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8"/>
  </p:notesMasterIdLst>
  <p:handoutMasterIdLst>
    <p:handoutMasterId r:id="rId69"/>
  </p:handoutMasterIdLst>
  <p:sldIdLst>
    <p:sldId id="256" r:id="rId5"/>
    <p:sldId id="257" r:id="rId6"/>
    <p:sldId id="260" r:id="rId7"/>
    <p:sldId id="524" r:id="rId8"/>
    <p:sldId id="367" r:id="rId9"/>
    <p:sldId id="482" r:id="rId10"/>
    <p:sldId id="484" r:id="rId11"/>
    <p:sldId id="388" r:id="rId12"/>
    <p:sldId id="391" r:id="rId13"/>
    <p:sldId id="258" r:id="rId14"/>
    <p:sldId id="529" r:id="rId15"/>
    <p:sldId id="521" r:id="rId16"/>
    <p:sldId id="525" r:id="rId17"/>
    <p:sldId id="270" r:id="rId18"/>
    <p:sldId id="390" r:id="rId19"/>
    <p:sldId id="410" r:id="rId20"/>
    <p:sldId id="384" r:id="rId21"/>
    <p:sldId id="527" r:id="rId22"/>
    <p:sldId id="324" r:id="rId23"/>
    <p:sldId id="485" r:id="rId24"/>
    <p:sldId id="386" r:id="rId25"/>
    <p:sldId id="495" r:id="rId26"/>
    <p:sldId id="387" r:id="rId27"/>
    <p:sldId id="389" r:id="rId28"/>
    <p:sldId id="522" r:id="rId29"/>
    <p:sldId id="418" r:id="rId30"/>
    <p:sldId id="419" r:id="rId31"/>
    <p:sldId id="420" r:id="rId32"/>
    <p:sldId id="422" r:id="rId33"/>
    <p:sldId id="325" r:id="rId34"/>
    <p:sldId id="411" r:id="rId35"/>
    <p:sldId id="412" r:id="rId36"/>
    <p:sldId id="275" r:id="rId37"/>
    <p:sldId id="323" r:id="rId38"/>
    <p:sldId id="330" r:id="rId39"/>
    <p:sldId id="328" r:id="rId40"/>
    <p:sldId id="331" r:id="rId41"/>
    <p:sldId id="333" r:id="rId42"/>
    <p:sldId id="334" r:id="rId43"/>
    <p:sldId id="346" r:id="rId44"/>
    <p:sldId id="344" r:id="rId45"/>
    <p:sldId id="335" r:id="rId46"/>
    <p:sldId id="300" r:id="rId47"/>
    <p:sldId id="336" r:id="rId48"/>
    <p:sldId id="337" r:id="rId49"/>
    <p:sldId id="414" r:id="rId50"/>
    <p:sldId id="345" r:id="rId51"/>
    <p:sldId id="415" r:id="rId52"/>
    <p:sldId id="332" r:id="rId53"/>
    <p:sldId id="523" r:id="rId54"/>
    <p:sldId id="417" r:id="rId55"/>
    <p:sldId id="380" r:id="rId56"/>
    <p:sldId id="381" r:id="rId57"/>
    <p:sldId id="372" r:id="rId58"/>
    <p:sldId id="374" r:id="rId59"/>
    <p:sldId id="528" r:id="rId60"/>
    <p:sldId id="312" r:id="rId61"/>
    <p:sldId id="316" r:id="rId62"/>
    <p:sldId id="382" r:id="rId63"/>
    <p:sldId id="378" r:id="rId64"/>
    <p:sldId id="404" r:id="rId65"/>
    <p:sldId id="508" r:id="rId66"/>
    <p:sldId id="341"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565D74-6282-A747-857F-3D566900C3FA}">
          <p14:sldIdLst>
            <p14:sldId id="256"/>
            <p14:sldId id="257"/>
            <p14:sldId id="260"/>
          </p14:sldIdLst>
        </p14:section>
        <p14:section name="Intro" id="{476EF588-66B3-B847-9260-7BA2EB2784AE}">
          <p14:sldIdLst>
            <p14:sldId id="524"/>
            <p14:sldId id="367"/>
            <p14:sldId id="482"/>
            <p14:sldId id="484"/>
            <p14:sldId id="388"/>
            <p14:sldId id="391"/>
            <p14:sldId id="258"/>
            <p14:sldId id="529"/>
            <p14:sldId id="521"/>
            <p14:sldId id="525"/>
            <p14:sldId id="270"/>
            <p14:sldId id="390"/>
            <p14:sldId id="410"/>
            <p14:sldId id="384"/>
            <p14:sldId id="527"/>
            <p14:sldId id="324"/>
            <p14:sldId id="485"/>
            <p14:sldId id="386"/>
            <p14:sldId id="495"/>
            <p14:sldId id="387"/>
            <p14:sldId id="389"/>
            <p14:sldId id="522"/>
            <p14:sldId id="418"/>
            <p14:sldId id="419"/>
            <p14:sldId id="420"/>
            <p14:sldId id="422"/>
            <p14:sldId id="325"/>
            <p14:sldId id="411"/>
            <p14:sldId id="412"/>
            <p14:sldId id="275"/>
            <p14:sldId id="323"/>
            <p14:sldId id="330"/>
            <p14:sldId id="328"/>
            <p14:sldId id="331"/>
            <p14:sldId id="333"/>
            <p14:sldId id="334"/>
            <p14:sldId id="346"/>
            <p14:sldId id="344"/>
            <p14:sldId id="335"/>
            <p14:sldId id="300"/>
            <p14:sldId id="336"/>
            <p14:sldId id="337"/>
            <p14:sldId id="414"/>
            <p14:sldId id="345"/>
            <p14:sldId id="415"/>
            <p14:sldId id="332"/>
            <p14:sldId id="523"/>
            <p14:sldId id="417"/>
            <p14:sldId id="380"/>
            <p14:sldId id="381"/>
            <p14:sldId id="372"/>
            <p14:sldId id="374"/>
            <p14:sldId id="528"/>
            <p14:sldId id="312"/>
            <p14:sldId id="316"/>
            <p14:sldId id="382"/>
            <p14:sldId id="378"/>
            <p14:sldId id="404"/>
            <p14:sldId id="508"/>
            <p14:sldId id="34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9D192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73"/>
    <p:restoredTop sz="89855" autoAdjust="0"/>
  </p:normalViewPr>
  <p:slideViewPr>
    <p:cSldViewPr snapToGrid="0" snapToObjects="1" showGuides="1">
      <p:cViewPr varScale="1">
        <p:scale>
          <a:sx n="84" d="100"/>
          <a:sy n="84" d="100"/>
        </p:scale>
        <p:origin x="384" y="184"/>
      </p:cViewPr>
      <p:guideLst>
        <p:guide orient="horz" pos="2160"/>
        <p:guide pos="3840"/>
      </p:guideLst>
    </p:cSldViewPr>
  </p:slideViewPr>
  <p:notesTextViewPr>
    <p:cViewPr>
      <p:scale>
        <a:sx n="100" d="100"/>
        <a:sy n="100" d="100"/>
      </p:scale>
      <p:origin x="0" y="0"/>
    </p:cViewPr>
  </p:notesTextViewPr>
  <p:sorterViewPr>
    <p:cViewPr>
      <p:scale>
        <a:sx n="88" d="100"/>
        <a:sy n="8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E69318-785D-3A4A-8477-4065449CA253}" type="doc">
      <dgm:prSet loTypeId="urn:microsoft.com/office/officeart/2005/8/layout/hProcess9" loCatId="" qsTypeId="urn:microsoft.com/office/officeart/2005/8/quickstyle/simple1" qsCatId="simple" csTypeId="urn:microsoft.com/office/officeart/2005/8/colors/accent2_2" csCatId="accent2" phldr="1"/>
      <dgm:spPr/>
    </dgm:pt>
    <dgm:pt modelId="{18B05128-923E-8747-88F9-52F0358C75A9}">
      <dgm:prSet phldrT="[Text]"/>
      <dgm:spPr>
        <a:solidFill>
          <a:schemeClr val="bg2">
            <a:lumMod val="50000"/>
          </a:schemeClr>
        </a:solidFill>
      </dgm:spPr>
      <dgm:t>
        <a:bodyPr/>
        <a:lstStyle/>
        <a:p>
          <a:r>
            <a:rPr lang="en-US" dirty="0"/>
            <a:t>Sequence</a:t>
          </a:r>
        </a:p>
      </dgm:t>
    </dgm:pt>
    <dgm:pt modelId="{8E779E96-4D6F-F843-B789-09CA47F69259}" type="parTrans" cxnId="{F5FD11A4-74EA-614C-8720-27019C26C75B}">
      <dgm:prSet/>
      <dgm:spPr/>
      <dgm:t>
        <a:bodyPr/>
        <a:lstStyle/>
        <a:p>
          <a:endParaRPr lang="en-US"/>
        </a:p>
      </dgm:t>
    </dgm:pt>
    <dgm:pt modelId="{6D1EA9A7-0882-BB46-8DB5-7F992D8FC0DF}" type="sibTrans" cxnId="{F5FD11A4-74EA-614C-8720-27019C26C75B}">
      <dgm:prSet/>
      <dgm:spPr/>
      <dgm:t>
        <a:bodyPr/>
        <a:lstStyle/>
        <a:p>
          <a:endParaRPr lang="en-US"/>
        </a:p>
      </dgm:t>
    </dgm:pt>
    <dgm:pt modelId="{0189663F-4D74-594D-AFBE-DE3291C767C7}">
      <dgm:prSet phldrT="[Text]"/>
      <dgm:spPr/>
      <dgm:t>
        <a:bodyPr/>
        <a:lstStyle/>
        <a:p>
          <a:r>
            <a:rPr lang="en-US" dirty="0"/>
            <a:t>Align reads/mapping</a:t>
          </a:r>
        </a:p>
      </dgm:t>
    </dgm:pt>
    <dgm:pt modelId="{20B86BE6-D096-DE4B-ABC0-080486AD92EB}" type="parTrans" cxnId="{B856A930-4A80-594A-99FF-33D973D4879C}">
      <dgm:prSet/>
      <dgm:spPr/>
      <dgm:t>
        <a:bodyPr/>
        <a:lstStyle/>
        <a:p>
          <a:endParaRPr lang="en-US"/>
        </a:p>
      </dgm:t>
    </dgm:pt>
    <dgm:pt modelId="{310DD9C0-5CE8-D041-BB0B-AF372C3F509E}" type="sibTrans" cxnId="{B856A930-4A80-594A-99FF-33D973D4879C}">
      <dgm:prSet/>
      <dgm:spPr/>
      <dgm:t>
        <a:bodyPr/>
        <a:lstStyle/>
        <a:p>
          <a:endParaRPr lang="en-US"/>
        </a:p>
      </dgm:t>
    </dgm:pt>
    <dgm:pt modelId="{1ED8541B-8128-FE45-BB4B-AACBAD23BD2A}">
      <dgm:prSet phldrT="[Text]"/>
      <dgm:spPr/>
      <dgm:t>
        <a:bodyPr/>
        <a:lstStyle/>
        <a:p>
          <a:r>
            <a:rPr lang="en-US" dirty="0"/>
            <a:t>Variant calling</a:t>
          </a:r>
        </a:p>
      </dgm:t>
    </dgm:pt>
    <dgm:pt modelId="{549F467B-613B-C44B-86BF-0899CA508C30}" type="parTrans" cxnId="{1AC3914C-F145-5B41-B076-3A8154F00A5A}">
      <dgm:prSet/>
      <dgm:spPr/>
      <dgm:t>
        <a:bodyPr/>
        <a:lstStyle/>
        <a:p>
          <a:endParaRPr lang="en-US"/>
        </a:p>
      </dgm:t>
    </dgm:pt>
    <dgm:pt modelId="{0D6DAD86-848B-FF4B-A1C3-2A6DE26FAB13}" type="sibTrans" cxnId="{1AC3914C-F145-5B41-B076-3A8154F00A5A}">
      <dgm:prSet/>
      <dgm:spPr/>
      <dgm:t>
        <a:bodyPr/>
        <a:lstStyle/>
        <a:p>
          <a:endParaRPr lang="en-US"/>
        </a:p>
      </dgm:t>
    </dgm:pt>
    <dgm:pt modelId="{21C6C4ED-A4CD-3A4C-BE3A-7E443B38C2CD}">
      <dgm:prSet phldrT="[Text]"/>
      <dgm:spPr/>
      <dgm:t>
        <a:bodyPr/>
        <a:lstStyle/>
        <a:p>
          <a:r>
            <a:rPr lang="en-US" dirty="0"/>
            <a:t>Annotate</a:t>
          </a:r>
        </a:p>
      </dgm:t>
    </dgm:pt>
    <dgm:pt modelId="{D343664B-5EEA-E047-B364-C7F42E4BA4D2}" type="parTrans" cxnId="{3C7766EB-42D5-F948-AFEB-D30A6536B7EF}">
      <dgm:prSet/>
      <dgm:spPr/>
      <dgm:t>
        <a:bodyPr/>
        <a:lstStyle/>
        <a:p>
          <a:endParaRPr lang="en-US"/>
        </a:p>
      </dgm:t>
    </dgm:pt>
    <dgm:pt modelId="{6C927F95-132B-264E-9CB2-DB696A5EEDB7}" type="sibTrans" cxnId="{3C7766EB-42D5-F948-AFEB-D30A6536B7EF}">
      <dgm:prSet/>
      <dgm:spPr/>
      <dgm:t>
        <a:bodyPr/>
        <a:lstStyle/>
        <a:p>
          <a:endParaRPr lang="en-US"/>
        </a:p>
      </dgm:t>
    </dgm:pt>
    <dgm:pt modelId="{C5F3D753-A6C5-8E4F-9480-3EE9CE4F4FB6}">
      <dgm:prSet phldrT="[Text]"/>
      <dgm:spPr/>
      <dgm:t>
        <a:bodyPr/>
        <a:lstStyle/>
        <a:p>
          <a:r>
            <a:rPr lang="en-US" dirty="0"/>
            <a:t>Downstream analysis</a:t>
          </a:r>
        </a:p>
      </dgm:t>
    </dgm:pt>
    <dgm:pt modelId="{196444A4-ED34-604B-91F0-32AE711A7C3E}" type="parTrans" cxnId="{C1E6E3DC-EA2F-CD46-82C2-E98B03FE0683}">
      <dgm:prSet/>
      <dgm:spPr/>
      <dgm:t>
        <a:bodyPr/>
        <a:lstStyle/>
        <a:p>
          <a:endParaRPr lang="en-US"/>
        </a:p>
      </dgm:t>
    </dgm:pt>
    <dgm:pt modelId="{00022C2A-0443-7A47-BAB1-53AED2A53658}" type="sibTrans" cxnId="{C1E6E3DC-EA2F-CD46-82C2-E98B03FE0683}">
      <dgm:prSet/>
      <dgm:spPr/>
      <dgm:t>
        <a:bodyPr/>
        <a:lstStyle/>
        <a:p>
          <a:endParaRPr lang="en-US"/>
        </a:p>
      </dgm:t>
    </dgm:pt>
    <dgm:pt modelId="{0E937D6A-FE2D-5747-8D35-298E7E4F5E59}" type="pres">
      <dgm:prSet presAssocID="{CAE69318-785D-3A4A-8477-4065449CA253}" presName="CompostProcess" presStyleCnt="0">
        <dgm:presLayoutVars>
          <dgm:dir/>
          <dgm:resizeHandles val="exact"/>
        </dgm:presLayoutVars>
      </dgm:prSet>
      <dgm:spPr/>
    </dgm:pt>
    <dgm:pt modelId="{024419ED-406B-A640-B604-E77F07ABD8F2}" type="pres">
      <dgm:prSet presAssocID="{CAE69318-785D-3A4A-8477-4065449CA253}" presName="arrow" presStyleLbl="bgShp" presStyleIdx="0" presStyleCnt="1"/>
      <dgm:spPr/>
    </dgm:pt>
    <dgm:pt modelId="{8E9FE972-A6DF-934E-B063-3CE5C47145E1}" type="pres">
      <dgm:prSet presAssocID="{CAE69318-785D-3A4A-8477-4065449CA253}" presName="linearProcess" presStyleCnt="0"/>
      <dgm:spPr/>
    </dgm:pt>
    <dgm:pt modelId="{8ECA0C20-336E-8346-9B19-93F93B95B167}" type="pres">
      <dgm:prSet presAssocID="{18B05128-923E-8747-88F9-52F0358C75A9}" presName="textNode" presStyleLbl="node1" presStyleIdx="0" presStyleCnt="5">
        <dgm:presLayoutVars>
          <dgm:bulletEnabled val="1"/>
        </dgm:presLayoutVars>
      </dgm:prSet>
      <dgm:spPr/>
    </dgm:pt>
    <dgm:pt modelId="{00406C15-EC1E-9941-AFCE-DD431B190B78}" type="pres">
      <dgm:prSet presAssocID="{6D1EA9A7-0882-BB46-8DB5-7F992D8FC0DF}" presName="sibTrans" presStyleCnt="0"/>
      <dgm:spPr/>
    </dgm:pt>
    <dgm:pt modelId="{D3F30F8A-1BE2-6B4D-B6DA-2D57A4700599}" type="pres">
      <dgm:prSet presAssocID="{0189663F-4D74-594D-AFBE-DE3291C767C7}" presName="textNode" presStyleLbl="node1" presStyleIdx="1" presStyleCnt="5">
        <dgm:presLayoutVars>
          <dgm:bulletEnabled val="1"/>
        </dgm:presLayoutVars>
      </dgm:prSet>
      <dgm:spPr/>
    </dgm:pt>
    <dgm:pt modelId="{B9C2CD53-244A-8E46-876C-FD327192A466}" type="pres">
      <dgm:prSet presAssocID="{310DD9C0-5CE8-D041-BB0B-AF372C3F509E}" presName="sibTrans" presStyleCnt="0"/>
      <dgm:spPr/>
    </dgm:pt>
    <dgm:pt modelId="{E0924FB0-72BE-9C45-82CA-6BAB1A740C9C}" type="pres">
      <dgm:prSet presAssocID="{1ED8541B-8128-FE45-BB4B-AACBAD23BD2A}" presName="textNode" presStyleLbl="node1" presStyleIdx="2" presStyleCnt="5">
        <dgm:presLayoutVars>
          <dgm:bulletEnabled val="1"/>
        </dgm:presLayoutVars>
      </dgm:prSet>
      <dgm:spPr/>
    </dgm:pt>
    <dgm:pt modelId="{268C47EE-B51E-214B-A1E0-6F60FFC63869}" type="pres">
      <dgm:prSet presAssocID="{0D6DAD86-848B-FF4B-A1C3-2A6DE26FAB13}" presName="sibTrans" presStyleCnt="0"/>
      <dgm:spPr/>
    </dgm:pt>
    <dgm:pt modelId="{4560C4C9-C393-FC4E-860B-2A7FDC0CEC05}" type="pres">
      <dgm:prSet presAssocID="{21C6C4ED-A4CD-3A4C-BE3A-7E443B38C2CD}" presName="textNode" presStyleLbl="node1" presStyleIdx="3" presStyleCnt="5">
        <dgm:presLayoutVars>
          <dgm:bulletEnabled val="1"/>
        </dgm:presLayoutVars>
      </dgm:prSet>
      <dgm:spPr/>
    </dgm:pt>
    <dgm:pt modelId="{90169E42-A862-C841-9BB9-3AB3B64C206C}" type="pres">
      <dgm:prSet presAssocID="{6C927F95-132B-264E-9CB2-DB696A5EEDB7}" presName="sibTrans" presStyleCnt="0"/>
      <dgm:spPr/>
    </dgm:pt>
    <dgm:pt modelId="{6F999AC1-66DF-CF44-B74B-6DF8929DA877}" type="pres">
      <dgm:prSet presAssocID="{C5F3D753-A6C5-8E4F-9480-3EE9CE4F4FB6}" presName="textNode" presStyleLbl="node1" presStyleIdx="4" presStyleCnt="5">
        <dgm:presLayoutVars>
          <dgm:bulletEnabled val="1"/>
        </dgm:presLayoutVars>
      </dgm:prSet>
      <dgm:spPr/>
    </dgm:pt>
  </dgm:ptLst>
  <dgm:cxnLst>
    <dgm:cxn modelId="{C4280601-406E-144D-9E05-167D59EFE7DA}" type="presOf" srcId="{1ED8541B-8128-FE45-BB4B-AACBAD23BD2A}" destId="{E0924FB0-72BE-9C45-82CA-6BAB1A740C9C}" srcOrd="0" destOrd="0" presId="urn:microsoft.com/office/officeart/2005/8/layout/hProcess9"/>
    <dgm:cxn modelId="{741D8D2C-5D6A-D740-800F-52B3F3C9FB7A}" type="presOf" srcId="{CAE69318-785D-3A4A-8477-4065449CA253}" destId="{0E937D6A-FE2D-5747-8D35-298E7E4F5E59}" srcOrd="0" destOrd="0" presId="urn:microsoft.com/office/officeart/2005/8/layout/hProcess9"/>
    <dgm:cxn modelId="{B856A930-4A80-594A-99FF-33D973D4879C}" srcId="{CAE69318-785D-3A4A-8477-4065449CA253}" destId="{0189663F-4D74-594D-AFBE-DE3291C767C7}" srcOrd="1" destOrd="0" parTransId="{20B86BE6-D096-DE4B-ABC0-080486AD92EB}" sibTransId="{310DD9C0-5CE8-D041-BB0B-AF372C3F509E}"/>
    <dgm:cxn modelId="{1AC3914C-F145-5B41-B076-3A8154F00A5A}" srcId="{CAE69318-785D-3A4A-8477-4065449CA253}" destId="{1ED8541B-8128-FE45-BB4B-AACBAD23BD2A}" srcOrd="2" destOrd="0" parTransId="{549F467B-613B-C44B-86BF-0899CA508C30}" sibTransId="{0D6DAD86-848B-FF4B-A1C3-2A6DE26FAB13}"/>
    <dgm:cxn modelId="{A7DF266C-35F0-6D44-8BF2-6B36102D0321}" type="presOf" srcId="{0189663F-4D74-594D-AFBE-DE3291C767C7}" destId="{D3F30F8A-1BE2-6B4D-B6DA-2D57A4700599}" srcOrd="0" destOrd="0" presId="urn:microsoft.com/office/officeart/2005/8/layout/hProcess9"/>
    <dgm:cxn modelId="{5785CC71-4851-6149-ABF0-C7F945AC04A9}" type="presOf" srcId="{18B05128-923E-8747-88F9-52F0358C75A9}" destId="{8ECA0C20-336E-8346-9B19-93F93B95B167}" srcOrd="0" destOrd="0" presId="urn:microsoft.com/office/officeart/2005/8/layout/hProcess9"/>
    <dgm:cxn modelId="{F5FD11A4-74EA-614C-8720-27019C26C75B}" srcId="{CAE69318-785D-3A4A-8477-4065449CA253}" destId="{18B05128-923E-8747-88F9-52F0358C75A9}" srcOrd="0" destOrd="0" parTransId="{8E779E96-4D6F-F843-B789-09CA47F69259}" sibTransId="{6D1EA9A7-0882-BB46-8DB5-7F992D8FC0DF}"/>
    <dgm:cxn modelId="{E10910B8-3117-E141-8904-1B14FC22A39F}" type="presOf" srcId="{21C6C4ED-A4CD-3A4C-BE3A-7E443B38C2CD}" destId="{4560C4C9-C393-FC4E-860B-2A7FDC0CEC05}" srcOrd="0" destOrd="0" presId="urn:microsoft.com/office/officeart/2005/8/layout/hProcess9"/>
    <dgm:cxn modelId="{E3568ABC-0E8E-E441-A2FC-75A57B57CC93}" type="presOf" srcId="{C5F3D753-A6C5-8E4F-9480-3EE9CE4F4FB6}" destId="{6F999AC1-66DF-CF44-B74B-6DF8929DA877}" srcOrd="0" destOrd="0" presId="urn:microsoft.com/office/officeart/2005/8/layout/hProcess9"/>
    <dgm:cxn modelId="{C1E6E3DC-EA2F-CD46-82C2-E98B03FE0683}" srcId="{CAE69318-785D-3A4A-8477-4065449CA253}" destId="{C5F3D753-A6C5-8E4F-9480-3EE9CE4F4FB6}" srcOrd="4" destOrd="0" parTransId="{196444A4-ED34-604B-91F0-32AE711A7C3E}" sibTransId="{00022C2A-0443-7A47-BAB1-53AED2A53658}"/>
    <dgm:cxn modelId="{3C7766EB-42D5-F948-AFEB-D30A6536B7EF}" srcId="{CAE69318-785D-3A4A-8477-4065449CA253}" destId="{21C6C4ED-A4CD-3A4C-BE3A-7E443B38C2CD}" srcOrd="3" destOrd="0" parTransId="{D343664B-5EEA-E047-B364-C7F42E4BA4D2}" sibTransId="{6C927F95-132B-264E-9CB2-DB696A5EEDB7}"/>
    <dgm:cxn modelId="{B7036F39-166F-D64A-B3F9-2405C024A05F}" type="presParOf" srcId="{0E937D6A-FE2D-5747-8D35-298E7E4F5E59}" destId="{024419ED-406B-A640-B604-E77F07ABD8F2}" srcOrd="0" destOrd="0" presId="urn:microsoft.com/office/officeart/2005/8/layout/hProcess9"/>
    <dgm:cxn modelId="{23E2130A-AD3D-0E46-A961-5B4E87736969}" type="presParOf" srcId="{0E937D6A-FE2D-5747-8D35-298E7E4F5E59}" destId="{8E9FE972-A6DF-934E-B063-3CE5C47145E1}" srcOrd="1" destOrd="0" presId="urn:microsoft.com/office/officeart/2005/8/layout/hProcess9"/>
    <dgm:cxn modelId="{7CD6B39A-1B81-3A44-ACB9-C092D8CCD33A}" type="presParOf" srcId="{8E9FE972-A6DF-934E-B063-3CE5C47145E1}" destId="{8ECA0C20-336E-8346-9B19-93F93B95B167}" srcOrd="0" destOrd="0" presId="urn:microsoft.com/office/officeart/2005/8/layout/hProcess9"/>
    <dgm:cxn modelId="{89128706-4AB9-C047-B554-FB5F69A547ED}" type="presParOf" srcId="{8E9FE972-A6DF-934E-B063-3CE5C47145E1}" destId="{00406C15-EC1E-9941-AFCE-DD431B190B78}" srcOrd="1" destOrd="0" presId="urn:microsoft.com/office/officeart/2005/8/layout/hProcess9"/>
    <dgm:cxn modelId="{EDD918FA-68E3-4949-A5D6-CB8ABE6FFC6D}" type="presParOf" srcId="{8E9FE972-A6DF-934E-B063-3CE5C47145E1}" destId="{D3F30F8A-1BE2-6B4D-B6DA-2D57A4700599}" srcOrd="2" destOrd="0" presId="urn:microsoft.com/office/officeart/2005/8/layout/hProcess9"/>
    <dgm:cxn modelId="{76C399B1-FC16-CE46-8B57-AD73A4775F6A}" type="presParOf" srcId="{8E9FE972-A6DF-934E-B063-3CE5C47145E1}" destId="{B9C2CD53-244A-8E46-876C-FD327192A466}" srcOrd="3" destOrd="0" presId="urn:microsoft.com/office/officeart/2005/8/layout/hProcess9"/>
    <dgm:cxn modelId="{3E62DDCD-E84C-EE4C-8EE5-207623EF2C64}" type="presParOf" srcId="{8E9FE972-A6DF-934E-B063-3CE5C47145E1}" destId="{E0924FB0-72BE-9C45-82CA-6BAB1A740C9C}" srcOrd="4" destOrd="0" presId="urn:microsoft.com/office/officeart/2005/8/layout/hProcess9"/>
    <dgm:cxn modelId="{7EBCA003-A62A-4A4B-8383-A53AAB6F5CC9}" type="presParOf" srcId="{8E9FE972-A6DF-934E-B063-3CE5C47145E1}" destId="{268C47EE-B51E-214B-A1E0-6F60FFC63869}" srcOrd="5" destOrd="0" presId="urn:microsoft.com/office/officeart/2005/8/layout/hProcess9"/>
    <dgm:cxn modelId="{8E5CCB55-913B-0D4B-A831-85C1AFEE7620}" type="presParOf" srcId="{8E9FE972-A6DF-934E-B063-3CE5C47145E1}" destId="{4560C4C9-C393-FC4E-860B-2A7FDC0CEC05}" srcOrd="6" destOrd="0" presId="urn:microsoft.com/office/officeart/2005/8/layout/hProcess9"/>
    <dgm:cxn modelId="{7E71A608-7A60-6149-A611-1669E920E68C}" type="presParOf" srcId="{8E9FE972-A6DF-934E-B063-3CE5C47145E1}" destId="{90169E42-A862-C841-9BB9-3AB3B64C206C}" srcOrd="7" destOrd="0" presId="urn:microsoft.com/office/officeart/2005/8/layout/hProcess9"/>
    <dgm:cxn modelId="{0AEADAEB-4827-6644-9D08-8F435F36F700}" type="presParOf" srcId="{8E9FE972-A6DF-934E-B063-3CE5C47145E1}" destId="{6F999AC1-66DF-CF44-B74B-6DF8929DA877}"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D69BF3F-E809-4446-AB27-99EF282AD755}">
      <dgm:prSet phldrT="[Text]"/>
      <dgm:spPr>
        <a:solidFill>
          <a:schemeClr val="accent6">
            <a:lumMod val="40000"/>
            <a:lumOff val="60000"/>
          </a:schemeClr>
        </a:solidFill>
        <a:ln>
          <a:solidFill>
            <a:schemeClr val="accent4">
              <a:lumMod val="75000"/>
            </a:schemeClr>
          </a:solidFill>
        </a:ln>
      </dgm:spPr>
      <dgm:t>
        <a:bodyPr/>
        <a:lstStyle/>
        <a:p>
          <a:r>
            <a:rPr lang="en-US" dirty="0"/>
            <a:t>Align FASTQ to the reference genome (BWA-</a:t>
          </a:r>
          <a:r>
            <a:rPr lang="en-US" dirty="0" err="1"/>
            <a:t>mem</a:t>
          </a:r>
          <a:r>
            <a:rPr lang="en-US" dirty="0"/>
            <a:t>)</a:t>
          </a:r>
        </a:p>
      </dgm:t>
    </dgm:pt>
    <dgm:pt modelId="{C5398830-752F-D046-A2E3-944536433B1D}" type="parTrans" cxnId="{58BE05D0-2891-7F4A-BC96-75FC5290B4AB}">
      <dgm:prSet/>
      <dgm:spPr/>
      <dgm:t>
        <a:bodyPr/>
        <a:lstStyle/>
        <a:p>
          <a:endParaRPr lang="en-US"/>
        </a:p>
      </dgm:t>
    </dgm:pt>
    <dgm:pt modelId="{F44A5DF3-5808-1A4B-A0FA-8E55C6F0C3F0}" type="sibTrans" cxnId="{58BE05D0-2891-7F4A-BC96-75FC5290B4AB}">
      <dgm:prSet/>
      <dgm:spPr/>
      <dgm:t>
        <a:bodyPr/>
        <a:lstStyle/>
        <a:p>
          <a:endParaRPr lang="en-US"/>
        </a:p>
      </dgm:t>
    </dgm:pt>
    <dgm:pt modelId="{4D1B6D12-6B8D-B946-96DC-E0B1CC0C665C}">
      <dgm:prSet phldrT="[Text]"/>
      <dgm:spPr>
        <a:solidFill>
          <a:srgbClr val="FCD5B5"/>
        </a:solidFill>
        <a:ln>
          <a:solidFill>
            <a:schemeClr val="accent4">
              <a:lumMod val="75000"/>
            </a:schemeClr>
          </a:solidFill>
        </a:ln>
      </dgm:spPr>
      <dgm:t>
        <a:bodyPr/>
        <a:lstStyle/>
        <a:p>
          <a:r>
            <a:rPr lang="en-US" dirty="0"/>
            <a:t>SAM/BAM file</a:t>
          </a:r>
        </a:p>
      </dgm:t>
    </dgm:pt>
    <dgm:pt modelId="{2280AB0E-73CB-D649-A147-3B89AFF19008}" type="parTrans" cxnId="{CCC65C78-511D-0E49-8B9E-3C20A6F6F30E}">
      <dgm:prSet/>
      <dgm:spPr/>
      <dgm:t>
        <a:bodyPr/>
        <a:lstStyle/>
        <a:p>
          <a:endParaRPr lang="en-US"/>
        </a:p>
      </dgm:t>
    </dgm:pt>
    <dgm:pt modelId="{E9EB7764-F505-524A-AC6D-6FF603B47A06}" type="sibTrans" cxnId="{CCC65C78-511D-0E49-8B9E-3C20A6F6F30E}">
      <dgm:prSet/>
      <dgm:spPr/>
      <dgm:t>
        <a:bodyPr/>
        <a:lstStyle/>
        <a:p>
          <a:endParaRPr lang="en-US"/>
        </a:p>
      </dgm:t>
    </dgm:pt>
    <dgm:pt modelId="{1DDBFCF1-0A36-8043-A506-E4A01CC96BA9}">
      <dgm:prSet phldrT="[Text]"/>
      <dgm:spPr>
        <a:solidFill>
          <a:schemeClr val="accent6">
            <a:lumMod val="40000"/>
            <a:lumOff val="60000"/>
          </a:schemeClr>
        </a:solidFill>
        <a:ln w="28575" cmpd="sng">
          <a:solidFill>
            <a:schemeClr val="accent4">
              <a:lumMod val="75000"/>
            </a:schemeClr>
          </a:solidFill>
        </a:ln>
      </dgm:spPr>
      <dgm:t>
        <a:bodyPr/>
        <a:lstStyle/>
        <a:p>
          <a:r>
            <a:rPr lang="en-US" dirty="0"/>
            <a:t>Mark duplicates (PICARD)</a:t>
          </a:r>
        </a:p>
      </dgm:t>
    </dgm:pt>
    <dgm:pt modelId="{CB49D90C-885F-9043-82EF-FD9FA66D2C20}" type="parTrans" cxnId="{70D541DE-3D94-F245-8248-613C923003DF}">
      <dgm:prSet/>
      <dgm:spPr/>
      <dgm:t>
        <a:bodyPr/>
        <a:lstStyle/>
        <a:p>
          <a:endParaRPr lang="en-US"/>
        </a:p>
      </dgm:t>
    </dgm:pt>
    <dgm:pt modelId="{C6CD152E-B551-9145-B7EB-8AE0C0B93595}" type="sibTrans" cxnId="{70D541DE-3D94-F245-8248-613C923003DF}">
      <dgm:prSet/>
      <dgm:spPr>
        <a:solidFill>
          <a:schemeClr val="bg1">
            <a:lumMod val="75000"/>
          </a:schemeClr>
        </a:solidFill>
      </dgm:spPr>
      <dgm:t>
        <a:bodyPr/>
        <a:lstStyle/>
        <a:p>
          <a:endParaRPr lang="en-US"/>
        </a:p>
      </dgm:t>
    </dgm:pt>
    <dgm:pt modelId="{70E268B1-12EB-FF4B-9D57-36DD4DC8C049}">
      <dgm:prSet phldrT="[Text]"/>
      <dgm:spPr>
        <a:solidFill>
          <a:schemeClr val="accent6">
            <a:lumMod val="40000"/>
            <a:lumOff val="60000"/>
          </a:schemeClr>
        </a:solidFill>
        <a:ln w="28575" cmpd="sng">
          <a:solidFill>
            <a:schemeClr val="accent4">
              <a:lumMod val="75000"/>
            </a:schemeClr>
          </a:solidFill>
        </a:ln>
      </dgm:spPr>
      <dgm:t>
        <a:bodyPr/>
        <a:lstStyle/>
        <a:p>
          <a:r>
            <a:rPr lang="en-US" dirty="0"/>
            <a:t>Realign</a:t>
          </a:r>
          <a:r>
            <a:rPr lang="en-US" baseline="0" dirty="0"/>
            <a:t> </a:t>
          </a:r>
          <a:r>
            <a:rPr lang="en-US" baseline="0" dirty="0" err="1"/>
            <a:t>indels</a:t>
          </a:r>
          <a:endParaRPr lang="en-US" baseline="0" dirty="0"/>
        </a:p>
        <a:p>
          <a:r>
            <a:rPr lang="en-US" baseline="0" dirty="0"/>
            <a:t>(GATK </a:t>
          </a:r>
          <a:r>
            <a:rPr lang="en-US" baseline="0" dirty="0" err="1"/>
            <a:t>IndelRealigner</a:t>
          </a:r>
          <a:r>
            <a:rPr lang="en-US" baseline="0" dirty="0"/>
            <a:t>)</a:t>
          </a:r>
          <a:endParaRPr lang="en-US" dirty="0"/>
        </a:p>
      </dgm:t>
    </dgm:pt>
    <dgm:pt modelId="{28ADF8BE-D50B-9F47-80AA-E24CDBCB0ABC}" type="parTrans" cxnId="{798FAE91-A052-5140-9835-63F4D9D5475E}">
      <dgm:prSet/>
      <dgm:spPr/>
      <dgm:t>
        <a:bodyPr/>
        <a:lstStyle/>
        <a:p>
          <a:endParaRPr lang="en-US"/>
        </a:p>
      </dgm:t>
    </dgm:pt>
    <dgm:pt modelId="{0B73AED3-62DE-474E-978D-CD81DFF7BCD9}" type="sibTrans" cxnId="{798FAE91-A052-5140-9835-63F4D9D5475E}">
      <dgm:prSet/>
      <dgm:spPr>
        <a:solidFill>
          <a:srgbClr val="FF0000"/>
        </a:solidFill>
      </dgm:spPr>
      <dgm:t>
        <a:bodyPr/>
        <a:lstStyle/>
        <a:p>
          <a:endParaRPr lang="en-US"/>
        </a:p>
      </dgm:t>
    </dgm:pt>
    <dgm:pt modelId="{E67D2B3D-BFC1-C240-96E4-DC6F70102E7F}">
      <dgm:prSet phldrT="[Text]"/>
      <dgm:spPr>
        <a:solidFill>
          <a:srgbClr val="FCD5B5"/>
        </a:solidFill>
        <a:ln>
          <a:solidFill>
            <a:schemeClr val="accent4">
              <a:lumMod val="75000"/>
            </a:schemeClr>
          </a:solidFill>
        </a:ln>
      </dgm:spPr>
      <dgm:t>
        <a:bodyPr/>
        <a:lstStyle/>
        <a:p>
          <a:r>
            <a:rPr lang="en-US" dirty="0"/>
            <a:t>Sort mapped reads</a:t>
          </a:r>
        </a:p>
      </dgm:t>
    </dgm:pt>
    <dgm:pt modelId="{303FAF13-6AA8-6343-8810-70B79D104EC1}" type="parTrans" cxnId="{A1EDF86B-0AF9-074F-B4B3-D770944939B9}">
      <dgm:prSet/>
      <dgm:spPr/>
      <dgm:t>
        <a:bodyPr/>
        <a:lstStyle/>
        <a:p>
          <a:endParaRPr lang="en-US"/>
        </a:p>
      </dgm:t>
    </dgm:pt>
    <dgm:pt modelId="{C602D59B-9756-1C41-BCA3-6ECA21E054FC}" type="sibTrans" cxnId="{A1EDF86B-0AF9-074F-B4B3-D770944939B9}">
      <dgm:prSet/>
      <dgm:spPr>
        <a:solidFill>
          <a:schemeClr val="bg1">
            <a:lumMod val="75000"/>
          </a:schemeClr>
        </a:solidFill>
        <a:ln w="12700" cmpd="sng"/>
      </dgm:spPr>
      <dgm:t>
        <a:bodyPr/>
        <a:lstStyle/>
        <a:p>
          <a:endParaRPr lang="en-US"/>
        </a:p>
      </dgm:t>
    </dgm:pt>
    <dgm:pt modelId="{4E75D9EC-7C78-B24F-A1FD-47FC642839C1}">
      <dgm:prSet phldrT="[Text]"/>
      <dgm:spPr>
        <a:ln w="57150" cmpd="sng">
          <a:solidFill>
            <a:schemeClr val="accent4">
              <a:lumMod val="75000"/>
            </a:schemeClr>
          </a:solidFill>
        </a:ln>
      </dgm:spPr>
      <dgm:t>
        <a:bodyPr/>
        <a:lstStyle/>
        <a:p>
          <a:r>
            <a:rPr lang="en-US" dirty="0"/>
            <a:t>Recalibrate base quality scores</a:t>
          </a:r>
        </a:p>
        <a:p>
          <a:r>
            <a:rPr lang="en-US" dirty="0"/>
            <a:t>(GATK </a:t>
          </a:r>
          <a:r>
            <a:rPr lang="en-US" dirty="0" err="1"/>
            <a:t>BaseRecalibrator</a:t>
          </a:r>
          <a:r>
            <a:rPr lang="en-US" dirty="0"/>
            <a:t>)</a:t>
          </a:r>
        </a:p>
      </dgm:t>
    </dgm:pt>
    <dgm:pt modelId="{6BAAE91A-F6E9-F742-81EF-E4440B930B47}" type="parTrans" cxnId="{B107572A-4835-CE4F-BDD0-B5516B33EAE2}">
      <dgm:prSet/>
      <dgm:spPr/>
      <dgm:t>
        <a:bodyPr/>
        <a:lstStyle/>
        <a:p>
          <a:endParaRPr lang="en-US"/>
        </a:p>
      </dgm:t>
    </dgm:pt>
    <dgm:pt modelId="{CAC1F105-3029-FD43-8BD1-CD55387B4600}" type="sibTrans" cxnId="{B107572A-4835-CE4F-BDD0-B5516B33EAE2}">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6">
        <dgm:presLayoutVars>
          <dgm:bulletEnabled val="1"/>
        </dgm:presLayoutVars>
      </dgm:prSet>
      <dgm:spPr/>
    </dgm:pt>
    <dgm:pt modelId="{656ED8E0-C474-3345-A631-8D089A16F657}" type="pres">
      <dgm:prSet presAssocID="{F44A5DF3-5808-1A4B-A0FA-8E55C6F0C3F0}" presName="sibTrans" presStyleLbl="sibTrans2D1" presStyleIdx="0" presStyleCnt="5"/>
      <dgm:spPr/>
    </dgm:pt>
    <dgm:pt modelId="{54AD50CE-F042-0C4F-AA8F-2D26F67C0815}" type="pres">
      <dgm:prSet presAssocID="{F44A5DF3-5808-1A4B-A0FA-8E55C6F0C3F0}" presName="connectorText" presStyleLbl="sibTrans2D1" presStyleIdx="0" presStyleCnt="5"/>
      <dgm:spPr/>
    </dgm:pt>
    <dgm:pt modelId="{1B67F44F-2AB3-BE4C-BF0A-970613314B0E}" type="pres">
      <dgm:prSet presAssocID="{4D1B6D12-6B8D-B946-96DC-E0B1CC0C665C}" presName="node" presStyleLbl="node1" presStyleIdx="1" presStyleCnt="6">
        <dgm:presLayoutVars>
          <dgm:bulletEnabled val="1"/>
        </dgm:presLayoutVars>
      </dgm:prSet>
      <dgm:spPr/>
    </dgm:pt>
    <dgm:pt modelId="{D7343E29-DD2A-794C-AEA8-758747556F73}" type="pres">
      <dgm:prSet presAssocID="{E9EB7764-F505-524A-AC6D-6FF603B47A06}" presName="sibTrans" presStyleLbl="sibTrans2D1" presStyleIdx="1" presStyleCnt="5"/>
      <dgm:spPr/>
    </dgm:pt>
    <dgm:pt modelId="{02734B5A-4274-E041-B2C9-54C4380EB5E1}" type="pres">
      <dgm:prSet presAssocID="{E9EB7764-F505-524A-AC6D-6FF603B47A06}" presName="connectorText" presStyleLbl="sibTrans2D1" presStyleIdx="1" presStyleCnt="5"/>
      <dgm:spPr/>
    </dgm:pt>
    <dgm:pt modelId="{967AD2A4-9167-1440-9E3D-7E9E0C661AA5}" type="pres">
      <dgm:prSet presAssocID="{E67D2B3D-BFC1-C240-96E4-DC6F70102E7F}" presName="node" presStyleLbl="node1" presStyleIdx="2" presStyleCnt="6">
        <dgm:presLayoutVars>
          <dgm:bulletEnabled val="1"/>
        </dgm:presLayoutVars>
      </dgm:prSet>
      <dgm:spPr/>
    </dgm:pt>
    <dgm:pt modelId="{6D77465B-67FF-3348-9C6E-11EA2A31749A}" type="pres">
      <dgm:prSet presAssocID="{C602D59B-9756-1C41-BCA3-6ECA21E054FC}" presName="sibTrans" presStyleLbl="sibTrans2D1" presStyleIdx="2" presStyleCnt="5"/>
      <dgm:spPr/>
    </dgm:pt>
    <dgm:pt modelId="{1483ECFA-F2D2-7241-A764-A67B6B130BBE}" type="pres">
      <dgm:prSet presAssocID="{C602D59B-9756-1C41-BCA3-6ECA21E054FC}" presName="connectorText" presStyleLbl="sibTrans2D1" presStyleIdx="2" presStyleCnt="5"/>
      <dgm:spPr/>
    </dgm:pt>
    <dgm:pt modelId="{F25E4C45-222F-504B-A3E5-F6B7F6CD44A2}" type="pres">
      <dgm:prSet presAssocID="{1DDBFCF1-0A36-8043-A506-E4A01CC96BA9}" presName="node" presStyleLbl="node1" presStyleIdx="3" presStyleCnt="6">
        <dgm:presLayoutVars>
          <dgm:bulletEnabled val="1"/>
        </dgm:presLayoutVars>
      </dgm:prSet>
      <dgm:spPr/>
    </dgm:pt>
    <dgm:pt modelId="{032FB3AD-C0AC-BF47-8FF9-BBCFEFC36491}" type="pres">
      <dgm:prSet presAssocID="{C6CD152E-B551-9145-B7EB-8AE0C0B93595}" presName="sibTrans" presStyleLbl="sibTrans2D1" presStyleIdx="3" presStyleCnt="5"/>
      <dgm:spPr/>
    </dgm:pt>
    <dgm:pt modelId="{23BBABEC-C074-004D-8EAF-E82F8385B089}" type="pres">
      <dgm:prSet presAssocID="{C6CD152E-B551-9145-B7EB-8AE0C0B93595}" presName="connectorText" presStyleLbl="sibTrans2D1" presStyleIdx="3" presStyleCnt="5"/>
      <dgm:spPr/>
    </dgm:pt>
    <dgm:pt modelId="{FC65ABDA-AFC1-8A48-AE51-9B837A8A9FE5}" type="pres">
      <dgm:prSet presAssocID="{70E268B1-12EB-FF4B-9D57-36DD4DC8C049}" presName="node" presStyleLbl="node1" presStyleIdx="4" presStyleCnt="6">
        <dgm:presLayoutVars>
          <dgm:bulletEnabled val="1"/>
        </dgm:presLayoutVars>
      </dgm:prSet>
      <dgm:spPr/>
    </dgm:pt>
    <dgm:pt modelId="{C5375DE8-8D20-8747-BECC-58092015AFF8}" type="pres">
      <dgm:prSet presAssocID="{0B73AED3-62DE-474E-978D-CD81DFF7BCD9}" presName="sibTrans" presStyleLbl="sibTrans2D1" presStyleIdx="4" presStyleCnt="5"/>
      <dgm:spPr/>
    </dgm:pt>
    <dgm:pt modelId="{27E7578E-E90F-B44E-886B-EC881DB5E2DF}" type="pres">
      <dgm:prSet presAssocID="{0B73AED3-62DE-474E-978D-CD81DFF7BCD9}" presName="connectorText" presStyleLbl="sibTrans2D1" presStyleIdx="4" presStyleCnt="5"/>
      <dgm:spPr/>
    </dgm:pt>
    <dgm:pt modelId="{F8CA2E54-D827-2049-AA55-348179BCF3DF}" type="pres">
      <dgm:prSet presAssocID="{4E75D9EC-7C78-B24F-A1FD-47FC642839C1}" presName="node" presStyleLbl="node1" presStyleIdx="5" presStyleCnt="6">
        <dgm:presLayoutVars>
          <dgm:bulletEnabled val="1"/>
        </dgm:presLayoutVars>
      </dgm:prSet>
      <dgm:spPr/>
    </dgm:pt>
  </dgm:ptLst>
  <dgm:cxnLst>
    <dgm:cxn modelId="{98382523-B661-6441-B9EA-0178CA2BA6AE}" type="presOf" srcId="{F44A5DF3-5808-1A4B-A0FA-8E55C6F0C3F0}" destId="{656ED8E0-C474-3345-A631-8D089A16F657}" srcOrd="0" destOrd="0" presId="urn:microsoft.com/office/officeart/2005/8/layout/process2"/>
    <dgm:cxn modelId="{34CB8D28-00FF-B042-8DDB-0D6EDC0ED58C}" type="presOf" srcId="{C602D59B-9756-1C41-BCA3-6ECA21E054FC}" destId="{6D77465B-67FF-3348-9C6E-11EA2A31749A}" srcOrd="0" destOrd="0" presId="urn:microsoft.com/office/officeart/2005/8/layout/process2"/>
    <dgm:cxn modelId="{B107572A-4835-CE4F-BDD0-B5516B33EAE2}" srcId="{60C12A90-BA0F-3B46-B50D-A50813D6B527}" destId="{4E75D9EC-7C78-B24F-A1FD-47FC642839C1}" srcOrd="5" destOrd="0" parTransId="{6BAAE91A-F6E9-F742-81EF-E4440B930B47}" sibTransId="{CAC1F105-3029-FD43-8BD1-CD55387B4600}"/>
    <dgm:cxn modelId="{D170FC44-3C0E-404D-8E2F-A6B347675268}" type="presOf" srcId="{C6CD152E-B551-9145-B7EB-8AE0C0B93595}" destId="{23BBABEC-C074-004D-8EAF-E82F8385B089}" srcOrd="1" destOrd="0" presId="urn:microsoft.com/office/officeart/2005/8/layout/process2"/>
    <dgm:cxn modelId="{35472F4A-09D0-FB4B-B375-2D2D8CD9E548}" type="presOf" srcId="{4D1B6D12-6B8D-B946-96DC-E0B1CC0C665C}" destId="{1B67F44F-2AB3-BE4C-BF0A-970613314B0E}" srcOrd="0" destOrd="0" presId="urn:microsoft.com/office/officeart/2005/8/layout/process2"/>
    <dgm:cxn modelId="{4986B551-8494-3B4B-B8E5-71D9AE31CC4D}" type="presOf" srcId="{70E268B1-12EB-FF4B-9D57-36DD4DC8C049}" destId="{FC65ABDA-AFC1-8A48-AE51-9B837A8A9FE5}" srcOrd="0" destOrd="0" presId="urn:microsoft.com/office/officeart/2005/8/layout/process2"/>
    <dgm:cxn modelId="{A1EDF86B-0AF9-074F-B4B3-D770944939B9}" srcId="{60C12A90-BA0F-3B46-B50D-A50813D6B527}" destId="{E67D2B3D-BFC1-C240-96E4-DC6F70102E7F}" srcOrd="2" destOrd="0" parTransId="{303FAF13-6AA8-6343-8810-70B79D104EC1}" sibTransId="{C602D59B-9756-1C41-BCA3-6ECA21E054FC}"/>
    <dgm:cxn modelId="{0F7ED071-1D7D-C042-9F79-78727C8E08D9}" type="presOf" srcId="{60C12A90-BA0F-3B46-B50D-A50813D6B527}" destId="{7A970475-4A90-4147-AC4C-43B4082C813F}" srcOrd="0" destOrd="0" presId="urn:microsoft.com/office/officeart/2005/8/layout/process2"/>
    <dgm:cxn modelId="{CCC65C78-511D-0E49-8B9E-3C20A6F6F30E}" srcId="{60C12A90-BA0F-3B46-B50D-A50813D6B527}" destId="{4D1B6D12-6B8D-B946-96DC-E0B1CC0C665C}" srcOrd="1" destOrd="0" parTransId="{2280AB0E-73CB-D649-A147-3B89AFF19008}" sibTransId="{E9EB7764-F505-524A-AC6D-6FF603B47A06}"/>
    <dgm:cxn modelId="{463F0D90-F26A-2647-B768-B149037253F0}" type="presOf" srcId="{C6CD152E-B551-9145-B7EB-8AE0C0B93595}" destId="{032FB3AD-C0AC-BF47-8FF9-BBCFEFC36491}" srcOrd="0" destOrd="0" presId="urn:microsoft.com/office/officeart/2005/8/layout/process2"/>
    <dgm:cxn modelId="{1A40A790-EE45-ED40-A65B-AA8206724EE2}" type="presOf" srcId="{4E75D9EC-7C78-B24F-A1FD-47FC642839C1}" destId="{F8CA2E54-D827-2049-AA55-348179BCF3DF}" srcOrd="0" destOrd="0" presId="urn:microsoft.com/office/officeart/2005/8/layout/process2"/>
    <dgm:cxn modelId="{798FAE91-A052-5140-9835-63F4D9D5475E}" srcId="{60C12A90-BA0F-3B46-B50D-A50813D6B527}" destId="{70E268B1-12EB-FF4B-9D57-36DD4DC8C049}" srcOrd="4" destOrd="0" parTransId="{28ADF8BE-D50B-9F47-80AA-E24CDBCB0ABC}" sibTransId="{0B73AED3-62DE-474E-978D-CD81DFF7BCD9}"/>
    <dgm:cxn modelId="{64BC149A-6597-3D47-B4CB-A0A1E6068285}" type="presOf" srcId="{0B73AED3-62DE-474E-978D-CD81DFF7BCD9}" destId="{C5375DE8-8D20-8747-BECC-58092015AFF8}" srcOrd="0" destOrd="0" presId="urn:microsoft.com/office/officeart/2005/8/layout/process2"/>
    <dgm:cxn modelId="{2ADA17CC-545C-EC45-9943-66924C73C36B}" type="presOf" srcId="{C602D59B-9756-1C41-BCA3-6ECA21E054FC}" destId="{1483ECFA-F2D2-7241-A764-A67B6B130BBE}" srcOrd="1" destOrd="0" presId="urn:microsoft.com/office/officeart/2005/8/layout/process2"/>
    <dgm:cxn modelId="{84C7F2CD-A497-4143-BDBA-02C374291BE8}" type="presOf" srcId="{E67D2B3D-BFC1-C240-96E4-DC6F70102E7F}" destId="{967AD2A4-9167-1440-9E3D-7E9E0C661AA5}" srcOrd="0"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70D541DE-3D94-F245-8248-613C923003DF}" srcId="{60C12A90-BA0F-3B46-B50D-A50813D6B527}" destId="{1DDBFCF1-0A36-8043-A506-E4A01CC96BA9}" srcOrd="3" destOrd="0" parTransId="{CB49D90C-885F-9043-82EF-FD9FA66D2C20}" sibTransId="{C6CD152E-B551-9145-B7EB-8AE0C0B93595}"/>
    <dgm:cxn modelId="{DC956DE1-3573-BE4C-8E28-88DBACADAFC9}" type="presOf" srcId="{F44A5DF3-5808-1A4B-A0FA-8E55C6F0C3F0}" destId="{54AD50CE-F042-0C4F-AA8F-2D26F67C0815}" srcOrd="1" destOrd="0" presId="urn:microsoft.com/office/officeart/2005/8/layout/process2"/>
    <dgm:cxn modelId="{686484E2-31AF-3243-BD5C-5BDEDB70FEF4}" type="presOf" srcId="{CD69BF3F-E809-4446-AB27-99EF282AD755}" destId="{2101673F-06D1-7E4A-B964-1052B7DEBC08}" srcOrd="0" destOrd="0" presId="urn:microsoft.com/office/officeart/2005/8/layout/process2"/>
    <dgm:cxn modelId="{787C48E9-CC4C-D940-B2C9-5A1ADA99B1E9}" type="presOf" srcId="{0B73AED3-62DE-474E-978D-CD81DFF7BCD9}" destId="{27E7578E-E90F-B44E-886B-EC881DB5E2DF}" srcOrd="1" destOrd="0" presId="urn:microsoft.com/office/officeart/2005/8/layout/process2"/>
    <dgm:cxn modelId="{D1A2A6EF-9568-7149-A683-A38B62E732A8}" type="presOf" srcId="{1DDBFCF1-0A36-8043-A506-E4A01CC96BA9}" destId="{F25E4C45-222F-504B-A3E5-F6B7F6CD44A2}" srcOrd="0" destOrd="0" presId="urn:microsoft.com/office/officeart/2005/8/layout/process2"/>
    <dgm:cxn modelId="{F6C54AF4-53B7-A041-9299-A0C68ACBC528}" type="presOf" srcId="{E9EB7764-F505-524A-AC6D-6FF603B47A06}" destId="{D7343E29-DD2A-794C-AEA8-758747556F73}" srcOrd="0" destOrd="0" presId="urn:microsoft.com/office/officeart/2005/8/layout/process2"/>
    <dgm:cxn modelId="{A198EAF5-58B7-764A-94C4-EEA08AF747DB}" type="presOf" srcId="{E9EB7764-F505-524A-AC6D-6FF603B47A06}" destId="{02734B5A-4274-E041-B2C9-54C4380EB5E1}" srcOrd="1" destOrd="0" presId="urn:microsoft.com/office/officeart/2005/8/layout/process2"/>
    <dgm:cxn modelId="{E192E205-CD7C-A146-BB89-6A00CBF9FF00}" type="presParOf" srcId="{7A970475-4A90-4147-AC4C-43B4082C813F}" destId="{2101673F-06D1-7E4A-B964-1052B7DEBC08}" srcOrd="0" destOrd="0" presId="urn:microsoft.com/office/officeart/2005/8/layout/process2"/>
    <dgm:cxn modelId="{B1ACC6EF-3098-CE49-B64C-475421570F87}" type="presParOf" srcId="{7A970475-4A90-4147-AC4C-43B4082C813F}" destId="{656ED8E0-C474-3345-A631-8D089A16F657}" srcOrd="1" destOrd="0" presId="urn:microsoft.com/office/officeart/2005/8/layout/process2"/>
    <dgm:cxn modelId="{88317F4F-B326-AC44-8E37-28298727C6B4}" type="presParOf" srcId="{656ED8E0-C474-3345-A631-8D089A16F657}" destId="{54AD50CE-F042-0C4F-AA8F-2D26F67C0815}" srcOrd="0" destOrd="0" presId="urn:microsoft.com/office/officeart/2005/8/layout/process2"/>
    <dgm:cxn modelId="{029DC720-753A-2D48-A023-93D2A9E11B87}" type="presParOf" srcId="{7A970475-4A90-4147-AC4C-43B4082C813F}" destId="{1B67F44F-2AB3-BE4C-BF0A-970613314B0E}" srcOrd="2" destOrd="0" presId="urn:microsoft.com/office/officeart/2005/8/layout/process2"/>
    <dgm:cxn modelId="{935B314E-33A1-A447-BE22-684D97D46C60}" type="presParOf" srcId="{7A970475-4A90-4147-AC4C-43B4082C813F}" destId="{D7343E29-DD2A-794C-AEA8-758747556F73}" srcOrd="3" destOrd="0" presId="urn:microsoft.com/office/officeart/2005/8/layout/process2"/>
    <dgm:cxn modelId="{E106941B-EEFB-2D41-B53C-412D15815CF9}" type="presParOf" srcId="{D7343E29-DD2A-794C-AEA8-758747556F73}" destId="{02734B5A-4274-E041-B2C9-54C4380EB5E1}" srcOrd="0" destOrd="0" presId="urn:microsoft.com/office/officeart/2005/8/layout/process2"/>
    <dgm:cxn modelId="{2DA72AD8-EE08-8741-B5E4-2625A9F3294C}" type="presParOf" srcId="{7A970475-4A90-4147-AC4C-43B4082C813F}" destId="{967AD2A4-9167-1440-9E3D-7E9E0C661AA5}" srcOrd="4" destOrd="0" presId="urn:microsoft.com/office/officeart/2005/8/layout/process2"/>
    <dgm:cxn modelId="{8E0C0629-97D5-6944-BC59-F4D0325AF8BF}" type="presParOf" srcId="{7A970475-4A90-4147-AC4C-43B4082C813F}" destId="{6D77465B-67FF-3348-9C6E-11EA2A31749A}" srcOrd="5" destOrd="0" presId="urn:microsoft.com/office/officeart/2005/8/layout/process2"/>
    <dgm:cxn modelId="{08722B51-1398-3B42-BA7E-84B61B198BCA}" type="presParOf" srcId="{6D77465B-67FF-3348-9C6E-11EA2A31749A}" destId="{1483ECFA-F2D2-7241-A764-A67B6B130BBE}" srcOrd="0" destOrd="0" presId="urn:microsoft.com/office/officeart/2005/8/layout/process2"/>
    <dgm:cxn modelId="{F84AFA4A-F831-934F-9CC1-54B49A475E83}" type="presParOf" srcId="{7A970475-4A90-4147-AC4C-43B4082C813F}" destId="{F25E4C45-222F-504B-A3E5-F6B7F6CD44A2}" srcOrd="6" destOrd="0" presId="urn:microsoft.com/office/officeart/2005/8/layout/process2"/>
    <dgm:cxn modelId="{BBA93A59-9106-F745-91B5-6CAB2B4B077F}" type="presParOf" srcId="{7A970475-4A90-4147-AC4C-43B4082C813F}" destId="{032FB3AD-C0AC-BF47-8FF9-BBCFEFC36491}" srcOrd="7" destOrd="0" presId="urn:microsoft.com/office/officeart/2005/8/layout/process2"/>
    <dgm:cxn modelId="{A169516F-A847-5F4C-8537-66A8F549FD25}" type="presParOf" srcId="{032FB3AD-C0AC-BF47-8FF9-BBCFEFC36491}" destId="{23BBABEC-C074-004D-8EAF-E82F8385B089}" srcOrd="0" destOrd="0" presId="urn:microsoft.com/office/officeart/2005/8/layout/process2"/>
    <dgm:cxn modelId="{3F9E4864-377F-B745-ACA5-CEC14299A073}" type="presParOf" srcId="{7A970475-4A90-4147-AC4C-43B4082C813F}" destId="{FC65ABDA-AFC1-8A48-AE51-9B837A8A9FE5}" srcOrd="8" destOrd="0" presId="urn:microsoft.com/office/officeart/2005/8/layout/process2"/>
    <dgm:cxn modelId="{9A08521E-D53C-A244-B06C-B8547092AF64}" type="presParOf" srcId="{7A970475-4A90-4147-AC4C-43B4082C813F}" destId="{C5375DE8-8D20-8747-BECC-58092015AFF8}" srcOrd="9" destOrd="0" presId="urn:microsoft.com/office/officeart/2005/8/layout/process2"/>
    <dgm:cxn modelId="{399DDB30-2CAF-2748-BF43-45A5237FC93E}" type="presParOf" srcId="{C5375DE8-8D20-8747-BECC-58092015AFF8}" destId="{27E7578E-E90F-B44E-886B-EC881DB5E2DF}" srcOrd="0" destOrd="0" presId="urn:microsoft.com/office/officeart/2005/8/layout/process2"/>
    <dgm:cxn modelId="{116F18E8-99C6-764A-8935-5F75C6652D3C}" type="presParOf" srcId="{7A970475-4A90-4147-AC4C-43B4082C813F}" destId="{F8CA2E54-D827-2049-AA55-348179BCF3DF}"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D69BF3F-E809-4446-AB27-99EF282AD755}">
      <dgm:prSet phldrT="[Text]"/>
      <dgm:spPr>
        <a:ln>
          <a:solidFill>
            <a:schemeClr val="accent4">
              <a:lumMod val="75000"/>
            </a:schemeClr>
          </a:solidFill>
        </a:ln>
      </dgm:spPr>
      <dgm:t>
        <a:bodyPr/>
        <a:lstStyle/>
        <a:p>
          <a:r>
            <a:rPr lang="en-US" dirty="0"/>
            <a:t>Align FASTQ to the reference genome (BWA-</a:t>
          </a:r>
          <a:r>
            <a:rPr lang="en-US" dirty="0" err="1"/>
            <a:t>mem</a:t>
          </a:r>
          <a:r>
            <a:rPr lang="en-US" dirty="0"/>
            <a:t>)</a:t>
          </a:r>
        </a:p>
      </dgm:t>
    </dgm:pt>
    <dgm:pt modelId="{C5398830-752F-D046-A2E3-944536433B1D}" type="parTrans" cxnId="{58BE05D0-2891-7F4A-BC96-75FC5290B4AB}">
      <dgm:prSet/>
      <dgm:spPr/>
      <dgm:t>
        <a:bodyPr/>
        <a:lstStyle/>
        <a:p>
          <a:endParaRPr lang="en-US"/>
        </a:p>
      </dgm:t>
    </dgm:pt>
    <dgm:pt modelId="{F44A5DF3-5808-1A4B-A0FA-8E55C6F0C3F0}" type="sibTrans" cxnId="{58BE05D0-2891-7F4A-BC96-75FC5290B4AB}">
      <dgm:prSet/>
      <dgm:spPr/>
      <dgm:t>
        <a:bodyPr/>
        <a:lstStyle/>
        <a:p>
          <a:endParaRPr lang="en-US"/>
        </a:p>
      </dgm:t>
    </dgm:pt>
    <dgm:pt modelId="{4D1B6D12-6B8D-B946-96DC-E0B1CC0C665C}">
      <dgm:prSet phldrT="[Text]"/>
      <dgm:spPr>
        <a:ln>
          <a:solidFill>
            <a:schemeClr val="accent4">
              <a:lumMod val="75000"/>
            </a:schemeClr>
          </a:solidFill>
        </a:ln>
      </dgm:spPr>
      <dgm:t>
        <a:bodyPr/>
        <a:lstStyle/>
        <a:p>
          <a:r>
            <a:rPr lang="en-US" dirty="0"/>
            <a:t>SAM/BAM file</a:t>
          </a:r>
        </a:p>
      </dgm:t>
    </dgm:pt>
    <dgm:pt modelId="{2280AB0E-73CB-D649-A147-3B89AFF19008}" type="parTrans" cxnId="{CCC65C78-511D-0E49-8B9E-3C20A6F6F30E}">
      <dgm:prSet/>
      <dgm:spPr/>
      <dgm:t>
        <a:bodyPr/>
        <a:lstStyle/>
        <a:p>
          <a:endParaRPr lang="en-US"/>
        </a:p>
      </dgm:t>
    </dgm:pt>
    <dgm:pt modelId="{E9EB7764-F505-524A-AC6D-6FF603B47A06}" type="sibTrans" cxnId="{CCC65C78-511D-0E49-8B9E-3C20A6F6F30E}">
      <dgm:prSet/>
      <dgm:spPr/>
      <dgm:t>
        <a:bodyPr/>
        <a:lstStyle/>
        <a:p>
          <a:endParaRPr lang="en-US"/>
        </a:p>
      </dgm:t>
    </dgm:pt>
    <dgm:pt modelId="{1DDBFCF1-0A36-8043-A506-E4A01CC96BA9}">
      <dgm:prSet phldrT="[Text]"/>
      <dgm:spPr>
        <a:ln>
          <a:solidFill>
            <a:schemeClr val="accent4">
              <a:lumMod val="75000"/>
            </a:schemeClr>
          </a:solidFill>
        </a:ln>
      </dgm:spPr>
      <dgm:t>
        <a:bodyPr/>
        <a:lstStyle/>
        <a:p>
          <a:r>
            <a:rPr lang="en-US" dirty="0"/>
            <a:t>Mark duplicates (PICARD)</a:t>
          </a:r>
        </a:p>
      </dgm:t>
    </dgm:pt>
    <dgm:pt modelId="{CB49D90C-885F-9043-82EF-FD9FA66D2C20}" type="parTrans" cxnId="{70D541DE-3D94-F245-8248-613C923003DF}">
      <dgm:prSet/>
      <dgm:spPr/>
      <dgm:t>
        <a:bodyPr/>
        <a:lstStyle/>
        <a:p>
          <a:endParaRPr lang="en-US"/>
        </a:p>
      </dgm:t>
    </dgm:pt>
    <dgm:pt modelId="{C6CD152E-B551-9145-B7EB-8AE0C0B93595}" type="sibTrans" cxnId="{70D541DE-3D94-F245-8248-613C923003DF}">
      <dgm:prSet/>
      <dgm:spPr/>
      <dgm:t>
        <a:bodyPr/>
        <a:lstStyle/>
        <a:p>
          <a:endParaRPr lang="en-US"/>
        </a:p>
      </dgm:t>
    </dgm:pt>
    <dgm:pt modelId="{70E268B1-12EB-FF4B-9D57-36DD4DC8C049}">
      <dgm:prSet phldrT="[Text]"/>
      <dgm:spPr>
        <a:ln>
          <a:solidFill>
            <a:schemeClr val="accent4">
              <a:lumMod val="75000"/>
            </a:schemeClr>
          </a:solidFill>
        </a:ln>
      </dgm:spPr>
      <dgm:t>
        <a:bodyPr/>
        <a:lstStyle/>
        <a:p>
          <a:r>
            <a:rPr lang="en-US" dirty="0"/>
            <a:t>Realign</a:t>
          </a:r>
          <a:r>
            <a:rPr lang="en-US" baseline="0" dirty="0"/>
            <a:t> </a:t>
          </a:r>
          <a:r>
            <a:rPr lang="en-US" baseline="0" dirty="0" err="1"/>
            <a:t>indels</a:t>
          </a:r>
          <a:endParaRPr lang="en-US" baseline="0" dirty="0"/>
        </a:p>
        <a:p>
          <a:r>
            <a:rPr lang="en-US" baseline="0" dirty="0"/>
            <a:t>(GATK </a:t>
          </a:r>
          <a:r>
            <a:rPr lang="en-US" baseline="0" dirty="0" err="1"/>
            <a:t>IndelRealigner</a:t>
          </a:r>
          <a:r>
            <a:rPr lang="en-US" baseline="0" dirty="0"/>
            <a:t>)</a:t>
          </a:r>
          <a:endParaRPr lang="en-US" dirty="0"/>
        </a:p>
      </dgm:t>
    </dgm:pt>
    <dgm:pt modelId="{28ADF8BE-D50B-9F47-80AA-E24CDBCB0ABC}" type="parTrans" cxnId="{798FAE91-A052-5140-9835-63F4D9D5475E}">
      <dgm:prSet/>
      <dgm:spPr/>
      <dgm:t>
        <a:bodyPr/>
        <a:lstStyle/>
        <a:p>
          <a:endParaRPr lang="en-US"/>
        </a:p>
      </dgm:t>
    </dgm:pt>
    <dgm:pt modelId="{0B73AED3-62DE-474E-978D-CD81DFF7BCD9}" type="sibTrans" cxnId="{798FAE91-A052-5140-9835-63F4D9D5475E}">
      <dgm:prSet/>
      <dgm:spPr/>
      <dgm:t>
        <a:bodyPr/>
        <a:lstStyle/>
        <a:p>
          <a:endParaRPr lang="en-US"/>
        </a:p>
      </dgm:t>
    </dgm:pt>
    <dgm:pt modelId="{E67D2B3D-BFC1-C240-96E4-DC6F70102E7F}">
      <dgm:prSet phldrT="[Text]"/>
      <dgm:spPr>
        <a:ln>
          <a:solidFill>
            <a:schemeClr val="accent4">
              <a:lumMod val="75000"/>
            </a:schemeClr>
          </a:solidFill>
        </a:ln>
      </dgm:spPr>
      <dgm:t>
        <a:bodyPr/>
        <a:lstStyle/>
        <a:p>
          <a:r>
            <a:rPr lang="en-US" dirty="0"/>
            <a:t>Sort mapped reads</a:t>
          </a:r>
        </a:p>
      </dgm:t>
    </dgm:pt>
    <dgm:pt modelId="{303FAF13-6AA8-6343-8810-70B79D104EC1}" type="parTrans" cxnId="{A1EDF86B-0AF9-074F-B4B3-D770944939B9}">
      <dgm:prSet/>
      <dgm:spPr/>
      <dgm:t>
        <a:bodyPr/>
        <a:lstStyle/>
        <a:p>
          <a:endParaRPr lang="en-US"/>
        </a:p>
      </dgm:t>
    </dgm:pt>
    <dgm:pt modelId="{C602D59B-9756-1C41-BCA3-6ECA21E054FC}" type="sibTrans" cxnId="{A1EDF86B-0AF9-074F-B4B3-D770944939B9}">
      <dgm:prSet/>
      <dgm:spPr/>
      <dgm:t>
        <a:bodyPr/>
        <a:lstStyle/>
        <a:p>
          <a:endParaRPr lang="en-US"/>
        </a:p>
      </dgm:t>
    </dgm:pt>
    <dgm:pt modelId="{4E75D9EC-7C78-B24F-A1FD-47FC642839C1}">
      <dgm:prSet phldrT="[Text]"/>
      <dgm:spPr>
        <a:ln>
          <a:solidFill>
            <a:schemeClr val="accent4">
              <a:lumMod val="75000"/>
            </a:schemeClr>
          </a:solidFill>
        </a:ln>
      </dgm:spPr>
      <dgm:t>
        <a:bodyPr/>
        <a:lstStyle/>
        <a:p>
          <a:r>
            <a:rPr lang="en-US" dirty="0"/>
            <a:t>Recalibrate base quality scores</a:t>
          </a:r>
        </a:p>
        <a:p>
          <a:r>
            <a:rPr lang="en-US" dirty="0"/>
            <a:t>(GATK </a:t>
          </a:r>
          <a:r>
            <a:rPr lang="en-US" dirty="0" err="1"/>
            <a:t>BaseRecalibrator</a:t>
          </a:r>
          <a:r>
            <a:rPr lang="en-US" dirty="0"/>
            <a:t>)</a:t>
          </a:r>
        </a:p>
      </dgm:t>
    </dgm:pt>
    <dgm:pt modelId="{6BAAE91A-F6E9-F742-81EF-E4440B930B47}" type="parTrans" cxnId="{B107572A-4835-CE4F-BDD0-B5516B33EAE2}">
      <dgm:prSet/>
      <dgm:spPr/>
      <dgm:t>
        <a:bodyPr/>
        <a:lstStyle/>
        <a:p>
          <a:endParaRPr lang="en-US"/>
        </a:p>
      </dgm:t>
    </dgm:pt>
    <dgm:pt modelId="{CAC1F105-3029-FD43-8BD1-CD55387B4600}" type="sibTrans" cxnId="{B107572A-4835-CE4F-BDD0-B5516B33EAE2}">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6">
        <dgm:presLayoutVars>
          <dgm:bulletEnabled val="1"/>
        </dgm:presLayoutVars>
      </dgm:prSet>
      <dgm:spPr/>
    </dgm:pt>
    <dgm:pt modelId="{656ED8E0-C474-3345-A631-8D089A16F657}" type="pres">
      <dgm:prSet presAssocID="{F44A5DF3-5808-1A4B-A0FA-8E55C6F0C3F0}" presName="sibTrans" presStyleLbl="sibTrans2D1" presStyleIdx="0" presStyleCnt="5"/>
      <dgm:spPr/>
    </dgm:pt>
    <dgm:pt modelId="{54AD50CE-F042-0C4F-AA8F-2D26F67C0815}" type="pres">
      <dgm:prSet presAssocID="{F44A5DF3-5808-1A4B-A0FA-8E55C6F0C3F0}" presName="connectorText" presStyleLbl="sibTrans2D1" presStyleIdx="0" presStyleCnt="5"/>
      <dgm:spPr/>
    </dgm:pt>
    <dgm:pt modelId="{1B67F44F-2AB3-BE4C-BF0A-970613314B0E}" type="pres">
      <dgm:prSet presAssocID="{4D1B6D12-6B8D-B946-96DC-E0B1CC0C665C}" presName="node" presStyleLbl="node1" presStyleIdx="1" presStyleCnt="6">
        <dgm:presLayoutVars>
          <dgm:bulletEnabled val="1"/>
        </dgm:presLayoutVars>
      </dgm:prSet>
      <dgm:spPr/>
    </dgm:pt>
    <dgm:pt modelId="{D7343E29-DD2A-794C-AEA8-758747556F73}" type="pres">
      <dgm:prSet presAssocID="{E9EB7764-F505-524A-AC6D-6FF603B47A06}" presName="sibTrans" presStyleLbl="sibTrans2D1" presStyleIdx="1" presStyleCnt="5"/>
      <dgm:spPr/>
    </dgm:pt>
    <dgm:pt modelId="{02734B5A-4274-E041-B2C9-54C4380EB5E1}" type="pres">
      <dgm:prSet presAssocID="{E9EB7764-F505-524A-AC6D-6FF603B47A06}" presName="connectorText" presStyleLbl="sibTrans2D1" presStyleIdx="1" presStyleCnt="5"/>
      <dgm:spPr/>
    </dgm:pt>
    <dgm:pt modelId="{967AD2A4-9167-1440-9E3D-7E9E0C661AA5}" type="pres">
      <dgm:prSet presAssocID="{E67D2B3D-BFC1-C240-96E4-DC6F70102E7F}" presName="node" presStyleLbl="node1" presStyleIdx="2" presStyleCnt="6">
        <dgm:presLayoutVars>
          <dgm:bulletEnabled val="1"/>
        </dgm:presLayoutVars>
      </dgm:prSet>
      <dgm:spPr/>
    </dgm:pt>
    <dgm:pt modelId="{6D77465B-67FF-3348-9C6E-11EA2A31749A}" type="pres">
      <dgm:prSet presAssocID="{C602D59B-9756-1C41-BCA3-6ECA21E054FC}" presName="sibTrans" presStyleLbl="sibTrans2D1" presStyleIdx="2" presStyleCnt="5"/>
      <dgm:spPr/>
    </dgm:pt>
    <dgm:pt modelId="{1483ECFA-F2D2-7241-A764-A67B6B130BBE}" type="pres">
      <dgm:prSet presAssocID="{C602D59B-9756-1C41-BCA3-6ECA21E054FC}" presName="connectorText" presStyleLbl="sibTrans2D1" presStyleIdx="2" presStyleCnt="5"/>
      <dgm:spPr/>
    </dgm:pt>
    <dgm:pt modelId="{F25E4C45-222F-504B-A3E5-F6B7F6CD44A2}" type="pres">
      <dgm:prSet presAssocID="{1DDBFCF1-0A36-8043-A506-E4A01CC96BA9}" presName="node" presStyleLbl="node1" presStyleIdx="3" presStyleCnt="6">
        <dgm:presLayoutVars>
          <dgm:bulletEnabled val="1"/>
        </dgm:presLayoutVars>
      </dgm:prSet>
      <dgm:spPr/>
    </dgm:pt>
    <dgm:pt modelId="{032FB3AD-C0AC-BF47-8FF9-BBCFEFC36491}" type="pres">
      <dgm:prSet presAssocID="{C6CD152E-B551-9145-B7EB-8AE0C0B93595}" presName="sibTrans" presStyleLbl="sibTrans2D1" presStyleIdx="3" presStyleCnt="5"/>
      <dgm:spPr/>
    </dgm:pt>
    <dgm:pt modelId="{23BBABEC-C074-004D-8EAF-E82F8385B089}" type="pres">
      <dgm:prSet presAssocID="{C6CD152E-B551-9145-B7EB-8AE0C0B93595}" presName="connectorText" presStyleLbl="sibTrans2D1" presStyleIdx="3" presStyleCnt="5"/>
      <dgm:spPr/>
    </dgm:pt>
    <dgm:pt modelId="{FC65ABDA-AFC1-8A48-AE51-9B837A8A9FE5}" type="pres">
      <dgm:prSet presAssocID="{70E268B1-12EB-FF4B-9D57-36DD4DC8C049}" presName="node" presStyleLbl="node1" presStyleIdx="4" presStyleCnt="6">
        <dgm:presLayoutVars>
          <dgm:bulletEnabled val="1"/>
        </dgm:presLayoutVars>
      </dgm:prSet>
      <dgm:spPr/>
    </dgm:pt>
    <dgm:pt modelId="{C5375DE8-8D20-8747-BECC-58092015AFF8}" type="pres">
      <dgm:prSet presAssocID="{0B73AED3-62DE-474E-978D-CD81DFF7BCD9}" presName="sibTrans" presStyleLbl="sibTrans2D1" presStyleIdx="4" presStyleCnt="5"/>
      <dgm:spPr/>
    </dgm:pt>
    <dgm:pt modelId="{27E7578E-E90F-B44E-886B-EC881DB5E2DF}" type="pres">
      <dgm:prSet presAssocID="{0B73AED3-62DE-474E-978D-CD81DFF7BCD9}" presName="connectorText" presStyleLbl="sibTrans2D1" presStyleIdx="4" presStyleCnt="5"/>
      <dgm:spPr/>
    </dgm:pt>
    <dgm:pt modelId="{F8CA2E54-D827-2049-AA55-348179BCF3DF}" type="pres">
      <dgm:prSet presAssocID="{4E75D9EC-7C78-B24F-A1FD-47FC642839C1}" presName="node" presStyleLbl="node1" presStyleIdx="5" presStyleCnt="6">
        <dgm:presLayoutVars>
          <dgm:bulletEnabled val="1"/>
        </dgm:presLayoutVars>
      </dgm:prSet>
      <dgm:spPr/>
    </dgm:pt>
  </dgm:ptLst>
  <dgm:cxnLst>
    <dgm:cxn modelId="{D37F0604-760C-3A4D-8A44-878CBAAB1F68}" type="presOf" srcId="{4D1B6D12-6B8D-B946-96DC-E0B1CC0C665C}" destId="{1B67F44F-2AB3-BE4C-BF0A-970613314B0E}" srcOrd="0" destOrd="0" presId="urn:microsoft.com/office/officeart/2005/8/layout/process2"/>
    <dgm:cxn modelId="{1CFFA114-8868-A642-BF7A-79A82097C1DE}" type="presOf" srcId="{F44A5DF3-5808-1A4B-A0FA-8E55C6F0C3F0}" destId="{54AD50CE-F042-0C4F-AA8F-2D26F67C0815}" srcOrd="1" destOrd="0" presId="urn:microsoft.com/office/officeart/2005/8/layout/process2"/>
    <dgm:cxn modelId="{301C4823-FD5B-4042-BE94-1F82DA300F08}" type="presOf" srcId="{C6CD152E-B551-9145-B7EB-8AE0C0B93595}" destId="{032FB3AD-C0AC-BF47-8FF9-BBCFEFC36491}" srcOrd="0" destOrd="0" presId="urn:microsoft.com/office/officeart/2005/8/layout/process2"/>
    <dgm:cxn modelId="{EDBDF728-A3D1-FA4A-8474-09AE0CC0B93A}" type="presOf" srcId="{E9EB7764-F505-524A-AC6D-6FF603B47A06}" destId="{D7343E29-DD2A-794C-AEA8-758747556F73}" srcOrd="0" destOrd="0" presId="urn:microsoft.com/office/officeart/2005/8/layout/process2"/>
    <dgm:cxn modelId="{B107572A-4835-CE4F-BDD0-B5516B33EAE2}" srcId="{60C12A90-BA0F-3B46-B50D-A50813D6B527}" destId="{4E75D9EC-7C78-B24F-A1FD-47FC642839C1}" srcOrd="5" destOrd="0" parTransId="{6BAAE91A-F6E9-F742-81EF-E4440B930B47}" sibTransId="{CAC1F105-3029-FD43-8BD1-CD55387B4600}"/>
    <dgm:cxn modelId="{0E80F839-209D-D744-87AE-8ECF86B6547A}" type="presOf" srcId="{70E268B1-12EB-FF4B-9D57-36DD4DC8C049}" destId="{FC65ABDA-AFC1-8A48-AE51-9B837A8A9FE5}" srcOrd="0" destOrd="0" presId="urn:microsoft.com/office/officeart/2005/8/layout/process2"/>
    <dgm:cxn modelId="{B932543E-3391-A34B-8BF9-4285FED235B8}" type="presOf" srcId="{0B73AED3-62DE-474E-978D-CD81DFF7BCD9}" destId="{C5375DE8-8D20-8747-BECC-58092015AFF8}" srcOrd="0" destOrd="0" presId="urn:microsoft.com/office/officeart/2005/8/layout/process2"/>
    <dgm:cxn modelId="{E27F885C-AA29-0E48-A30B-860D81996E74}" type="presOf" srcId="{C602D59B-9756-1C41-BCA3-6ECA21E054FC}" destId="{6D77465B-67FF-3348-9C6E-11EA2A31749A}" srcOrd="0" destOrd="0" presId="urn:microsoft.com/office/officeart/2005/8/layout/process2"/>
    <dgm:cxn modelId="{31600960-BDAC-FC42-B4BB-1CC94AEFE0FF}" type="presOf" srcId="{E9EB7764-F505-524A-AC6D-6FF603B47A06}" destId="{02734B5A-4274-E041-B2C9-54C4380EB5E1}" srcOrd="1" destOrd="0" presId="urn:microsoft.com/office/officeart/2005/8/layout/process2"/>
    <dgm:cxn modelId="{EAFA0461-B8E3-DB48-B3A9-50E7387668B8}" type="presOf" srcId="{1DDBFCF1-0A36-8043-A506-E4A01CC96BA9}" destId="{F25E4C45-222F-504B-A3E5-F6B7F6CD44A2}" srcOrd="0" destOrd="0" presId="urn:microsoft.com/office/officeart/2005/8/layout/process2"/>
    <dgm:cxn modelId="{98AA8862-7572-F94C-BD0B-608901317815}" type="presOf" srcId="{C602D59B-9756-1C41-BCA3-6ECA21E054FC}" destId="{1483ECFA-F2D2-7241-A764-A67B6B130BBE}" srcOrd="1" destOrd="0" presId="urn:microsoft.com/office/officeart/2005/8/layout/process2"/>
    <dgm:cxn modelId="{A1EDF86B-0AF9-074F-B4B3-D770944939B9}" srcId="{60C12A90-BA0F-3B46-B50D-A50813D6B527}" destId="{E67D2B3D-BFC1-C240-96E4-DC6F70102E7F}" srcOrd="2" destOrd="0" parTransId="{303FAF13-6AA8-6343-8810-70B79D104EC1}" sibTransId="{C602D59B-9756-1C41-BCA3-6ECA21E054FC}"/>
    <dgm:cxn modelId="{CCC65C78-511D-0E49-8B9E-3C20A6F6F30E}" srcId="{60C12A90-BA0F-3B46-B50D-A50813D6B527}" destId="{4D1B6D12-6B8D-B946-96DC-E0B1CC0C665C}" srcOrd="1" destOrd="0" parTransId="{2280AB0E-73CB-D649-A147-3B89AFF19008}" sibTransId="{E9EB7764-F505-524A-AC6D-6FF603B47A06}"/>
    <dgm:cxn modelId="{798FAE91-A052-5140-9835-63F4D9D5475E}" srcId="{60C12A90-BA0F-3B46-B50D-A50813D6B527}" destId="{70E268B1-12EB-FF4B-9D57-36DD4DC8C049}" srcOrd="4" destOrd="0" parTransId="{28ADF8BE-D50B-9F47-80AA-E24CDBCB0ABC}" sibTransId="{0B73AED3-62DE-474E-978D-CD81DFF7BCD9}"/>
    <dgm:cxn modelId="{27A9D996-E44F-9842-9E3F-7598D943A13C}" type="presOf" srcId="{C6CD152E-B551-9145-B7EB-8AE0C0B93595}" destId="{23BBABEC-C074-004D-8EAF-E82F8385B089}" srcOrd="1" destOrd="0" presId="urn:microsoft.com/office/officeart/2005/8/layout/process2"/>
    <dgm:cxn modelId="{F7929AB9-CE61-D54E-B07E-33420AF27440}" type="presOf" srcId="{0B73AED3-62DE-474E-978D-CD81DFF7BCD9}" destId="{27E7578E-E90F-B44E-886B-EC881DB5E2DF}" srcOrd="1" destOrd="0" presId="urn:microsoft.com/office/officeart/2005/8/layout/process2"/>
    <dgm:cxn modelId="{B33B1CBD-265F-A946-9D73-DFE71BA2427F}" type="presOf" srcId="{CD69BF3F-E809-4446-AB27-99EF282AD755}" destId="{2101673F-06D1-7E4A-B964-1052B7DEBC08}" srcOrd="0" destOrd="0" presId="urn:microsoft.com/office/officeart/2005/8/layout/process2"/>
    <dgm:cxn modelId="{1A08EDC5-5121-4B47-8EA3-E4E52C62C4C5}" type="presOf" srcId="{4E75D9EC-7C78-B24F-A1FD-47FC642839C1}" destId="{F8CA2E54-D827-2049-AA55-348179BCF3DF}" srcOrd="0" destOrd="0" presId="urn:microsoft.com/office/officeart/2005/8/layout/process2"/>
    <dgm:cxn modelId="{FC16BAC7-6724-CA47-ACC2-46E0083456CF}" type="presOf" srcId="{E67D2B3D-BFC1-C240-96E4-DC6F70102E7F}" destId="{967AD2A4-9167-1440-9E3D-7E9E0C661AA5}" srcOrd="0"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70D541DE-3D94-F245-8248-613C923003DF}" srcId="{60C12A90-BA0F-3B46-B50D-A50813D6B527}" destId="{1DDBFCF1-0A36-8043-A506-E4A01CC96BA9}" srcOrd="3" destOrd="0" parTransId="{CB49D90C-885F-9043-82EF-FD9FA66D2C20}" sibTransId="{C6CD152E-B551-9145-B7EB-8AE0C0B93595}"/>
    <dgm:cxn modelId="{B152A0E0-FEE9-E04E-B4DA-882ABAC477EC}" type="presOf" srcId="{60C12A90-BA0F-3B46-B50D-A50813D6B527}" destId="{7A970475-4A90-4147-AC4C-43B4082C813F}" srcOrd="0" destOrd="0" presId="urn:microsoft.com/office/officeart/2005/8/layout/process2"/>
    <dgm:cxn modelId="{A41770FC-18B2-BA49-BE5F-FE632E5E3DB6}" type="presOf" srcId="{F44A5DF3-5808-1A4B-A0FA-8E55C6F0C3F0}" destId="{656ED8E0-C474-3345-A631-8D089A16F657}" srcOrd="0" destOrd="0" presId="urn:microsoft.com/office/officeart/2005/8/layout/process2"/>
    <dgm:cxn modelId="{C0709916-7D01-4646-8BD8-FE1D513BC567}" type="presParOf" srcId="{7A970475-4A90-4147-AC4C-43B4082C813F}" destId="{2101673F-06D1-7E4A-B964-1052B7DEBC08}" srcOrd="0" destOrd="0" presId="urn:microsoft.com/office/officeart/2005/8/layout/process2"/>
    <dgm:cxn modelId="{B7803EA3-93B7-6F4D-A96D-2E5D97DF90F5}" type="presParOf" srcId="{7A970475-4A90-4147-AC4C-43B4082C813F}" destId="{656ED8E0-C474-3345-A631-8D089A16F657}" srcOrd="1" destOrd="0" presId="urn:microsoft.com/office/officeart/2005/8/layout/process2"/>
    <dgm:cxn modelId="{88BF7B36-67AB-7B48-ACE6-4AAEFA00609C}" type="presParOf" srcId="{656ED8E0-C474-3345-A631-8D089A16F657}" destId="{54AD50CE-F042-0C4F-AA8F-2D26F67C0815}" srcOrd="0" destOrd="0" presId="urn:microsoft.com/office/officeart/2005/8/layout/process2"/>
    <dgm:cxn modelId="{D029DCDA-CD31-8143-9484-8C168BB8816A}" type="presParOf" srcId="{7A970475-4A90-4147-AC4C-43B4082C813F}" destId="{1B67F44F-2AB3-BE4C-BF0A-970613314B0E}" srcOrd="2" destOrd="0" presId="urn:microsoft.com/office/officeart/2005/8/layout/process2"/>
    <dgm:cxn modelId="{8C8439B3-9037-1D4B-8835-F2915A8420B5}" type="presParOf" srcId="{7A970475-4A90-4147-AC4C-43B4082C813F}" destId="{D7343E29-DD2A-794C-AEA8-758747556F73}" srcOrd="3" destOrd="0" presId="urn:microsoft.com/office/officeart/2005/8/layout/process2"/>
    <dgm:cxn modelId="{973BA91E-7D87-144D-9E67-B302EEBA57FC}" type="presParOf" srcId="{D7343E29-DD2A-794C-AEA8-758747556F73}" destId="{02734B5A-4274-E041-B2C9-54C4380EB5E1}" srcOrd="0" destOrd="0" presId="urn:microsoft.com/office/officeart/2005/8/layout/process2"/>
    <dgm:cxn modelId="{CC5F94DA-4734-4C42-B8BC-CBB70ED3B627}" type="presParOf" srcId="{7A970475-4A90-4147-AC4C-43B4082C813F}" destId="{967AD2A4-9167-1440-9E3D-7E9E0C661AA5}" srcOrd="4" destOrd="0" presId="urn:microsoft.com/office/officeart/2005/8/layout/process2"/>
    <dgm:cxn modelId="{A28F9851-3480-E645-9704-0A60D76FF0FB}" type="presParOf" srcId="{7A970475-4A90-4147-AC4C-43B4082C813F}" destId="{6D77465B-67FF-3348-9C6E-11EA2A31749A}" srcOrd="5" destOrd="0" presId="urn:microsoft.com/office/officeart/2005/8/layout/process2"/>
    <dgm:cxn modelId="{6E109B85-0A5F-4343-8831-3D4C47DEF5B9}" type="presParOf" srcId="{6D77465B-67FF-3348-9C6E-11EA2A31749A}" destId="{1483ECFA-F2D2-7241-A764-A67B6B130BBE}" srcOrd="0" destOrd="0" presId="urn:microsoft.com/office/officeart/2005/8/layout/process2"/>
    <dgm:cxn modelId="{7518EEFB-861D-8544-950D-A05821010AD8}" type="presParOf" srcId="{7A970475-4A90-4147-AC4C-43B4082C813F}" destId="{F25E4C45-222F-504B-A3E5-F6B7F6CD44A2}" srcOrd="6" destOrd="0" presId="urn:microsoft.com/office/officeart/2005/8/layout/process2"/>
    <dgm:cxn modelId="{25C5A0F1-29D7-914C-8AEB-BEFE30F505E3}" type="presParOf" srcId="{7A970475-4A90-4147-AC4C-43B4082C813F}" destId="{032FB3AD-C0AC-BF47-8FF9-BBCFEFC36491}" srcOrd="7" destOrd="0" presId="urn:microsoft.com/office/officeart/2005/8/layout/process2"/>
    <dgm:cxn modelId="{2AC053C2-02BB-C74C-A3DA-B1EFBBBE7FFA}" type="presParOf" srcId="{032FB3AD-C0AC-BF47-8FF9-BBCFEFC36491}" destId="{23BBABEC-C074-004D-8EAF-E82F8385B089}" srcOrd="0" destOrd="0" presId="urn:microsoft.com/office/officeart/2005/8/layout/process2"/>
    <dgm:cxn modelId="{C501A40C-CC1B-3445-BF55-7BB265C21936}" type="presParOf" srcId="{7A970475-4A90-4147-AC4C-43B4082C813F}" destId="{FC65ABDA-AFC1-8A48-AE51-9B837A8A9FE5}" srcOrd="8" destOrd="0" presId="urn:microsoft.com/office/officeart/2005/8/layout/process2"/>
    <dgm:cxn modelId="{E6674C3D-30B3-EC4B-A0B9-6C211D1E6B88}" type="presParOf" srcId="{7A970475-4A90-4147-AC4C-43B4082C813F}" destId="{C5375DE8-8D20-8747-BECC-58092015AFF8}" srcOrd="9" destOrd="0" presId="urn:microsoft.com/office/officeart/2005/8/layout/process2"/>
    <dgm:cxn modelId="{4D22CEB7-F5C5-1B48-AAED-1FBA7C7C5962}" type="presParOf" srcId="{C5375DE8-8D20-8747-BECC-58092015AFF8}" destId="{27E7578E-E90F-B44E-886B-EC881DB5E2DF}" srcOrd="0" destOrd="0" presId="urn:microsoft.com/office/officeart/2005/8/layout/process2"/>
    <dgm:cxn modelId="{CB4069AD-8EE3-2F48-A7BA-17BF0A9E5EFE}" type="presParOf" srcId="{7A970475-4A90-4147-AC4C-43B4082C813F}" destId="{F8CA2E54-D827-2049-AA55-348179BCF3DF}"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D69BF3F-E809-4446-AB27-99EF282AD755}">
      <dgm:prSet phldrT="[Text]"/>
      <dgm:spPr>
        <a:ln>
          <a:solidFill>
            <a:schemeClr val="accent2">
              <a:lumMod val="50000"/>
            </a:schemeClr>
          </a:solidFill>
        </a:ln>
      </dgm:spPr>
      <dgm:t>
        <a:bodyPr/>
        <a:lstStyle/>
        <a:p>
          <a:r>
            <a:rPr lang="en-US" dirty="0"/>
            <a:t>Generate </a:t>
          </a:r>
          <a:r>
            <a:rPr lang="en-US" i="1" u="sng" dirty="0"/>
            <a:t>genotype likelihoods</a:t>
          </a:r>
          <a:r>
            <a:rPr lang="en-US" u="sng" dirty="0"/>
            <a:t> </a:t>
          </a:r>
          <a:r>
            <a:rPr lang="en-US" dirty="0"/>
            <a:t>for EVERY base, </a:t>
          </a:r>
          <a:r>
            <a:rPr lang="en-US" dirty="0" err="1"/>
            <a:t>gVCFs</a:t>
          </a:r>
          <a:endParaRPr lang="en-US" dirty="0"/>
        </a:p>
        <a:p>
          <a:r>
            <a:rPr lang="en-US" dirty="0"/>
            <a:t>(GATK </a:t>
          </a:r>
          <a:r>
            <a:rPr lang="en-US" dirty="0" err="1"/>
            <a:t>HaplotypeCaller</a:t>
          </a:r>
          <a:r>
            <a:rPr lang="en-US" dirty="0"/>
            <a:t>)</a:t>
          </a:r>
        </a:p>
      </dgm:t>
    </dgm:pt>
    <dgm:pt modelId="{C5398830-752F-D046-A2E3-944536433B1D}" type="parTrans" cxnId="{58BE05D0-2891-7F4A-BC96-75FC5290B4AB}">
      <dgm:prSet/>
      <dgm:spPr/>
      <dgm:t>
        <a:bodyPr/>
        <a:lstStyle/>
        <a:p>
          <a:endParaRPr lang="en-US"/>
        </a:p>
      </dgm:t>
    </dgm:pt>
    <dgm:pt modelId="{F44A5DF3-5808-1A4B-A0FA-8E55C6F0C3F0}" type="sibTrans" cxnId="{58BE05D0-2891-7F4A-BC96-75FC5290B4AB}">
      <dgm:prSet/>
      <dgm:spPr/>
      <dgm:t>
        <a:bodyPr/>
        <a:lstStyle/>
        <a:p>
          <a:endParaRPr lang="en-US"/>
        </a:p>
      </dgm:t>
    </dgm:pt>
    <dgm:pt modelId="{CED590DB-A6CE-7A47-81B6-E683B3B0DF16}">
      <dgm:prSet phldrT="[Text]"/>
      <dgm:spPr>
        <a:ln>
          <a:solidFill>
            <a:schemeClr val="accent2">
              <a:lumMod val="50000"/>
            </a:schemeClr>
          </a:solidFill>
        </a:ln>
      </dgm:spPr>
      <dgm:t>
        <a:bodyPr/>
        <a:lstStyle/>
        <a:p>
          <a:r>
            <a:rPr lang="en-US" dirty="0"/>
            <a:t>Joint genotype, raw SNP &amp; </a:t>
          </a:r>
          <a:r>
            <a:rPr lang="en-US" dirty="0" err="1"/>
            <a:t>indel</a:t>
          </a:r>
          <a:r>
            <a:rPr lang="en-US" dirty="0"/>
            <a:t> VCF</a:t>
          </a:r>
        </a:p>
        <a:p>
          <a:r>
            <a:rPr lang="en-US" dirty="0"/>
            <a:t>(GATK </a:t>
          </a:r>
          <a:r>
            <a:rPr lang="en-US" dirty="0" err="1"/>
            <a:t>GenotypeGVCFs</a:t>
          </a:r>
          <a:endParaRPr lang="en-US" dirty="0"/>
        </a:p>
      </dgm:t>
    </dgm:pt>
    <dgm:pt modelId="{75A87134-8AF5-C340-B7C7-610873ED1C19}" type="parTrans" cxnId="{9BBCF154-26B8-DF4D-B748-ECBEEC093022}">
      <dgm:prSet/>
      <dgm:spPr/>
      <dgm:t>
        <a:bodyPr/>
        <a:lstStyle/>
        <a:p>
          <a:endParaRPr lang="en-US"/>
        </a:p>
      </dgm:t>
    </dgm:pt>
    <dgm:pt modelId="{64A28622-26A6-5D4C-A14A-F56CAD0AE72B}" type="sibTrans" cxnId="{9BBCF154-26B8-DF4D-B748-ECBEEC093022}">
      <dgm:prSet/>
      <dgm:spPr/>
      <dgm:t>
        <a:bodyPr/>
        <a:lstStyle/>
        <a:p>
          <a:endParaRPr lang="en-US"/>
        </a:p>
      </dgm:t>
    </dgm:pt>
    <dgm:pt modelId="{D4FBCA92-E969-CB4F-A0A9-384C85950653}">
      <dgm:prSet phldrT="[Text]"/>
      <dgm:spPr>
        <a:ln>
          <a:solidFill>
            <a:schemeClr val="accent2">
              <a:lumMod val="50000"/>
            </a:schemeClr>
          </a:solidFill>
        </a:ln>
      </dgm:spPr>
      <dgm:t>
        <a:bodyPr/>
        <a:lstStyle/>
        <a:p>
          <a:r>
            <a:rPr lang="en-US" dirty="0"/>
            <a:t>Recalibrate variants</a:t>
          </a:r>
        </a:p>
        <a:p>
          <a:r>
            <a:rPr lang="en-US" dirty="0"/>
            <a:t>(GATK </a:t>
          </a:r>
          <a:r>
            <a:rPr lang="en-US" dirty="0" err="1"/>
            <a:t>VariantRecalibrator</a:t>
          </a:r>
          <a:r>
            <a:rPr lang="en-US" dirty="0"/>
            <a:t>) </a:t>
          </a:r>
        </a:p>
        <a:p>
          <a:r>
            <a:rPr lang="en-US" dirty="0"/>
            <a:t>OR</a:t>
          </a:r>
        </a:p>
        <a:p>
          <a:r>
            <a:rPr lang="en-US" dirty="0"/>
            <a:t> apply hard filter (&lt;30 samples)</a:t>
          </a:r>
        </a:p>
      </dgm:t>
    </dgm:pt>
    <dgm:pt modelId="{61CABBD2-B27D-A641-91C6-F10387FD5DAF}" type="parTrans" cxnId="{4DF84CE8-97A9-FB45-B20F-9BE5CDF121DA}">
      <dgm:prSet/>
      <dgm:spPr/>
      <dgm:t>
        <a:bodyPr/>
        <a:lstStyle/>
        <a:p>
          <a:endParaRPr lang="en-US"/>
        </a:p>
      </dgm:t>
    </dgm:pt>
    <dgm:pt modelId="{EE091A7E-A1AD-9F4B-AAA5-0B1290A1B0B9}" type="sibTrans" cxnId="{4DF84CE8-97A9-FB45-B20F-9BE5CDF121DA}">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3">
        <dgm:presLayoutVars>
          <dgm:bulletEnabled val="1"/>
        </dgm:presLayoutVars>
      </dgm:prSet>
      <dgm:spPr/>
    </dgm:pt>
    <dgm:pt modelId="{656ED8E0-C474-3345-A631-8D089A16F657}" type="pres">
      <dgm:prSet presAssocID="{F44A5DF3-5808-1A4B-A0FA-8E55C6F0C3F0}" presName="sibTrans" presStyleLbl="sibTrans2D1" presStyleIdx="0" presStyleCnt="2"/>
      <dgm:spPr/>
    </dgm:pt>
    <dgm:pt modelId="{54AD50CE-F042-0C4F-AA8F-2D26F67C0815}" type="pres">
      <dgm:prSet presAssocID="{F44A5DF3-5808-1A4B-A0FA-8E55C6F0C3F0}" presName="connectorText" presStyleLbl="sibTrans2D1" presStyleIdx="0" presStyleCnt="2"/>
      <dgm:spPr/>
    </dgm:pt>
    <dgm:pt modelId="{06B36D00-BBF6-4147-A756-53E7088874D3}" type="pres">
      <dgm:prSet presAssocID="{CED590DB-A6CE-7A47-81B6-E683B3B0DF16}" presName="node" presStyleLbl="node1" presStyleIdx="1" presStyleCnt="3" custLinFactNeighborY="61">
        <dgm:presLayoutVars>
          <dgm:bulletEnabled val="1"/>
        </dgm:presLayoutVars>
      </dgm:prSet>
      <dgm:spPr/>
    </dgm:pt>
    <dgm:pt modelId="{0E50390F-1296-CB46-BBE5-E6C17F017A34}" type="pres">
      <dgm:prSet presAssocID="{64A28622-26A6-5D4C-A14A-F56CAD0AE72B}" presName="sibTrans" presStyleLbl="sibTrans2D1" presStyleIdx="1" presStyleCnt="2"/>
      <dgm:spPr/>
    </dgm:pt>
    <dgm:pt modelId="{56F445DE-F2C6-2E4F-AEB6-01DCC437D7DE}" type="pres">
      <dgm:prSet presAssocID="{64A28622-26A6-5D4C-A14A-F56CAD0AE72B}" presName="connectorText" presStyleLbl="sibTrans2D1" presStyleIdx="1" presStyleCnt="2"/>
      <dgm:spPr/>
    </dgm:pt>
    <dgm:pt modelId="{3173FA0B-1518-4D46-9F29-CD17E9F5ED65}" type="pres">
      <dgm:prSet presAssocID="{D4FBCA92-E969-CB4F-A0A9-384C85950653}" presName="node" presStyleLbl="node1" presStyleIdx="2" presStyleCnt="3">
        <dgm:presLayoutVars>
          <dgm:bulletEnabled val="1"/>
        </dgm:presLayoutVars>
      </dgm:prSet>
      <dgm:spPr/>
    </dgm:pt>
  </dgm:ptLst>
  <dgm:cxnLst>
    <dgm:cxn modelId="{57304F21-5031-B149-87EA-6614AB070DDF}" type="presOf" srcId="{CD69BF3F-E809-4446-AB27-99EF282AD755}" destId="{2101673F-06D1-7E4A-B964-1052B7DEBC08}" srcOrd="0" destOrd="0" presId="urn:microsoft.com/office/officeart/2005/8/layout/process2"/>
    <dgm:cxn modelId="{4595962A-59D5-9D42-B3C3-2A4178159765}" type="presOf" srcId="{CED590DB-A6CE-7A47-81B6-E683B3B0DF16}" destId="{06B36D00-BBF6-4147-A756-53E7088874D3}" srcOrd="0" destOrd="0" presId="urn:microsoft.com/office/officeart/2005/8/layout/process2"/>
    <dgm:cxn modelId="{E4CDA353-24BC-5F42-AB42-594CF238B16A}" type="presOf" srcId="{64A28622-26A6-5D4C-A14A-F56CAD0AE72B}" destId="{56F445DE-F2C6-2E4F-AEB6-01DCC437D7DE}" srcOrd="1" destOrd="0" presId="urn:microsoft.com/office/officeart/2005/8/layout/process2"/>
    <dgm:cxn modelId="{9BBCF154-26B8-DF4D-B748-ECBEEC093022}" srcId="{60C12A90-BA0F-3B46-B50D-A50813D6B527}" destId="{CED590DB-A6CE-7A47-81B6-E683B3B0DF16}" srcOrd="1" destOrd="0" parTransId="{75A87134-8AF5-C340-B7C7-610873ED1C19}" sibTransId="{64A28622-26A6-5D4C-A14A-F56CAD0AE72B}"/>
    <dgm:cxn modelId="{3BB67555-C70D-614B-89BA-74026A9C4BE0}" type="presOf" srcId="{D4FBCA92-E969-CB4F-A0A9-384C85950653}" destId="{3173FA0B-1518-4D46-9F29-CD17E9F5ED65}" srcOrd="0" destOrd="0" presId="urn:microsoft.com/office/officeart/2005/8/layout/process2"/>
    <dgm:cxn modelId="{562FC388-B6A9-1D41-BEF1-D49BB096057B}" type="presOf" srcId="{60C12A90-BA0F-3B46-B50D-A50813D6B527}" destId="{7A970475-4A90-4147-AC4C-43B4082C813F}" srcOrd="0" destOrd="0" presId="urn:microsoft.com/office/officeart/2005/8/layout/process2"/>
    <dgm:cxn modelId="{3C1F2EA8-ED6B-F14B-B08B-76C663634DA3}" type="presOf" srcId="{64A28622-26A6-5D4C-A14A-F56CAD0AE72B}" destId="{0E50390F-1296-CB46-BBE5-E6C17F017A34}" srcOrd="0"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0CA66CD3-FC57-8741-B4AA-734ED122453E}" type="presOf" srcId="{F44A5DF3-5808-1A4B-A0FA-8E55C6F0C3F0}" destId="{54AD50CE-F042-0C4F-AA8F-2D26F67C0815}" srcOrd="1" destOrd="0" presId="urn:microsoft.com/office/officeart/2005/8/layout/process2"/>
    <dgm:cxn modelId="{4DF84CE8-97A9-FB45-B20F-9BE5CDF121DA}" srcId="{60C12A90-BA0F-3B46-B50D-A50813D6B527}" destId="{D4FBCA92-E969-CB4F-A0A9-384C85950653}" srcOrd="2" destOrd="0" parTransId="{61CABBD2-B27D-A641-91C6-F10387FD5DAF}" sibTransId="{EE091A7E-A1AD-9F4B-AAA5-0B1290A1B0B9}"/>
    <dgm:cxn modelId="{1BD45BE9-DAD5-D64E-A18A-53592B70CFCA}" type="presOf" srcId="{F44A5DF3-5808-1A4B-A0FA-8E55C6F0C3F0}" destId="{656ED8E0-C474-3345-A631-8D089A16F657}" srcOrd="0" destOrd="0" presId="urn:microsoft.com/office/officeart/2005/8/layout/process2"/>
    <dgm:cxn modelId="{C7F53C65-97F9-D44C-BD12-4102E7EC89D7}" type="presParOf" srcId="{7A970475-4A90-4147-AC4C-43B4082C813F}" destId="{2101673F-06D1-7E4A-B964-1052B7DEBC08}" srcOrd="0" destOrd="0" presId="urn:microsoft.com/office/officeart/2005/8/layout/process2"/>
    <dgm:cxn modelId="{E88DB873-1966-EC4F-A398-6B628457207B}" type="presParOf" srcId="{7A970475-4A90-4147-AC4C-43B4082C813F}" destId="{656ED8E0-C474-3345-A631-8D089A16F657}" srcOrd="1" destOrd="0" presId="urn:microsoft.com/office/officeart/2005/8/layout/process2"/>
    <dgm:cxn modelId="{EDC8A251-DD4E-7444-9066-CBFE397721A2}" type="presParOf" srcId="{656ED8E0-C474-3345-A631-8D089A16F657}" destId="{54AD50CE-F042-0C4F-AA8F-2D26F67C0815}" srcOrd="0" destOrd="0" presId="urn:microsoft.com/office/officeart/2005/8/layout/process2"/>
    <dgm:cxn modelId="{68845092-940E-3D45-8D62-FA09BACE2BDF}" type="presParOf" srcId="{7A970475-4A90-4147-AC4C-43B4082C813F}" destId="{06B36D00-BBF6-4147-A756-53E7088874D3}" srcOrd="2" destOrd="0" presId="urn:microsoft.com/office/officeart/2005/8/layout/process2"/>
    <dgm:cxn modelId="{643E20CD-B58F-4442-9383-50368CD8F705}" type="presParOf" srcId="{7A970475-4A90-4147-AC4C-43B4082C813F}" destId="{0E50390F-1296-CB46-BBE5-E6C17F017A34}" srcOrd="3" destOrd="0" presId="urn:microsoft.com/office/officeart/2005/8/layout/process2"/>
    <dgm:cxn modelId="{D3C8CE30-2159-0946-9F39-B683FDCCEDD6}" type="presParOf" srcId="{0E50390F-1296-CB46-BBE5-E6C17F017A34}" destId="{56F445DE-F2C6-2E4F-AEB6-01DCC437D7DE}" srcOrd="0" destOrd="0" presId="urn:microsoft.com/office/officeart/2005/8/layout/process2"/>
    <dgm:cxn modelId="{25A82935-4E66-C64F-96A8-A3760D24DD10}" type="presParOf" srcId="{7A970475-4A90-4147-AC4C-43B4082C813F}" destId="{3173FA0B-1518-4D46-9F29-CD17E9F5ED65}" srcOrd="4"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2F6DD56-1336-3A47-A792-DC52CCF8D6F9}">
      <dgm:prSet/>
      <dgm:spPr>
        <a:ln>
          <a:solidFill>
            <a:srgbClr val="FF6600"/>
          </a:solidFill>
        </a:ln>
      </dgm:spPr>
      <dgm:t>
        <a:bodyPr/>
        <a:lstStyle/>
        <a:p>
          <a:r>
            <a:rPr lang="en-US" dirty="0"/>
            <a:t>Variant classification annotation</a:t>
          </a:r>
        </a:p>
        <a:p>
          <a:r>
            <a:rPr lang="en-US" dirty="0"/>
            <a:t>(ANNOVAR)</a:t>
          </a:r>
        </a:p>
      </dgm:t>
    </dgm:pt>
    <dgm:pt modelId="{99A04BCB-2CB1-4B4D-B96B-F39F51479423}" type="parTrans" cxnId="{C3AF6245-0A1A-D74F-A075-DD48A05AB9D0}">
      <dgm:prSet/>
      <dgm:spPr/>
      <dgm:t>
        <a:bodyPr/>
        <a:lstStyle/>
        <a:p>
          <a:endParaRPr lang="en-US"/>
        </a:p>
      </dgm:t>
    </dgm:pt>
    <dgm:pt modelId="{D09C9947-37C8-BB44-AAF4-2057F22E9D49}" type="sibTrans" cxnId="{C3AF6245-0A1A-D74F-A075-DD48A05AB9D0}">
      <dgm:prSet/>
      <dgm:spPr/>
      <dgm:t>
        <a:bodyPr/>
        <a:lstStyle/>
        <a:p>
          <a:endParaRPr lang="en-US"/>
        </a:p>
      </dgm:t>
    </dgm:pt>
    <dgm:pt modelId="{9571DFFA-F8D6-C44E-B08C-9050E70BEE46}">
      <dgm:prSet/>
      <dgm:spPr>
        <a:ln>
          <a:solidFill>
            <a:srgbClr val="FF6600"/>
          </a:solidFill>
        </a:ln>
      </dgm:spPr>
      <dgm:t>
        <a:bodyPr/>
        <a:lstStyle/>
        <a:p>
          <a:r>
            <a:rPr lang="en-US" dirty="0"/>
            <a:t>Variant effect annotation</a:t>
          </a:r>
        </a:p>
        <a:p>
          <a:r>
            <a:rPr lang="en-US" dirty="0"/>
            <a:t>(ANNOVAR)</a:t>
          </a:r>
        </a:p>
      </dgm:t>
    </dgm:pt>
    <dgm:pt modelId="{0FEA859F-B4F1-8749-943C-E1042101B456}" type="parTrans" cxnId="{30024ADD-A0B9-2047-A3DE-60F0CAEB0037}">
      <dgm:prSet/>
      <dgm:spPr/>
      <dgm:t>
        <a:bodyPr/>
        <a:lstStyle/>
        <a:p>
          <a:endParaRPr lang="en-US"/>
        </a:p>
      </dgm:t>
    </dgm:pt>
    <dgm:pt modelId="{583002BA-E4AD-6741-AD2B-6CC433A1A6B0}" type="sibTrans" cxnId="{30024ADD-A0B9-2047-A3DE-60F0CAEB0037}">
      <dgm:prSet/>
      <dgm:spPr/>
      <dgm:t>
        <a:bodyPr/>
        <a:lstStyle/>
        <a:p>
          <a:endParaRPr lang="en-US"/>
        </a:p>
      </dgm:t>
    </dgm:pt>
    <dgm:pt modelId="{C855F5AC-428F-FC4F-8A5E-34405646793C}">
      <dgm:prSet/>
      <dgm:spPr>
        <a:ln>
          <a:solidFill>
            <a:srgbClr val="FF6600"/>
          </a:solidFill>
        </a:ln>
      </dgm:spPr>
      <dgm:t>
        <a:bodyPr/>
        <a:lstStyle/>
        <a:p>
          <a:r>
            <a:rPr lang="en-US" dirty="0"/>
            <a:t>Filter variants to identify candidates of interest</a:t>
          </a:r>
        </a:p>
      </dgm:t>
    </dgm:pt>
    <dgm:pt modelId="{0A00CDDF-6A85-7343-A042-2F9D03C81C09}" type="parTrans" cxnId="{56DC02BC-9C2B-B642-B671-5CE1DACA700C}">
      <dgm:prSet/>
      <dgm:spPr/>
      <dgm:t>
        <a:bodyPr/>
        <a:lstStyle/>
        <a:p>
          <a:endParaRPr lang="en-US"/>
        </a:p>
      </dgm:t>
    </dgm:pt>
    <dgm:pt modelId="{244EEE73-13EA-2644-9BE9-5376DC532EE5}" type="sibTrans" cxnId="{56DC02BC-9C2B-B642-B671-5CE1DACA700C}">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CB78DD71-441B-1B42-B16F-A0A33BD6FD8D}" type="pres">
      <dgm:prSet presAssocID="{C2F6DD56-1336-3A47-A792-DC52CCF8D6F9}" presName="node" presStyleLbl="node1" presStyleIdx="0" presStyleCnt="3">
        <dgm:presLayoutVars>
          <dgm:bulletEnabled val="1"/>
        </dgm:presLayoutVars>
      </dgm:prSet>
      <dgm:spPr/>
    </dgm:pt>
    <dgm:pt modelId="{8010617D-189C-D345-8C57-69207E55A2D5}" type="pres">
      <dgm:prSet presAssocID="{D09C9947-37C8-BB44-AAF4-2057F22E9D49}" presName="sibTrans" presStyleLbl="sibTrans2D1" presStyleIdx="0" presStyleCnt="2"/>
      <dgm:spPr/>
    </dgm:pt>
    <dgm:pt modelId="{B4669863-4CA2-CF4E-81BA-C6DED9E2D548}" type="pres">
      <dgm:prSet presAssocID="{D09C9947-37C8-BB44-AAF4-2057F22E9D49}" presName="connectorText" presStyleLbl="sibTrans2D1" presStyleIdx="0" presStyleCnt="2"/>
      <dgm:spPr/>
    </dgm:pt>
    <dgm:pt modelId="{B705B085-8C6D-8D45-BD22-0B0A6D6492DF}" type="pres">
      <dgm:prSet presAssocID="{9571DFFA-F8D6-C44E-B08C-9050E70BEE46}" presName="node" presStyleLbl="node1" presStyleIdx="1" presStyleCnt="3">
        <dgm:presLayoutVars>
          <dgm:bulletEnabled val="1"/>
        </dgm:presLayoutVars>
      </dgm:prSet>
      <dgm:spPr/>
    </dgm:pt>
    <dgm:pt modelId="{45A703F4-3B5A-BA49-B233-D0167A90256B}" type="pres">
      <dgm:prSet presAssocID="{583002BA-E4AD-6741-AD2B-6CC433A1A6B0}" presName="sibTrans" presStyleLbl="sibTrans2D1" presStyleIdx="1" presStyleCnt="2"/>
      <dgm:spPr/>
    </dgm:pt>
    <dgm:pt modelId="{AC6B9C06-8415-CC40-AC03-1BBC84F8477E}" type="pres">
      <dgm:prSet presAssocID="{583002BA-E4AD-6741-AD2B-6CC433A1A6B0}" presName="connectorText" presStyleLbl="sibTrans2D1" presStyleIdx="1" presStyleCnt="2"/>
      <dgm:spPr/>
    </dgm:pt>
    <dgm:pt modelId="{B42707F0-C70E-2346-9A9C-3B8B4172C50D}" type="pres">
      <dgm:prSet presAssocID="{C855F5AC-428F-FC4F-8A5E-34405646793C}" presName="node" presStyleLbl="node1" presStyleIdx="2" presStyleCnt="3">
        <dgm:presLayoutVars>
          <dgm:bulletEnabled val="1"/>
        </dgm:presLayoutVars>
      </dgm:prSet>
      <dgm:spPr/>
    </dgm:pt>
  </dgm:ptLst>
  <dgm:cxnLst>
    <dgm:cxn modelId="{F2B94B01-9FBE-4F4D-9CF3-05F82F9286FF}" type="presOf" srcId="{60C12A90-BA0F-3B46-B50D-A50813D6B527}" destId="{7A970475-4A90-4147-AC4C-43B4082C813F}" srcOrd="0" destOrd="0" presId="urn:microsoft.com/office/officeart/2005/8/layout/process2"/>
    <dgm:cxn modelId="{2940862E-103B-9C4C-A42E-EEAABEEEBDCC}" type="presOf" srcId="{D09C9947-37C8-BB44-AAF4-2057F22E9D49}" destId="{8010617D-189C-D345-8C57-69207E55A2D5}" srcOrd="0" destOrd="0" presId="urn:microsoft.com/office/officeart/2005/8/layout/process2"/>
    <dgm:cxn modelId="{C3AF6245-0A1A-D74F-A075-DD48A05AB9D0}" srcId="{60C12A90-BA0F-3B46-B50D-A50813D6B527}" destId="{C2F6DD56-1336-3A47-A792-DC52CCF8D6F9}" srcOrd="0" destOrd="0" parTransId="{99A04BCB-2CB1-4B4D-B96B-F39F51479423}" sibTransId="{D09C9947-37C8-BB44-AAF4-2057F22E9D49}"/>
    <dgm:cxn modelId="{B5674C5A-B4BE-9047-B375-6AAFC9082D4B}" type="presOf" srcId="{D09C9947-37C8-BB44-AAF4-2057F22E9D49}" destId="{B4669863-4CA2-CF4E-81BA-C6DED9E2D548}" srcOrd="1" destOrd="0" presId="urn:microsoft.com/office/officeart/2005/8/layout/process2"/>
    <dgm:cxn modelId="{2EB5B778-3E06-0748-AB2A-3A103329FE34}" type="presOf" srcId="{9571DFFA-F8D6-C44E-B08C-9050E70BEE46}" destId="{B705B085-8C6D-8D45-BD22-0B0A6D6492DF}" srcOrd="0" destOrd="0" presId="urn:microsoft.com/office/officeart/2005/8/layout/process2"/>
    <dgm:cxn modelId="{DC9A7DA1-10A9-8F4A-B275-0AD6ACE9B039}" type="presOf" srcId="{583002BA-E4AD-6741-AD2B-6CC433A1A6B0}" destId="{AC6B9C06-8415-CC40-AC03-1BBC84F8477E}" srcOrd="1" destOrd="0" presId="urn:microsoft.com/office/officeart/2005/8/layout/process2"/>
    <dgm:cxn modelId="{56DC02BC-9C2B-B642-B671-5CE1DACA700C}" srcId="{60C12A90-BA0F-3B46-B50D-A50813D6B527}" destId="{C855F5AC-428F-FC4F-8A5E-34405646793C}" srcOrd="2" destOrd="0" parTransId="{0A00CDDF-6A85-7343-A042-2F9D03C81C09}" sibTransId="{244EEE73-13EA-2644-9BE9-5376DC532EE5}"/>
    <dgm:cxn modelId="{3D682EC6-3B1B-4842-8455-55E3035FA71A}" type="presOf" srcId="{C2F6DD56-1336-3A47-A792-DC52CCF8D6F9}" destId="{CB78DD71-441B-1B42-B16F-A0A33BD6FD8D}" srcOrd="0" destOrd="0" presId="urn:microsoft.com/office/officeart/2005/8/layout/process2"/>
    <dgm:cxn modelId="{53CB7DD0-80D9-EF4B-9BD3-560C6E4FB117}" type="presOf" srcId="{C855F5AC-428F-FC4F-8A5E-34405646793C}" destId="{B42707F0-C70E-2346-9A9C-3B8B4172C50D}" srcOrd="0" destOrd="0" presId="urn:microsoft.com/office/officeart/2005/8/layout/process2"/>
    <dgm:cxn modelId="{30024ADD-A0B9-2047-A3DE-60F0CAEB0037}" srcId="{60C12A90-BA0F-3B46-B50D-A50813D6B527}" destId="{9571DFFA-F8D6-C44E-B08C-9050E70BEE46}" srcOrd="1" destOrd="0" parTransId="{0FEA859F-B4F1-8749-943C-E1042101B456}" sibTransId="{583002BA-E4AD-6741-AD2B-6CC433A1A6B0}"/>
    <dgm:cxn modelId="{C37A1DEB-3AC9-4A46-B077-DA657B7B7E54}" type="presOf" srcId="{583002BA-E4AD-6741-AD2B-6CC433A1A6B0}" destId="{45A703F4-3B5A-BA49-B233-D0167A90256B}" srcOrd="0" destOrd="0" presId="urn:microsoft.com/office/officeart/2005/8/layout/process2"/>
    <dgm:cxn modelId="{33B2D379-52E9-FF47-ADCB-C96010EC2D7E}" type="presParOf" srcId="{7A970475-4A90-4147-AC4C-43B4082C813F}" destId="{CB78DD71-441B-1B42-B16F-A0A33BD6FD8D}" srcOrd="0" destOrd="0" presId="urn:microsoft.com/office/officeart/2005/8/layout/process2"/>
    <dgm:cxn modelId="{824ECFF1-4528-2444-A95A-3C66717E9552}" type="presParOf" srcId="{7A970475-4A90-4147-AC4C-43B4082C813F}" destId="{8010617D-189C-D345-8C57-69207E55A2D5}" srcOrd="1" destOrd="0" presId="urn:microsoft.com/office/officeart/2005/8/layout/process2"/>
    <dgm:cxn modelId="{58598048-9F23-DF42-B760-BFBD57CE23A6}" type="presParOf" srcId="{8010617D-189C-D345-8C57-69207E55A2D5}" destId="{B4669863-4CA2-CF4E-81BA-C6DED9E2D548}" srcOrd="0" destOrd="0" presId="urn:microsoft.com/office/officeart/2005/8/layout/process2"/>
    <dgm:cxn modelId="{08FFCB55-F92E-7143-AF6E-B8C3238D74E1}" type="presParOf" srcId="{7A970475-4A90-4147-AC4C-43B4082C813F}" destId="{B705B085-8C6D-8D45-BD22-0B0A6D6492DF}" srcOrd="2" destOrd="0" presId="urn:microsoft.com/office/officeart/2005/8/layout/process2"/>
    <dgm:cxn modelId="{AB99D27B-21F1-EB45-B301-2280FABACA83}" type="presParOf" srcId="{7A970475-4A90-4147-AC4C-43B4082C813F}" destId="{45A703F4-3B5A-BA49-B233-D0167A90256B}" srcOrd="3" destOrd="0" presId="urn:microsoft.com/office/officeart/2005/8/layout/process2"/>
    <dgm:cxn modelId="{7E181983-F86F-CB44-AC85-1E6FAAA92CCC}" type="presParOf" srcId="{45A703F4-3B5A-BA49-B233-D0167A90256B}" destId="{AC6B9C06-8415-CC40-AC03-1BBC84F8477E}" srcOrd="0" destOrd="0" presId="urn:microsoft.com/office/officeart/2005/8/layout/process2"/>
    <dgm:cxn modelId="{903EE9A6-A7FD-8545-851C-DC6AFC3373D2}" type="presParOf" srcId="{7A970475-4A90-4147-AC4C-43B4082C813F}" destId="{B42707F0-C70E-2346-9A9C-3B8B4172C50D}" srcOrd="4" destOrd="0" presId="urn:microsoft.com/office/officeart/2005/8/layout/process2"/>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1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D69BF3F-E809-4446-AB27-99EF282AD755}">
      <dgm:prSet phldrT="[Text]" custT="1"/>
      <dgm:spPr>
        <a:ln w="57150" cmpd="sng">
          <a:solidFill>
            <a:schemeClr val="accent2">
              <a:lumMod val="50000"/>
            </a:schemeClr>
          </a:solidFill>
        </a:ln>
      </dgm:spPr>
      <dgm:t>
        <a:bodyPr/>
        <a:lstStyle/>
        <a:p>
          <a:r>
            <a:rPr lang="en-US" sz="1400" dirty="0"/>
            <a:t>Generate </a:t>
          </a:r>
          <a:r>
            <a:rPr lang="en-US" sz="1400" i="1" u="sng" dirty="0"/>
            <a:t>genotype likelihoods</a:t>
          </a:r>
          <a:r>
            <a:rPr lang="en-US" sz="1400" u="sng" dirty="0"/>
            <a:t> </a:t>
          </a:r>
          <a:r>
            <a:rPr lang="en-US" sz="1400" dirty="0"/>
            <a:t>for EVERY base, </a:t>
          </a:r>
          <a:r>
            <a:rPr lang="en-US" sz="1400" dirty="0" err="1"/>
            <a:t>gVCFs</a:t>
          </a:r>
          <a:endParaRPr lang="en-US" sz="1400" dirty="0"/>
        </a:p>
        <a:p>
          <a:r>
            <a:rPr lang="en-US" sz="1400" dirty="0"/>
            <a:t>(GATK </a:t>
          </a:r>
          <a:r>
            <a:rPr lang="en-US" sz="1400" dirty="0" err="1"/>
            <a:t>HaplotypeCaller</a:t>
          </a:r>
          <a:r>
            <a:rPr lang="en-US" sz="1400" dirty="0"/>
            <a:t>)</a:t>
          </a:r>
        </a:p>
      </dgm:t>
    </dgm:pt>
    <dgm:pt modelId="{C5398830-752F-D046-A2E3-944536433B1D}" type="parTrans" cxnId="{58BE05D0-2891-7F4A-BC96-75FC5290B4AB}">
      <dgm:prSet/>
      <dgm:spPr/>
      <dgm:t>
        <a:bodyPr/>
        <a:lstStyle/>
        <a:p>
          <a:endParaRPr lang="en-US" sz="2400"/>
        </a:p>
      </dgm:t>
    </dgm:pt>
    <dgm:pt modelId="{F44A5DF3-5808-1A4B-A0FA-8E55C6F0C3F0}" type="sibTrans" cxnId="{58BE05D0-2891-7F4A-BC96-75FC5290B4AB}">
      <dgm:prSet custT="1"/>
      <dgm:spPr/>
      <dgm:t>
        <a:bodyPr/>
        <a:lstStyle/>
        <a:p>
          <a:endParaRPr lang="en-US" sz="1050"/>
        </a:p>
      </dgm:t>
    </dgm:pt>
    <dgm:pt modelId="{CED590DB-A6CE-7A47-81B6-E683B3B0DF16}">
      <dgm:prSet phldrT="[Text]" custT="1"/>
      <dgm:spPr>
        <a:ln>
          <a:solidFill>
            <a:schemeClr val="accent2">
              <a:lumMod val="50000"/>
            </a:schemeClr>
          </a:solidFill>
        </a:ln>
      </dgm:spPr>
      <dgm:t>
        <a:bodyPr/>
        <a:lstStyle/>
        <a:p>
          <a:r>
            <a:rPr lang="en-US" sz="1400" dirty="0"/>
            <a:t>Joint genotype, raw SNP &amp; </a:t>
          </a:r>
          <a:r>
            <a:rPr lang="en-US" sz="1400" dirty="0" err="1"/>
            <a:t>indel</a:t>
          </a:r>
          <a:r>
            <a:rPr lang="en-US" sz="1400" dirty="0"/>
            <a:t> VCF</a:t>
          </a:r>
        </a:p>
        <a:p>
          <a:r>
            <a:rPr lang="en-US" sz="1400" dirty="0"/>
            <a:t>(GATK </a:t>
          </a:r>
          <a:r>
            <a:rPr lang="en-US" sz="1400" dirty="0" err="1"/>
            <a:t>GenotypeGVCFs</a:t>
          </a:r>
          <a:endParaRPr lang="en-US" sz="1400" dirty="0"/>
        </a:p>
      </dgm:t>
    </dgm:pt>
    <dgm:pt modelId="{75A87134-8AF5-C340-B7C7-610873ED1C19}" type="parTrans" cxnId="{9BBCF154-26B8-DF4D-B748-ECBEEC093022}">
      <dgm:prSet/>
      <dgm:spPr/>
      <dgm:t>
        <a:bodyPr/>
        <a:lstStyle/>
        <a:p>
          <a:endParaRPr lang="en-US" sz="2400"/>
        </a:p>
      </dgm:t>
    </dgm:pt>
    <dgm:pt modelId="{64A28622-26A6-5D4C-A14A-F56CAD0AE72B}" type="sibTrans" cxnId="{9BBCF154-26B8-DF4D-B748-ECBEEC093022}">
      <dgm:prSet custT="1"/>
      <dgm:spPr/>
      <dgm:t>
        <a:bodyPr/>
        <a:lstStyle/>
        <a:p>
          <a:endParaRPr lang="en-US" sz="1050"/>
        </a:p>
      </dgm:t>
    </dgm:pt>
    <dgm:pt modelId="{D4FBCA92-E969-CB4F-A0A9-384C85950653}">
      <dgm:prSet phldrT="[Text]" custT="1"/>
      <dgm:spPr>
        <a:ln>
          <a:solidFill>
            <a:schemeClr val="accent2">
              <a:lumMod val="50000"/>
            </a:schemeClr>
          </a:solidFill>
        </a:ln>
      </dgm:spPr>
      <dgm:t>
        <a:bodyPr/>
        <a:lstStyle/>
        <a:p>
          <a:r>
            <a:rPr lang="en-US" sz="1400" dirty="0"/>
            <a:t>Recalibrate variants</a:t>
          </a:r>
        </a:p>
        <a:p>
          <a:r>
            <a:rPr lang="en-US" sz="1400" dirty="0"/>
            <a:t>(GATK </a:t>
          </a:r>
          <a:r>
            <a:rPr lang="en-US" sz="1400" dirty="0" err="1"/>
            <a:t>VariantRecalibrator</a:t>
          </a:r>
          <a:r>
            <a:rPr lang="en-US" sz="1400" dirty="0"/>
            <a:t>) </a:t>
          </a:r>
        </a:p>
        <a:p>
          <a:r>
            <a:rPr lang="en-US" sz="1400" dirty="0"/>
            <a:t>OR</a:t>
          </a:r>
        </a:p>
        <a:p>
          <a:r>
            <a:rPr lang="en-US" sz="1400" dirty="0"/>
            <a:t> apply hard filter (&lt;30 samples)</a:t>
          </a:r>
        </a:p>
      </dgm:t>
    </dgm:pt>
    <dgm:pt modelId="{61CABBD2-B27D-A641-91C6-F10387FD5DAF}" type="parTrans" cxnId="{4DF84CE8-97A9-FB45-B20F-9BE5CDF121DA}">
      <dgm:prSet/>
      <dgm:spPr/>
      <dgm:t>
        <a:bodyPr/>
        <a:lstStyle/>
        <a:p>
          <a:endParaRPr lang="en-US" sz="2400"/>
        </a:p>
      </dgm:t>
    </dgm:pt>
    <dgm:pt modelId="{EE091A7E-A1AD-9F4B-AAA5-0B1290A1B0B9}" type="sibTrans" cxnId="{4DF84CE8-97A9-FB45-B20F-9BE5CDF121DA}">
      <dgm:prSet/>
      <dgm:spPr/>
      <dgm:t>
        <a:bodyPr/>
        <a:lstStyle/>
        <a:p>
          <a:endParaRPr lang="en-US" sz="2400"/>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3">
        <dgm:presLayoutVars>
          <dgm:bulletEnabled val="1"/>
        </dgm:presLayoutVars>
      </dgm:prSet>
      <dgm:spPr/>
    </dgm:pt>
    <dgm:pt modelId="{656ED8E0-C474-3345-A631-8D089A16F657}" type="pres">
      <dgm:prSet presAssocID="{F44A5DF3-5808-1A4B-A0FA-8E55C6F0C3F0}" presName="sibTrans" presStyleLbl="sibTrans2D1" presStyleIdx="0" presStyleCnt="2"/>
      <dgm:spPr/>
    </dgm:pt>
    <dgm:pt modelId="{54AD50CE-F042-0C4F-AA8F-2D26F67C0815}" type="pres">
      <dgm:prSet presAssocID="{F44A5DF3-5808-1A4B-A0FA-8E55C6F0C3F0}" presName="connectorText" presStyleLbl="sibTrans2D1" presStyleIdx="0" presStyleCnt="2"/>
      <dgm:spPr/>
    </dgm:pt>
    <dgm:pt modelId="{06B36D00-BBF6-4147-A756-53E7088874D3}" type="pres">
      <dgm:prSet presAssocID="{CED590DB-A6CE-7A47-81B6-E683B3B0DF16}" presName="node" presStyleLbl="node1" presStyleIdx="1" presStyleCnt="3" custLinFactNeighborY="61">
        <dgm:presLayoutVars>
          <dgm:bulletEnabled val="1"/>
        </dgm:presLayoutVars>
      </dgm:prSet>
      <dgm:spPr/>
    </dgm:pt>
    <dgm:pt modelId="{0E50390F-1296-CB46-BBE5-E6C17F017A34}" type="pres">
      <dgm:prSet presAssocID="{64A28622-26A6-5D4C-A14A-F56CAD0AE72B}" presName="sibTrans" presStyleLbl="sibTrans2D1" presStyleIdx="1" presStyleCnt="2"/>
      <dgm:spPr/>
    </dgm:pt>
    <dgm:pt modelId="{56F445DE-F2C6-2E4F-AEB6-01DCC437D7DE}" type="pres">
      <dgm:prSet presAssocID="{64A28622-26A6-5D4C-A14A-F56CAD0AE72B}" presName="connectorText" presStyleLbl="sibTrans2D1" presStyleIdx="1" presStyleCnt="2"/>
      <dgm:spPr/>
    </dgm:pt>
    <dgm:pt modelId="{3173FA0B-1518-4D46-9F29-CD17E9F5ED65}" type="pres">
      <dgm:prSet presAssocID="{D4FBCA92-E969-CB4F-A0A9-384C85950653}" presName="node" presStyleLbl="node1" presStyleIdx="2" presStyleCnt="3">
        <dgm:presLayoutVars>
          <dgm:bulletEnabled val="1"/>
        </dgm:presLayoutVars>
      </dgm:prSet>
      <dgm:spPr/>
    </dgm:pt>
  </dgm:ptLst>
  <dgm:cxnLst>
    <dgm:cxn modelId="{33CE460A-CBE0-5B4C-B250-596F02FBB85D}" type="presOf" srcId="{CD69BF3F-E809-4446-AB27-99EF282AD755}" destId="{2101673F-06D1-7E4A-B964-1052B7DEBC08}" srcOrd="0" destOrd="0" presId="urn:microsoft.com/office/officeart/2005/8/layout/process2"/>
    <dgm:cxn modelId="{1C184314-8D87-C748-9384-C505018DBA1C}" type="presOf" srcId="{64A28622-26A6-5D4C-A14A-F56CAD0AE72B}" destId="{56F445DE-F2C6-2E4F-AEB6-01DCC437D7DE}" srcOrd="1" destOrd="0" presId="urn:microsoft.com/office/officeart/2005/8/layout/process2"/>
    <dgm:cxn modelId="{79DE9A18-0DBB-7A4B-8ACD-3270934A581A}" type="presOf" srcId="{F44A5DF3-5808-1A4B-A0FA-8E55C6F0C3F0}" destId="{656ED8E0-C474-3345-A631-8D089A16F657}" srcOrd="0" destOrd="0" presId="urn:microsoft.com/office/officeart/2005/8/layout/process2"/>
    <dgm:cxn modelId="{E5136C1B-7AA0-614E-A372-90FA44A7686A}" type="presOf" srcId="{F44A5DF3-5808-1A4B-A0FA-8E55C6F0C3F0}" destId="{54AD50CE-F042-0C4F-AA8F-2D26F67C0815}" srcOrd="1" destOrd="0" presId="urn:microsoft.com/office/officeart/2005/8/layout/process2"/>
    <dgm:cxn modelId="{436EE52B-4EE0-D248-92FD-751F3FFB9F3C}" type="presOf" srcId="{CED590DB-A6CE-7A47-81B6-E683B3B0DF16}" destId="{06B36D00-BBF6-4147-A756-53E7088874D3}" srcOrd="0" destOrd="0" presId="urn:microsoft.com/office/officeart/2005/8/layout/process2"/>
    <dgm:cxn modelId="{9C5D442E-05AA-E043-9898-D230FEE3A82C}" type="presOf" srcId="{D4FBCA92-E969-CB4F-A0A9-384C85950653}" destId="{3173FA0B-1518-4D46-9F29-CD17E9F5ED65}" srcOrd="0" destOrd="0" presId="urn:microsoft.com/office/officeart/2005/8/layout/process2"/>
    <dgm:cxn modelId="{17211131-3DE5-674A-A4F7-3CA1B4638A61}" type="presOf" srcId="{64A28622-26A6-5D4C-A14A-F56CAD0AE72B}" destId="{0E50390F-1296-CB46-BBE5-E6C17F017A34}" srcOrd="0" destOrd="0" presId="urn:microsoft.com/office/officeart/2005/8/layout/process2"/>
    <dgm:cxn modelId="{9BBCF154-26B8-DF4D-B748-ECBEEC093022}" srcId="{60C12A90-BA0F-3B46-B50D-A50813D6B527}" destId="{CED590DB-A6CE-7A47-81B6-E683B3B0DF16}" srcOrd="1" destOrd="0" parTransId="{75A87134-8AF5-C340-B7C7-610873ED1C19}" sibTransId="{64A28622-26A6-5D4C-A14A-F56CAD0AE72B}"/>
    <dgm:cxn modelId="{97D8A65F-3550-DB47-A0AE-5993AD0595C7}" type="presOf" srcId="{60C12A90-BA0F-3B46-B50D-A50813D6B527}" destId="{7A970475-4A90-4147-AC4C-43B4082C813F}" srcOrd="0"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4DF84CE8-97A9-FB45-B20F-9BE5CDF121DA}" srcId="{60C12A90-BA0F-3B46-B50D-A50813D6B527}" destId="{D4FBCA92-E969-CB4F-A0A9-384C85950653}" srcOrd="2" destOrd="0" parTransId="{61CABBD2-B27D-A641-91C6-F10387FD5DAF}" sibTransId="{EE091A7E-A1AD-9F4B-AAA5-0B1290A1B0B9}"/>
    <dgm:cxn modelId="{23E47628-A760-B54A-BCC7-49D063C2E1A0}" type="presParOf" srcId="{7A970475-4A90-4147-AC4C-43B4082C813F}" destId="{2101673F-06D1-7E4A-B964-1052B7DEBC08}" srcOrd="0" destOrd="0" presId="urn:microsoft.com/office/officeart/2005/8/layout/process2"/>
    <dgm:cxn modelId="{1E227F4E-19D2-9A4E-A318-8128EB8260BA}" type="presParOf" srcId="{7A970475-4A90-4147-AC4C-43B4082C813F}" destId="{656ED8E0-C474-3345-A631-8D089A16F657}" srcOrd="1" destOrd="0" presId="urn:microsoft.com/office/officeart/2005/8/layout/process2"/>
    <dgm:cxn modelId="{D5032276-C9AD-9149-925D-9CD5113F53CA}" type="presParOf" srcId="{656ED8E0-C474-3345-A631-8D089A16F657}" destId="{54AD50CE-F042-0C4F-AA8F-2D26F67C0815}" srcOrd="0" destOrd="0" presId="urn:microsoft.com/office/officeart/2005/8/layout/process2"/>
    <dgm:cxn modelId="{4CF54AF9-3A1B-4B40-87DE-8925238B6B00}" type="presParOf" srcId="{7A970475-4A90-4147-AC4C-43B4082C813F}" destId="{06B36D00-BBF6-4147-A756-53E7088874D3}" srcOrd="2" destOrd="0" presId="urn:microsoft.com/office/officeart/2005/8/layout/process2"/>
    <dgm:cxn modelId="{0E22C309-6376-E14D-8F98-4289A0CA9C4F}" type="presParOf" srcId="{7A970475-4A90-4147-AC4C-43B4082C813F}" destId="{0E50390F-1296-CB46-BBE5-E6C17F017A34}" srcOrd="3" destOrd="0" presId="urn:microsoft.com/office/officeart/2005/8/layout/process2"/>
    <dgm:cxn modelId="{A8ED2489-347F-3E48-A438-0F1367D471B8}" type="presParOf" srcId="{0E50390F-1296-CB46-BBE5-E6C17F017A34}" destId="{56F445DE-F2C6-2E4F-AEB6-01DCC437D7DE}" srcOrd="0" destOrd="0" presId="urn:microsoft.com/office/officeart/2005/8/layout/process2"/>
    <dgm:cxn modelId="{1F9ADB8D-DB2E-A545-BF18-9FDD1E092756}" type="presParOf" srcId="{7A970475-4A90-4147-AC4C-43B4082C813F}" destId="{3173FA0B-1518-4D46-9F29-CD17E9F5ED65}"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ED590DB-A6CE-7A47-81B6-E683B3B0DF16}">
      <dgm:prSet phldrT="[Text]"/>
      <dgm:spPr>
        <a:solidFill>
          <a:schemeClr val="accent6">
            <a:lumMod val="40000"/>
            <a:lumOff val="60000"/>
          </a:schemeClr>
        </a:solidFill>
        <a:ln w="28575" cmpd="sng">
          <a:solidFill>
            <a:schemeClr val="accent2">
              <a:lumMod val="50000"/>
            </a:schemeClr>
          </a:solidFill>
        </a:ln>
      </dgm:spPr>
      <dgm:t>
        <a:bodyPr/>
        <a:lstStyle/>
        <a:p>
          <a:r>
            <a:rPr lang="en-US" dirty="0"/>
            <a:t>Joint genotype, raw SNP &amp; </a:t>
          </a:r>
          <a:r>
            <a:rPr lang="en-US" dirty="0" err="1"/>
            <a:t>indel</a:t>
          </a:r>
          <a:r>
            <a:rPr lang="en-US" dirty="0"/>
            <a:t> VCF</a:t>
          </a:r>
        </a:p>
        <a:p>
          <a:r>
            <a:rPr lang="en-US" dirty="0"/>
            <a:t>(GATK </a:t>
          </a:r>
          <a:r>
            <a:rPr lang="en-US" dirty="0" err="1"/>
            <a:t>GenotypeGVCFs</a:t>
          </a:r>
          <a:endParaRPr lang="en-US" dirty="0"/>
        </a:p>
      </dgm:t>
    </dgm:pt>
    <dgm:pt modelId="{75A87134-8AF5-C340-B7C7-610873ED1C19}" type="parTrans" cxnId="{9BBCF154-26B8-DF4D-B748-ECBEEC093022}">
      <dgm:prSet/>
      <dgm:spPr/>
      <dgm:t>
        <a:bodyPr/>
        <a:lstStyle/>
        <a:p>
          <a:endParaRPr lang="en-US"/>
        </a:p>
      </dgm:t>
    </dgm:pt>
    <dgm:pt modelId="{64A28622-26A6-5D4C-A14A-F56CAD0AE72B}" type="sibTrans" cxnId="{9BBCF154-26B8-DF4D-B748-ECBEEC093022}">
      <dgm:prSet/>
      <dgm:spPr>
        <a:solidFill>
          <a:srgbClr val="FF0000"/>
        </a:solidFill>
      </dgm:spPr>
      <dgm:t>
        <a:bodyPr/>
        <a:lstStyle/>
        <a:p>
          <a:endParaRPr lang="en-US"/>
        </a:p>
      </dgm:t>
    </dgm:pt>
    <dgm:pt modelId="{D4FBCA92-E969-CB4F-A0A9-384C85950653}">
      <dgm:prSet phldrT="[Text]"/>
      <dgm:spPr>
        <a:ln w="57150" cmpd="sng">
          <a:solidFill>
            <a:schemeClr val="accent2">
              <a:lumMod val="50000"/>
            </a:schemeClr>
          </a:solidFill>
        </a:ln>
      </dgm:spPr>
      <dgm:t>
        <a:bodyPr/>
        <a:lstStyle/>
        <a:p>
          <a:r>
            <a:rPr lang="en-US" dirty="0"/>
            <a:t>Recalibrate variants</a:t>
          </a:r>
        </a:p>
        <a:p>
          <a:r>
            <a:rPr lang="en-US" dirty="0"/>
            <a:t>(GATK </a:t>
          </a:r>
          <a:r>
            <a:rPr lang="en-US" dirty="0" err="1"/>
            <a:t>VariantRecalibrator</a:t>
          </a:r>
          <a:r>
            <a:rPr lang="en-US" dirty="0"/>
            <a:t>) </a:t>
          </a:r>
        </a:p>
        <a:p>
          <a:r>
            <a:rPr lang="en-US" dirty="0"/>
            <a:t>OR</a:t>
          </a:r>
        </a:p>
        <a:p>
          <a:r>
            <a:rPr lang="en-US" dirty="0"/>
            <a:t> apply hard filter (&lt;30 samples)</a:t>
          </a:r>
        </a:p>
      </dgm:t>
    </dgm:pt>
    <dgm:pt modelId="{61CABBD2-B27D-A641-91C6-F10387FD5DAF}" type="parTrans" cxnId="{4DF84CE8-97A9-FB45-B20F-9BE5CDF121DA}">
      <dgm:prSet/>
      <dgm:spPr/>
      <dgm:t>
        <a:bodyPr/>
        <a:lstStyle/>
        <a:p>
          <a:endParaRPr lang="en-US"/>
        </a:p>
      </dgm:t>
    </dgm:pt>
    <dgm:pt modelId="{EE091A7E-A1AD-9F4B-AAA5-0B1290A1B0B9}" type="sibTrans" cxnId="{4DF84CE8-97A9-FB45-B20F-9BE5CDF121DA}">
      <dgm:prSet/>
      <dgm:spPr/>
      <dgm:t>
        <a:bodyPr/>
        <a:lstStyle/>
        <a:p>
          <a:endParaRPr lang="en-US"/>
        </a:p>
      </dgm:t>
    </dgm:pt>
    <dgm:pt modelId="{CD69BF3F-E809-4446-AB27-99EF282AD755}">
      <dgm:prSet phldrT="[Text]"/>
      <dgm:spPr>
        <a:solidFill>
          <a:schemeClr val="accent6">
            <a:lumMod val="40000"/>
            <a:lumOff val="60000"/>
          </a:schemeClr>
        </a:solidFill>
        <a:ln w="28575" cmpd="sng">
          <a:solidFill>
            <a:schemeClr val="accent2">
              <a:lumMod val="50000"/>
            </a:schemeClr>
          </a:solidFill>
        </a:ln>
      </dgm:spPr>
      <dgm:t>
        <a:bodyPr/>
        <a:lstStyle/>
        <a:p>
          <a:r>
            <a:rPr lang="en-US" dirty="0"/>
            <a:t>Generate </a:t>
          </a:r>
          <a:r>
            <a:rPr lang="en-US" i="1" u="sng" dirty="0"/>
            <a:t>genotype likelihoods</a:t>
          </a:r>
          <a:r>
            <a:rPr lang="en-US" u="sng" dirty="0"/>
            <a:t> </a:t>
          </a:r>
          <a:r>
            <a:rPr lang="en-US" dirty="0"/>
            <a:t>for EVERY base, </a:t>
          </a:r>
          <a:r>
            <a:rPr lang="en-US" dirty="0" err="1"/>
            <a:t>gVCFs</a:t>
          </a:r>
          <a:endParaRPr lang="en-US" dirty="0"/>
        </a:p>
        <a:p>
          <a:r>
            <a:rPr lang="en-US" dirty="0"/>
            <a:t>(GATK </a:t>
          </a:r>
          <a:r>
            <a:rPr lang="en-US" dirty="0" err="1"/>
            <a:t>HaplotypeCaller</a:t>
          </a:r>
          <a:r>
            <a:rPr lang="en-US" dirty="0"/>
            <a:t>)</a:t>
          </a:r>
        </a:p>
      </dgm:t>
    </dgm:pt>
    <dgm:pt modelId="{F44A5DF3-5808-1A4B-A0FA-8E55C6F0C3F0}" type="sibTrans" cxnId="{58BE05D0-2891-7F4A-BC96-75FC5290B4AB}">
      <dgm:prSet/>
      <dgm:spPr>
        <a:solidFill>
          <a:schemeClr val="bg1">
            <a:lumMod val="75000"/>
          </a:schemeClr>
        </a:solidFill>
      </dgm:spPr>
      <dgm:t>
        <a:bodyPr/>
        <a:lstStyle/>
        <a:p>
          <a:endParaRPr lang="en-US"/>
        </a:p>
      </dgm:t>
    </dgm:pt>
    <dgm:pt modelId="{C5398830-752F-D046-A2E3-944536433B1D}" type="parTrans" cxnId="{58BE05D0-2891-7F4A-BC96-75FC5290B4AB}">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3">
        <dgm:presLayoutVars>
          <dgm:bulletEnabled val="1"/>
        </dgm:presLayoutVars>
      </dgm:prSet>
      <dgm:spPr/>
    </dgm:pt>
    <dgm:pt modelId="{656ED8E0-C474-3345-A631-8D089A16F657}" type="pres">
      <dgm:prSet presAssocID="{F44A5DF3-5808-1A4B-A0FA-8E55C6F0C3F0}" presName="sibTrans" presStyleLbl="sibTrans2D1" presStyleIdx="0" presStyleCnt="2"/>
      <dgm:spPr/>
    </dgm:pt>
    <dgm:pt modelId="{54AD50CE-F042-0C4F-AA8F-2D26F67C0815}" type="pres">
      <dgm:prSet presAssocID="{F44A5DF3-5808-1A4B-A0FA-8E55C6F0C3F0}" presName="connectorText" presStyleLbl="sibTrans2D1" presStyleIdx="0" presStyleCnt="2"/>
      <dgm:spPr/>
    </dgm:pt>
    <dgm:pt modelId="{06B36D00-BBF6-4147-A756-53E7088874D3}" type="pres">
      <dgm:prSet presAssocID="{CED590DB-A6CE-7A47-81B6-E683B3B0DF16}" presName="node" presStyleLbl="node1" presStyleIdx="1" presStyleCnt="3" custLinFactNeighborY="61">
        <dgm:presLayoutVars>
          <dgm:bulletEnabled val="1"/>
        </dgm:presLayoutVars>
      </dgm:prSet>
      <dgm:spPr/>
    </dgm:pt>
    <dgm:pt modelId="{0E50390F-1296-CB46-BBE5-E6C17F017A34}" type="pres">
      <dgm:prSet presAssocID="{64A28622-26A6-5D4C-A14A-F56CAD0AE72B}" presName="sibTrans" presStyleLbl="sibTrans2D1" presStyleIdx="1" presStyleCnt="2"/>
      <dgm:spPr/>
    </dgm:pt>
    <dgm:pt modelId="{56F445DE-F2C6-2E4F-AEB6-01DCC437D7DE}" type="pres">
      <dgm:prSet presAssocID="{64A28622-26A6-5D4C-A14A-F56CAD0AE72B}" presName="connectorText" presStyleLbl="sibTrans2D1" presStyleIdx="1" presStyleCnt="2"/>
      <dgm:spPr/>
    </dgm:pt>
    <dgm:pt modelId="{3173FA0B-1518-4D46-9F29-CD17E9F5ED65}" type="pres">
      <dgm:prSet presAssocID="{D4FBCA92-E969-CB4F-A0A9-384C85950653}" presName="node" presStyleLbl="node1" presStyleIdx="2" presStyleCnt="3">
        <dgm:presLayoutVars>
          <dgm:bulletEnabled val="1"/>
        </dgm:presLayoutVars>
      </dgm:prSet>
      <dgm:spPr/>
    </dgm:pt>
  </dgm:ptLst>
  <dgm:cxnLst>
    <dgm:cxn modelId="{80256901-3C5A-C449-88ED-7B7620C9866D}" type="presOf" srcId="{F44A5DF3-5808-1A4B-A0FA-8E55C6F0C3F0}" destId="{54AD50CE-F042-0C4F-AA8F-2D26F67C0815}" srcOrd="1" destOrd="0" presId="urn:microsoft.com/office/officeart/2005/8/layout/process2"/>
    <dgm:cxn modelId="{E8EE5009-0AFC-CA48-983E-D91F4C90F058}" type="presOf" srcId="{64A28622-26A6-5D4C-A14A-F56CAD0AE72B}" destId="{56F445DE-F2C6-2E4F-AEB6-01DCC437D7DE}" srcOrd="1" destOrd="0" presId="urn:microsoft.com/office/officeart/2005/8/layout/process2"/>
    <dgm:cxn modelId="{ACD6783E-625B-104C-9781-F0DF493F2C19}" type="presOf" srcId="{CD69BF3F-E809-4446-AB27-99EF282AD755}" destId="{2101673F-06D1-7E4A-B964-1052B7DEBC08}" srcOrd="0" destOrd="0" presId="urn:microsoft.com/office/officeart/2005/8/layout/process2"/>
    <dgm:cxn modelId="{9BBCF154-26B8-DF4D-B748-ECBEEC093022}" srcId="{60C12A90-BA0F-3B46-B50D-A50813D6B527}" destId="{CED590DB-A6CE-7A47-81B6-E683B3B0DF16}" srcOrd="1" destOrd="0" parTransId="{75A87134-8AF5-C340-B7C7-610873ED1C19}" sibTransId="{64A28622-26A6-5D4C-A14A-F56CAD0AE72B}"/>
    <dgm:cxn modelId="{E547A261-3067-D44A-9BFA-5707E8B3CA66}" type="presOf" srcId="{D4FBCA92-E969-CB4F-A0A9-384C85950653}" destId="{3173FA0B-1518-4D46-9F29-CD17E9F5ED65}" srcOrd="0" destOrd="0" presId="urn:microsoft.com/office/officeart/2005/8/layout/process2"/>
    <dgm:cxn modelId="{D8A8ED77-16AB-3F41-A5AE-E2C71D1B5121}" type="presOf" srcId="{CED590DB-A6CE-7A47-81B6-E683B3B0DF16}" destId="{06B36D00-BBF6-4147-A756-53E7088874D3}" srcOrd="0" destOrd="0" presId="urn:microsoft.com/office/officeart/2005/8/layout/process2"/>
    <dgm:cxn modelId="{92B8E47A-9167-894A-AD81-3A5A85CE98AD}" type="presOf" srcId="{F44A5DF3-5808-1A4B-A0FA-8E55C6F0C3F0}" destId="{656ED8E0-C474-3345-A631-8D089A16F657}" srcOrd="0" destOrd="0" presId="urn:microsoft.com/office/officeart/2005/8/layout/process2"/>
    <dgm:cxn modelId="{21BC4FA8-632C-9344-8547-07CF872712F3}" type="presOf" srcId="{64A28622-26A6-5D4C-A14A-F56CAD0AE72B}" destId="{0E50390F-1296-CB46-BBE5-E6C17F017A34}" srcOrd="0"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58E5EFE7-157F-2F41-A5AA-C3503D0B0FB2}" type="presOf" srcId="{60C12A90-BA0F-3B46-B50D-A50813D6B527}" destId="{7A970475-4A90-4147-AC4C-43B4082C813F}" srcOrd="0" destOrd="0" presId="urn:microsoft.com/office/officeart/2005/8/layout/process2"/>
    <dgm:cxn modelId="{4DF84CE8-97A9-FB45-B20F-9BE5CDF121DA}" srcId="{60C12A90-BA0F-3B46-B50D-A50813D6B527}" destId="{D4FBCA92-E969-CB4F-A0A9-384C85950653}" srcOrd="2" destOrd="0" parTransId="{61CABBD2-B27D-A641-91C6-F10387FD5DAF}" sibTransId="{EE091A7E-A1AD-9F4B-AAA5-0B1290A1B0B9}"/>
    <dgm:cxn modelId="{A7D4AE3B-8C33-B34B-8BE0-52691722D5BF}" type="presParOf" srcId="{7A970475-4A90-4147-AC4C-43B4082C813F}" destId="{2101673F-06D1-7E4A-B964-1052B7DEBC08}" srcOrd="0" destOrd="0" presId="urn:microsoft.com/office/officeart/2005/8/layout/process2"/>
    <dgm:cxn modelId="{C3F91D80-3472-1441-8513-5C19F794DABD}" type="presParOf" srcId="{7A970475-4A90-4147-AC4C-43B4082C813F}" destId="{656ED8E0-C474-3345-A631-8D089A16F657}" srcOrd="1" destOrd="0" presId="urn:microsoft.com/office/officeart/2005/8/layout/process2"/>
    <dgm:cxn modelId="{40EA1BD8-0792-5B4D-9824-81A69D65C6B8}" type="presParOf" srcId="{656ED8E0-C474-3345-A631-8D089A16F657}" destId="{54AD50CE-F042-0C4F-AA8F-2D26F67C0815}" srcOrd="0" destOrd="0" presId="urn:microsoft.com/office/officeart/2005/8/layout/process2"/>
    <dgm:cxn modelId="{191A1AED-D4FE-F34E-8DAE-305D66989C47}" type="presParOf" srcId="{7A970475-4A90-4147-AC4C-43B4082C813F}" destId="{06B36D00-BBF6-4147-A756-53E7088874D3}" srcOrd="2" destOrd="0" presId="urn:microsoft.com/office/officeart/2005/8/layout/process2"/>
    <dgm:cxn modelId="{4A13F000-9AE2-054D-A222-D6040577A340}" type="presParOf" srcId="{7A970475-4A90-4147-AC4C-43B4082C813F}" destId="{0E50390F-1296-CB46-BBE5-E6C17F017A34}" srcOrd="3" destOrd="0" presId="urn:microsoft.com/office/officeart/2005/8/layout/process2"/>
    <dgm:cxn modelId="{C934ABAC-0A94-C64D-8972-42F0083657E6}" type="presParOf" srcId="{0E50390F-1296-CB46-BBE5-E6C17F017A34}" destId="{56F445DE-F2C6-2E4F-AEB6-01DCC437D7DE}" srcOrd="0" destOrd="0" presId="urn:microsoft.com/office/officeart/2005/8/layout/process2"/>
    <dgm:cxn modelId="{1EF9D236-A76C-594B-9E7A-AB2382327A32}" type="presParOf" srcId="{7A970475-4A90-4147-AC4C-43B4082C813F}" destId="{3173FA0B-1518-4D46-9F29-CD17E9F5ED65}"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ED590DB-A6CE-7A47-81B6-E683B3B0DF16}">
      <dgm:prSet phldrT="[Text]"/>
      <dgm:spPr>
        <a:solidFill>
          <a:schemeClr val="accent6">
            <a:lumMod val="40000"/>
            <a:lumOff val="60000"/>
          </a:schemeClr>
        </a:solidFill>
        <a:ln w="28575" cmpd="sng">
          <a:solidFill>
            <a:schemeClr val="accent2">
              <a:lumMod val="50000"/>
            </a:schemeClr>
          </a:solidFill>
        </a:ln>
      </dgm:spPr>
      <dgm:t>
        <a:bodyPr/>
        <a:lstStyle/>
        <a:p>
          <a:r>
            <a:rPr lang="en-US" dirty="0"/>
            <a:t>Joint genotype, raw SNP &amp; </a:t>
          </a:r>
          <a:r>
            <a:rPr lang="en-US" dirty="0" err="1"/>
            <a:t>indel</a:t>
          </a:r>
          <a:r>
            <a:rPr lang="en-US" dirty="0"/>
            <a:t> VCF</a:t>
          </a:r>
        </a:p>
        <a:p>
          <a:r>
            <a:rPr lang="en-US" dirty="0"/>
            <a:t>(GATK </a:t>
          </a:r>
          <a:r>
            <a:rPr lang="en-US" dirty="0" err="1"/>
            <a:t>GenotypeGVCFs</a:t>
          </a:r>
          <a:endParaRPr lang="en-US" dirty="0"/>
        </a:p>
      </dgm:t>
    </dgm:pt>
    <dgm:pt modelId="{75A87134-8AF5-C340-B7C7-610873ED1C19}" type="parTrans" cxnId="{9BBCF154-26B8-DF4D-B748-ECBEEC093022}">
      <dgm:prSet/>
      <dgm:spPr/>
      <dgm:t>
        <a:bodyPr/>
        <a:lstStyle/>
        <a:p>
          <a:endParaRPr lang="en-US"/>
        </a:p>
      </dgm:t>
    </dgm:pt>
    <dgm:pt modelId="{64A28622-26A6-5D4C-A14A-F56CAD0AE72B}" type="sibTrans" cxnId="{9BBCF154-26B8-DF4D-B748-ECBEEC093022}">
      <dgm:prSet/>
      <dgm:spPr>
        <a:solidFill>
          <a:srgbClr val="FF0000"/>
        </a:solidFill>
      </dgm:spPr>
      <dgm:t>
        <a:bodyPr/>
        <a:lstStyle/>
        <a:p>
          <a:endParaRPr lang="en-US"/>
        </a:p>
      </dgm:t>
    </dgm:pt>
    <dgm:pt modelId="{D4FBCA92-E969-CB4F-A0A9-384C85950653}">
      <dgm:prSet phldrT="[Text]"/>
      <dgm:spPr>
        <a:ln w="57150" cmpd="sng">
          <a:solidFill>
            <a:schemeClr val="accent2">
              <a:lumMod val="50000"/>
            </a:schemeClr>
          </a:solidFill>
        </a:ln>
      </dgm:spPr>
      <dgm:t>
        <a:bodyPr/>
        <a:lstStyle/>
        <a:p>
          <a:r>
            <a:rPr lang="en-US" dirty="0"/>
            <a:t>Recalibrate variants</a:t>
          </a:r>
        </a:p>
        <a:p>
          <a:r>
            <a:rPr lang="en-US" dirty="0"/>
            <a:t>(GATK </a:t>
          </a:r>
          <a:r>
            <a:rPr lang="en-US" dirty="0" err="1"/>
            <a:t>VariantRecalibrator</a:t>
          </a:r>
          <a:r>
            <a:rPr lang="en-US" dirty="0"/>
            <a:t>) </a:t>
          </a:r>
        </a:p>
        <a:p>
          <a:r>
            <a:rPr lang="en-US" dirty="0"/>
            <a:t>OR</a:t>
          </a:r>
        </a:p>
        <a:p>
          <a:r>
            <a:rPr lang="en-US" dirty="0"/>
            <a:t> apply hard filter (&lt;30 samples)</a:t>
          </a:r>
        </a:p>
      </dgm:t>
    </dgm:pt>
    <dgm:pt modelId="{61CABBD2-B27D-A641-91C6-F10387FD5DAF}" type="parTrans" cxnId="{4DF84CE8-97A9-FB45-B20F-9BE5CDF121DA}">
      <dgm:prSet/>
      <dgm:spPr/>
      <dgm:t>
        <a:bodyPr/>
        <a:lstStyle/>
        <a:p>
          <a:endParaRPr lang="en-US"/>
        </a:p>
      </dgm:t>
    </dgm:pt>
    <dgm:pt modelId="{EE091A7E-A1AD-9F4B-AAA5-0B1290A1B0B9}" type="sibTrans" cxnId="{4DF84CE8-97A9-FB45-B20F-9BE5CDF121DA}">
      <dgm:prSet/>
      <dgm:spPr/>
      <dgm:t>
        <a:bodyPr/>
        <a:lstStyle/>
        <a:p>
          <a:endParaRPr lang="en-US"/>
        </a:p>
      </dgm:t>
    </dgm:pt>
    <dgm:pt modelId="{CD69BF3F-E809-4446-AB27-99EF282AD755}">
      <dgm:prSet phldrT="[Text]"/>
      <dgm:spPr>
        <a:solidFill>
          <a:schemeClr val="accent6">
            <a:lumMod val="40000"/>
            <a:lumOff val="60000"/>
          </a:schemeClr>
        </a:solidFill>
        <a:ln w="28575" cmpd="sng">
          <a:solidFill>
            <a:schemeClr val="accent2">
              <a:lumMod val="50000"/>
            </a:schemeClr>
          </a:solidFill>
        </a:ln>
      </dgm:spPr>
      <dgm:t>
        <a:bodyPr/>
        <a:lstStyle/>
        <a:p>
          <a:r>
            <a:rPr lang="en-US" dirty="0"/>
            <a:t>Generate </a:t>
          </a:r>
          <a:r>
            <a:rPr lang="en-US" i="1" u="sng" dirty="0"/>
            <a:t>genotype likelihoods</a:t>
          </a:r>
          <a:r>
            <a:rPr lang="en-US" u="sng" dirty="0"/>
            <a:t> </a:t>
          </a:r>
          <a:r>
            <a:rPr lang="en-US" dirty="0"/>
            <a:t>for EVERY base, </a:t>
          </a:r>
          <a:r>
            <a:rPr lang="en-US" dirty="0" err="1"/>
            <a:t>gVCFs</a:t>
          </a:r>
          <a:endParaRPr lang="en-US" dirty="0"/>
        </a:p>
        <a:p>
          <a:r>
            <a:rPr lang="en-US" dirty="0"/>
            <a:t>(GATK </a:t>
          </a:r>
          <a:r>
            <a:rPr lang="en-US" dirty="0" err="1"/>
            <a:t>HaplotypeCaller</a:t>
          </a:r>
          <a:r>
            <a:rPr lang="en-US" dirty="0"/>
            <a:t>)</a:t>
          </a:r>
        </a:p>
      </dgm:t>
    </dgm:pt>
    <dgm:pt modelId="{F44A5DF3-5808-1A4B-A0FA-8E55C6F0C3F0}" type="sibTrans" cxnId="{58BE05D0-2891-7F4A-BC96-75FC5290B4AB}">
      <dgm:prSet/>
      <dgm:spPr>
        <a:solidFill>
          <a:schemeClr val="bg1">
            <a:lumMod val="75000"/>
          </a:schemeClr>
        </a:solidFill>
      </dgm:spPr>
      <dgm:t>
        <a:bodyPr/>
        <a:lstStyle/>
        <a:p>
          <a:endParaRPr lang="en-US"/>
        </a:p>
      </dgm:t>
    </dgm:pt>
    <dgm:pt modelId="{C5398830-752F-D046-A2E3-944536433B1D}" type="parTrans" cxnId="{58BE05D0-2891-7F4A-BC96-75FC5290B4AB}">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3">
        <dgm:presLayoutVars>
          <dgm:bulletEnabled val="1"/>
        </dgm:presLayoutVars>
      </dgm:prSet>
      <dgm:spPr/>
    </dgm:pt>
    <dgm:pt modelId="{656ED8E0-C474-3345-A631-8D089A16F657}" type="pres">
      <dgm:prSet presAssocID="{F44A5DF3-5808-1A4B-A0FA-8E55C6F0C3F0}" presName="sibTrans" presStyleLbl="sibTrans2D1" presStyleIdx="0" presStyleCnt="2"/>
      <dgm:spPr/>
    </dgm:pt>
    <dgm:pt modelId="{54AD50CE-F042-0C4F-AA8F-2D26F67C0815}" type="pres">
      <dgm:prSet presAssocID="{F44A5DF3-5808-1A4B-A0FA-8E55C6F0C3F0}" presName="connectorText" presStyleLbl="sibTrans2D1" presStyleIdx="0" presStyleCnt="2"/>
      <dgm:spPr/>
    </dgm:pt>
    <dgm:pt modelId="{06B36D00-BBF6-4147-A756-53E7088874D3}" type="pres">
      <dgm:prSet presAssocID="{CED590DB-A6CE-7A47-81B6-E683B3B0DF16}" presName="node" presStyleLbl="node1" presStyleIdx="1" presStyleCnt="3" custLinFactNeighborY="61">
        <dgm:presLayoutVars>
          <dgm:bulletEnabled val="1"/>
        </dgm:presLayoutVars>
      </dgm:prSet>
      <dgm:spPr/>
    </dgm:pt>
    <dgm:pt modelId="{0E50390F-1296-CB46-BBE5-E6C17F017A34}" type="pres">
      <dgm:prSet presAssocID="{64A28622-26A6-5D4C-A14A-F56CAD0AE72B}" presName="sibTrans" presStyleLbl="sibTrans2D1" presStyleIdx="1" presStyleCnt="2"/>
      <dgm:spPr/>
    </dgm:pt>
    <dgm:pt modelId="{56F445DE-F2C6-2E4F-AEB6-01DCC437D7DE}" type="pres">
      <dgm:prSet presAssocID="{64A28622-26A6-5D4C-A14A-F56CAD0AE72B}" presName="connectorText" presStyleLbl="sibTrans2D1" presStyleIdx="1" presStyleCnt="2"/>
      <dgm:spPr/>
    </dgm:pt>
    <dgm:pt modelId="{3173FA0B-1518-4D46-9F29-CD17E9F5ED65}" type="pres">
      <dgm:prSet presAssocID="{D4FBCA92-E969-CB4F-A0A9-384C85950653}" presName="node" presStyleLbl="node1" presStyleIdx="2" presStyleCnt="3">
        <dgm:presLayoutVars>
          <dgm:bulletEnabled val="1"/>
        </dgm:presLayoutVars>
      </dgm:prSet>
      <dgm:spPr/>
    </dgm:pt>
  </dgm:ptLst>
  <dgm:cxnLst>
    <dgm:cxn modelId="{62BE3208-8B32-6D46-AC37-652810D86563}" type="presOf" srcId="{D4FBCA92-E969-CB4F-A0A9-384C85950653}" destId="{3173FA0B-1518-4D46-9F29-CD17E9F5ED65}" srcOrd="0" destOrd="0" presId="urn:microsoft.com/office/officeart/2005/8/layout/process2"/>
    <dgm:cxn modelId="{4D9FFF0E-C31B-9D4A-9423-8BE0F064FEAB}" type="presOf" srcId="{60C12A90-BA0F-3B46-B50D-A50813D6B527}" destId="{7A970475-4A90-4147-AC4C-43B4082C813F}" srcOrd="0" destOrd="0" presId="urn:microsoft.com/office/officeart/2005/8/layout/process2"/>
    <dgm:cxn modelId="{35A0E11A-FC34-BD45-8DD7-31593D0F62F1}" type="presOf" srcId="{F44A5DF3-5808-1A4B-A0FA-8E55C6F0C3F0}" destId="{54AD50CE-F042-0C4F-AA8F-2D26F67C0815}" srcOrd="1" destOrd="0" presId="urn:microsoft.com/office/officeart/2005/8/layout/process2"/>
    <dgm:cxn modelId="{423AC152-8F0B-D249-94BC-0F225E5DE469}" type="presOf" srcId="{64A28622-26A6-5D4C-A14A-F56CAD0AE72B}" destId="{56F445DE-F2C6-2E4F-AEB6-01DCC437D7DE}" srcOrd="1" destOrd="0" presId="urn:microsoft.com/office/officeart/2005/8/layout/process2"/>
    <dgm:cxn modelId="{9BBCF154-26B8-DF4D-B748-ECBEEC093022}" srcId="{60C12A90-BA0F-3B46-B50D-A50813D6B527}" destId="{CED590DB-A6CE-7A47-81B6-E683B3B0DF16}" srcOrd="1" destOrd="0" parTransId="{75A87134-8AF5-C340-B7C7-610873ED1C19}" sibTransId="{64A28622-26A6-5D4C-A14A-F56CAD0AE72B}"/>
    <dgm:cxn modelId="{81D97656-12A4-DF4A-A5BC-C4DC6983B177}" type="presOf" srcId="{CED590DB-A6CE-7A47-81B6-E683B3B0DF16}" destId="{06B36D00-BBF6-4147-A756-53E7088874D3}" srcOrd="0" destOrd="0" presId="urn:microsoft.com/office/officeart/2005/8/layout/process2"/>
    <dgm:cxn modelId="{7C3CFD60-DAE9-4C40-9493-3BE7A4237A67}" type="presOf" srcId="{F44A5DF3-5808-1A4B-A0FA-8E55C6F0C3F0}" destId="{656ED8E0-C474-3345-A631-8D089A16F657}" srcOrd="0" destOrd="0" presId="urn:microsoft.com/office/officeart/2005/8/layout/process2"/>
    <dgm:cxn modelId="{3717A382-1166-6245-A6F4-6E5C4D1E7AD6}" type="presOf" srcId="{CD69BF3F-E809-4446-AB27-99EF282AD755}" destId="{2101673F-06D1-7E4A-B964-1052B7DEBC08}" srcOrd="0" destOrd="0" presId="urn:microsoft.com/office/officeart/2005/8/layout/process2"/>
    <dgm:cxn modelId="{AE9DE7C6-81AC-8542-8F93-011069214FF5}" type="presOf" srcId="{64A28622-26A6-5D4C-A14A-F56CAD0AE72B}" destId="{0E50390F-1296-CB46-BBE5-E6C17F017A34}" srcOrd="0"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4DF84CE8-97A9-FB45-B20F-9BE5CDF121DA}" srcId="{60C12A90-BA0F-3B46-B50D-A50813D6B527}" destId="{D4FBCA92-E969-CB4F-A0A9-384C85950653}" srcOrd="2" destOrd="0" parTransId="{61CABBD2-B27D-A641-91C6-F10387FD5DAF}" sibTransId="{EE091A7E-A1AD-9F4B-AAA5-0B1290A1B0B9}"/>
    <dgm:cxn modelId="{215BCC35-83C2-B748-B4B2-460A64EF4AC7}" type="presParOf" srcId="{7A970475-4A90-4147-AC4C-43B4082C813F}" destId="{2101673F-06D1-7E4A-B964-1052B7DEBC08}" srcOrd="0" destOrd="0" presId="urn:microsoft.com/office/officeart/2005/8/layout/process2"/>
    <dgm:cxn modelId="{E3115225-76C4-7A44-800D-15F168EAD3D9}" type="presParOf" srcId="{7A970475-4A90-4147-AC4C-43B4082C813F}" destId="{656ED8E0-C474-3345-A631-8D089A16F657}" srcOrd="1" destOrd="0" presId="urn:microsoft.com/office/officeart/2005/8/layout/process2"/>
    <dgm:cxn modelId="{1CE4BF67-54A8-6144-BCF4-FC5CD513D33F}" type="presParOf" srcId="{656ED8E0-C474-3345-A631-8D089A16F657}" destId="{54AD50CE-F042-0C4F-AA8F-2D26F67C0815}" srcOrd="0" destOrd="0" presId="urn:microsoft.com/office/officeart/2005/8/layout/process2"/>
    <dgm:cxn modelId="{7125D6CF-10C2-3E43-A154-6C3F087F1FE1}" type="presParOf" srcId="{7A970475-4A90-4147-AC4C-43B4082C813F}" destId="{06B36D00-BBF6-4147-A756-53E7088874D3}" srcOrd="2" destOrd="0" presId="urn:microsoft.com/office/officeart/2005/8/layout/process2"/>
    <dgm:cxn modelId="{E1FA75EF-E0A2-5B4D-9CBD-4DF870D829B0}" type="presParOf" srcId="{7A970475-4A90-4147-AC4C-43B4082C813F}" destId="{0E50390F-1296-CB46-BBE5-E6C17F017A34}" srcOrd="3" destOrd="0" presId="urn:microsoft.com/office/officeart/2005/8/layout/process2"/>
    <dgm:cxn modelId="{34ADAFA9-FB52-9D49-80E6-B3E13F6C5E69}" type="presParOf" srcId="{0E50390F-1296-CB46-BBE5-E6C17F017A34}" destId="{56F445DE-F2C6-2E4F-AEB6-01DCC437D7DE}" srcOrd="0" destOrd="0" presId="urn:microsoft.com/office/officeart/2005/8/layout/process2"/>
    <dgm:cxn modelId="{496D01FF-5551-B84D-B246-CF0F3ADE7BB2}" type="presParOf" srcId="{7A970475-4A90-4147-AC4C-43B4082C813F}" destId="{3173FA0B-1518-4D46-9F29-CD17E9F5ED65}" srcOrd="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ED590DB-A6CE-7A47-81B6-E683B3B0DF16}">
      <dgm:prSet phldrT="[Text]"/>
      <dgm:spPr>
        <a:solidFill>
          <a:schemeClr val="accent6">
            <a:lumMod val="40000"/>
            <a:lumOff val="60000"/>
          </a:schemeClr>
        </a:solidFill>
        <a:ln w="28575" cmpd="sng">
          <a:solidFill>
            <a:schemeClr val="accent2">
              <a:lumMod val="50000"/>
            </a:schemeClr>
          </a:solidFill>
        </a:ln>
      </dgm:spPr>
      <dgm:t>
        <a:bodyPr/>
        <a:lstStyle/>
        <a:p>
          <a:r>
            <a:rPr lang="en-US" dirty="0"/>
            <a:t>Joint genotype, raw SNP &amp; </a:t>
          </a:r>
          <a:r>
            <a:rPr lang="en-US" dirty="0" err="1"/>
            <a:t>indel</a:t>
          </a:r>
          <a:r>
            <a:rPr lang="en-US" dirty="0"/>
            <a:t> VCF</a:t>
          </a:r>
        </a:p>
        <a:p>
          <a:r>
            <a:rPr lang="en-US" dirty="0"/>
            <a:t>(GATK </a:t>
          </a:r>
          <a:r>
            <a:rPr lang="en-US" dirty="0" err="1"/>
            <a:t>GenotypeGVCFs</a:t>
          </a:r>
          <a:endParaRPr lang="en-US" dirty="0"/>
        </a:p>
      </dgm:t>
    </dgm:pt>
    <dgm:pt modelId="{75A87134-8AF5-C340-B7C7-610873ED1C19}" type="parTrans" cxnId="{9BBCF154-26B8-DF4D-B748-ECBEEC093022}">
      <dgm:prSet/>
      <dgm:spPr/>
      <dgm:t>
        <a:bodyPr/>
        <a:lstStyle/>
        <a:p>
          <a:endParaRPr lang="en-US"/>
        </a:p>
      </dgm:t>
    </dgm:pt>
    <dgm:pt modelId="{64A28622-26A6-5D4C-A14A-F56CAD0AE72B}" type="sibTrans" cxnId="{9BBCF154-26B8-DF4D-B748-ECBEEC093022}">
      <dgm:prSet/>
      <dgm:spPr>
        <a:solidFill>
          <a:srgbClr val="FF0000"/>
        </a:solidFill>
      </dgm:spPr>
      <dgm:t>
        <a:bodyPr/>
        <a:lstStyle/>
        <a:p>
          <a:endParaRPr lang="en-US"/>
        </a:p>
      </dgm:t>
    </dgm:pt>
    <dgm:pt modelId="{D4FBCA92-E969-CB4F-A0A9-384C85950653}">
      <dgm:prSet phldrT="[Text]"/>
      <dgm:spPr>
        <a:ln w="57150" cmpd="sng">
          <a:solidFill>
            <a:schemeClr val="accent2">
              <a:lumMod val="50000"/>
            </a:schemeClr>
          </a:solidFill>
        </a:ln>
      </dgm:spPr>
      <dgm:t>
        <a:bodyPr/>
        <a:lstStyle/>
        <a:p>
          <a:r>
            <a:rPr lang="en-US" dirty="0"/>
            <a:t>Recalibrate variants</a:t>
          </a:r>
        </a:p>
        <a:p>
          <a:r>
            <a:rPr lang="en-US" dirty="0"/>
            <a:t>(GATK </a:t>
          </a:r>
          <a:r>
            <a:rPr lang="en-US" dirty="0" err="1"/>
            <a:t>VariantRecalibrator</a:t>
          </a:r>
          <a:r>
            <a:rPr lang="en-US" dirty="0"/>
            <a:t>) </a:t>
          </a:r>
        </a:p>
        <a:p>
          <a:r>
            <a:rPr lang="en-US" dirty="0"/>
            <a:t>OR</a:t>
          </a:r>
        </a:p>
        <a:p>
          <a:r>
            <a:rPr lang="en-US" dirty="0"/>
            <a:t> apply hard filter (&lt;30 samples)</a:t>
          </a:r>
        </a:p>
      </dgm:t>
    </dgm:pt>
    <dgm:pt modelId="{61CABBD2-B27D-A641-91C6-F10387FD5DAF}" type="parTrans" cxnId="{4DF84CE8-97A9-FB45-B20F-9BE5CDF121DA}">
      <dgm:prSet/>
      <dgm:spPr/>
      <dgm:t>
        <a:bodyPr/>
        <a:lstStyle/>
        <a:p>
          <a:endParaRPr lang="en-US"/>
        </a:p>
      </dgm:t>
    </dgm:pt>
    <dgm:pt modelId="{EE091A7E-A1AD-9F4B-AAA5-0B1290A1B0B9}" type="sibTrans" cxnId="{4DF84CE8-97A9-FB45-B20F-9BE5CDF121DA}">
      <dgm:prSet/>
      <dgm:spPr/>
      <dgm:t>
        <a:bodyPr/>
        <a:lstStyle/>
        <a:p>
          <a:endParaRPr lang="en-US"/>
        </a:p>
      </dgm:t>
    </dgm:pt>
    <dgm:pt modelId="{CD69BF3F-E809-4446-AB27-99EF282AD755}">
      <dgm:prSet phldrT="[Text]"/>
      <dgm:spPr>
        <a:solidFill>
          <a:schemeClr val="accent6">
            <a:lumMod val="40000"/>
            <a:lumOff val="60000"/>
          </a:schemeClr>
        </a:solidFill>
        <a:ln w="28575" cmpd="sng">
          <a:solidFill>
            <a:schemeClr val="accent2">
              <a:lumMod val="50000"/>
            </a:schemeClr>
          </a:solidFill>
        </a:ln>
      </dgm:spPr>
      <dgm:t>
        <a:bodyPr/>
        <a:lstStyle/>
        <a:p>
          <a:r>
            <a:rPr lang="en-US" dirty="0"/>
            <a:t>Generate </a:t>
          </a:r>
          <a:r>
            <a:rPr lang="en-US" i="1" u="sng" dirty="0"/>
            <a:t>genotype likelihoods</a:t>
          </a:r>
          <a:r>
            <a:rPr lang="en-US" u="sng" dirty="0"/>
            <a:t> </a:t>
          </a:r>
          <a:r>
            <a:rPr lang="en-US" dirty="0"/>
            <a:t>for EVERY base, </a:t>
          </a:r>
          <a:r>
            <a:rPr lang="en-US" dirty="0" err="1"/>
            <a:t>gVCFs</a:t>
          </a:r>
          <a:endParaRPr lang="en-US" dirty="0"/>
        </a:p>
        <a:p>
          <a:r>
            <a:rPr lang="en-US" dirty="0"/>
            <a:t>(GATK </a:t>
          </a:r>
          <a:r>
            <a:rPr lang="en-US" dirty="0" err="1"/>
            <a:t>HaplotypeCaller</a:t>
          </a:r>
          <a:r>
            <a:rPr lang="en-US" dirty="0"/>
            <a:t>)</a:t>
          </a:r>
        </a:p>
      </dgm:t>
    </dgm:pt>
    <dgm:pt modelId="{F44A5DF3-5808-1A4B-A0FA-8E55C6F0C3F0}" type="sibTrans" cxnId="{58BE05D0-2891-7F4A-BC96-75FC5290B4AB}">
      <dgm:prSet/>
      <dgm:spPr>
        <a:solidFill>
          <a:schemeClr val="bg1">
            <a:lumMod val="75000"/>
          </a:schemeClr>
        </a:solidFill>
      </dgm:spPr>
      <dgm:t>
        <a:bodyPr/>
        <a:lstStyle/>
        <a:p>
          <a:endParaRPr lang="en-US"/>
        </a:p>
      </dgm:t>
    </dgm:pt>
    <dgm:pt modelId="{C5398830-752F-D046-A2E3-944536433B1D}" type="parTrans" cxnId="{58BE05D0-2891-7F4A-BC96-75FC5290B4AB}">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3">
        <dgm:presLayoutVars>
          <dgm:bulletEnabled val="1"/>
        </dgm:presLayoutVars>
      </dgm:prSet>
      <dgm:spPr/>
    </dgm:pt>
    <dgm:pt modelId="{656ED8E0-C474-3345-A631-8D089A16F657}" type="pres">
      <dgm:prSet presAssocID="{F44A5DF3-5808-1A4B-A0FA-8E55C6F0C3F0}" presName="sibTrans" presStyleLbl="sibTrans2D1" presStyleIdx="0" presStyleCnt="2"/>
      <dgm:spPr/>
    </dgm:pt>
    <dgm:pt modelId="{54AD50CE-F042-0C4F-AA8F-2D26F67C0815}" type="pres">
      <dgm:prSet presAssocID="{F44A5DF3-5808-1A4B-A0FA-8E55C6F0C3F0}" presName="connectorText" presStyleLbl="sibTrans2D1" presStyleIdx="0" presStyleCnt="2"/>
      <dgm:spPr/>
    </dgm:pt>
    <dgm:pt modelId="{06B36D00-BBF6-4147-A756-53E7088874D3}" type="pres">
      <dgm:prSet presAssocID="{CED590DB-A6CE-7A47-81B6-E683B3B0DF16}" presName="node" presStyleLbl="node1" presStyleIdx="1" presStyleCnt="3" custLinFactNeighborY="61">
        <dgm:presLayoutVars>
          <dgm:bulletEnabled val="1"/>
        </dgm:presLayoutVars>
      </dgm:prSet>
      <dgm:spPr/>
    </dgm:pt>
    <dgm:pt modelId="{0E50390F-1296-CB46-BBE5-E6C17F017A34}" type="pres">
      <dgm:prSet presAssocID="{64A28622-26A6-5D4C-A14A-F56CAD0AE72B}" presName="sibTrans" presStyleLbl="sibTrans2D1" presStyleIdx="1" presStyleCnt="2"/>
      <dgm:spPr/>
    </dgm:pt>
    <dgm:pt modelId="{56F445DE-F2C6-2E4F-AEB6-01DCC437D7DE}" type="pres">
      <dgm:prSet presAssocID="{64A28622-26A6-5D4C-A14A-F56CAD0AE72B}" presName="connectorText" presStyleLbl="sibTrans2D1" presStyleIdx="1" presStyleCnt="2"/>
      <dgm:spPr/>
    </dgm:pt>
    <dgm:pt modelId="{3173FA0B-1518-4D46-9F29-CD17E9F5ED65}" type="pres">
      <dgm:prSet presAssocID="{D4FBCA92-E969-CB4F-A0A9-384C85950653}" presName="node" presStyleLbl="node1" presStyleIdx="2" presStyleCnt="3">
        <dgm:presLayoutVars>
          <dgm:bulletEnabled val="1"/>
        </dgm:presLayoutVars>
      </dgm:prSet>
      <dgm:spPr/>
    </dgm:pt>
  </dgm:ptLst>
  <dgm:cxnLst>
    <dgm:cxn modelId="{749CBF15-63CB-864B-B204-FD710B76C138}" type="presOf" srcId="{F44A5DF3-5808-1A4B-A0FA-8E55C6F0C3F0}" destId="{656ED8E0-C474-3345-A631-8D089A16F657}" srcOrd="0" destOrd="0" presId="urn:microsoft.com/office/officeart/2005/8/layout/process2"/>
    <dgm:cxn modelId="{9BBCF154-26B8-DF4D-B748-ECBEEC093022}" srcId="{60C12A90-BA0F-3B46-B50D-A50813D6B527}" destId="{CED590DB-A6CE-7A47-81B6-E683B3B0DF16}" srcOrd="1" destOrd="0" parTransId="{75A87134-8AF5-C340-B7C7-610873ED1C19}" sibTransId="{64A28622-26A6-5D4C-A14A-F56CAD0AE72B}"/>
    <dgm:cxn modelId="{57685E7A-F926-9449-8ABB-3499281563D0}" type="presOf" srcId="{CED590DB-A6CE-7A47-81B6-E683B3B0DF16}" destId="{06B36D00-BBF6-4147-A756-53E7088874D3}" srcOrd="0" destOrd="0" presId="urn:microsoft.com/office/officeart/2005/8/layout/process2"/>
    <dgm:cxn modelId="{8D57E890-A1A6-1F45-A87F-357E945EC30D}" type="presOf" srcId="{CD69BF3F-E809-4446-AB27-99EF282AD755}" destId="{2101673F-06D1-7E4A-B964-1052B7DEBC08}" srcOrd="0" destOrd="0" presId="urn:microsoft.com/office/officeart/2005/8/layout/process2"/>
    <dgm:cxn modelId="{FF3B2F97-7AC5-324F-A871-E4761189E9FB}" type="presOf" srcId="{64A28622-26A6-5D4C-A14A-F56CAD0AE72B}" destId="{56F445DE-F2C6-2E4F-AEB6-01DCC437D7DE}" srcOrd="1" destOrd="0" presId="urn:microsoft.com/office/officeart/2005/8/layout/process2"/>
    <dgm:cxn modelId="{C71003B2-F5C6-8749-82EE-BD20201DEE63}" type="presOf" srcId="{60C12A90-BA0F-3B46-B50D-A50813D6B527}" destId="{7A970475-4A90-4147-AC4C-43B4082C813F}" srcOrd="0" destOrd="0" presId="urn:microsoft.com/office/officeart/2005/8/layout/process2"/>
    <dgm:cxn modelId="{C4548CC7-4D76-8941-9914-7321424415FB}" type="presOf" srcId="{64A28622-26A6-5D4C-A14A-F56CAD0AE72B}" destId="{0E50390F-1296-CB46-BBE5-E6C17F017A34}" srcOrd="0" destOrd="0" presId="urn:microsoft.com/office/officeart/2005/8/layout/process2"/>
    <dgm:cxn modelId="{A1639BCE-8FE2-E343-A271-2A8B322B8899}" type="presOf" srcId="{F44A5DF3-5808-1A4B-A0FA-8E55C6F0C3F0}" destId="{54AD50CE-F042-0C4F-AA8F-2D26F67C0815}" srcOrd="1"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4DF84CE8-97A9-FB45-B20F-9BE5CDF121DA}" srcId="{60C12A90-BA0F-3B46-B50D-A50813D6B527}" destId="{D4FBCA92-E969-CB4F-A0A9-384C85950653}" srcOrd="2" destOrd="0" parTransId="{61CABBD2-B27D-A641-91C6-F10387FD5DAF}" sibTransId="{EE091A7E-A1AD-9F4B-AAA5-0B1290A1B0B9}"/>
    <dgm:cxn modelId="{1BB4ECFC-2B12-C54A-88C5-F300C92B3D85}" type="presOf" srcId="{D4FBCA92-E969-CB4F-A0A9-384C85950653}" destId="{3173FA0B-1518-4D46-9F29-CD17E9F5ED65}" srcOrd="0" destOrd="0" presId="urn:microsoft.com/office/officeart/2005/8/layout/process2"/>
    <dgm:cxn modelId="{F2BDE68C-761E-064F-813D-8754750631C1}" type="presParOf" srcId="{7A970475-4A90-4147-AC4C-43B4082C813F}" destId="{2101673F-06D1-7E4A-B964-1052B7DEBC08}" srcOrd="0" destOrd="0" presId="urn:microsoft.com/office/officeart/2005/8/layout/process2"/>
    <dgm:cxn modelId="{1BECAD65-1469-C74B-9887-B22CE982D3BD}" type="presParOf" srcId="{7A970475-4A90-4147-AC4C-43B4082C813F}" destId="{656ED8E0-C474-3345-A631-8D089A16F657}" srcOrd="1" destOrd="0" presId="urn:microsoft.com/office/officeart/2005/8/layout/process2"/>
    <dgm:cxn modelId="{BFB3DB7B-D269-624C-A17A-721F9D7695C9}" type="presParOf" srcId="{656ED8E0-C474-3345-A631-8D089A16F657}" destId="{54AD50CE-F042-0C4F-AA8F-2D26F67C0815}" srcOrd="0" destOrd="0" presId="urn:microsoft.com/office/officeart/2005/8/layout/process2"/>
    <dgm:cxn modelId="{1BA92803-9420-CE41-8B56-57F5EBA35E32}" type="presParOf" srcId="{7A970475-4A90-4147-AC4C-43B4082C813F}" destId="{06B36D00-BBF6-4147-A756-53E7088874D3}" srcOrd="2" destOrd="0" presId="urn:microsoft.com/office/officeart/2005/8/layout/process2"/>
    <dgm:cxn modelId="{185965F0-5502-814A-9981-B26443F755E5}" type="presParOf" srcId="{7A970475-4A90-4147-AC4C-43B4082C813F}" destId="{0E50390F-1296-CB46-BBE5-E6C17F017A34}" srcOrd="3" destOrd="0" presId="urn:microsoft.com/office/officeart/2005/8/layout/process2"/>
    <dgm:cxn modelId="{8AB8DF65-602A-824D-B7E8-B90DC1094BF0}" type="presParOf" srcId="{0E50390F-1296-CB46-BBE5-E6C17F017A34}" destId="{56F445DE-F2C6-2E4F-AEB6-01DCC437D7DE}" srcOrd="0" destOrd="0" presId="urn:microsoft.com/office/officeart/2005/8/layout/process2"/>
    <dgm:cxn modelId="{49E525A6-1CFF-8444-8612-D9099FA77C5E}" type="presParOf" srcId="{7A970475-4A90-4147-AC4C-43B4082C813F}" destId="{3173FA0B-1518-4D46-9F29-CD17E9F5ED65}"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AE69318-785D-3A4A-8477-4065449CA253}" type="doc">
      <dgm:prSet loTypeId="urn:microsoft.com/office/officeart/2005/8/layout/hProcess9" loCatId="" qsTypeId="urn:microsoft.com/office/officeart/2005/8/quickstyle/simple1" qsCatId="simple" csTypeId="urn:microsoft.com/office/officeart/2005/8/colors/accent2_2" csCatId="accent2" phldr="1"/>
      <dgm:spPr/>
    </dgm:pt>
    <dgm:pt modelId="{18B05128-923E-8747-88F9-52F0358C75A9}">
      <dgm:prSet phldrT="[Text]"/>
      <dgm:spPr/>
      <dgm:t>
        <a:bodyPr/>
        <a:lstStyle/>
        <a:p>
          <a:r>
            <a:rPr lang="en-US" dirty="0"/>
            <a:t>Sequence</a:t>
          </a:r>
        </a:p>
      </dgm:t>
    </dgm:pt>
    <dgm:pt modelId="{8E779E96-4D6F-F843-B789-09CA47F69259}" type="parTrans" cxnId="{F5FD11A4-74EA-614C-8720-27019C26C75B}">
      <dgm:prSet/>
      <dgm:spPr/>
      <dgm:t>
        <a:bodyPr/>
        <a:lstStyle/>
        <a:p>
          <a:endParaRPr lang="en-US"/>
        </a:p>
      </dgm:t>
    </dgm:pt>
    <dgm:pt modelId="{6D1EA9A7-0882-BB46-8DB5-7F992D8FC0DF}" type="sibTrans" cxnId="{F5FD11A4-74EA-614C-8720-27019C26C75B}">
      <dgm:prSet/>
      <dgm:spPr/>
      <dgm:t>
        <a:bodyPr/>
        <a:lstStyle/>
        <a:p>
          <a:endParaRPr lang="en-US"/>
        </a:p>
      </dgm:t>
    </dgm:pt>
    <dgm:pt modelId="{0189663F-4D74-594D-AFBE-DE3291C767C7}">
      <dgm:prSet phldrT="[Text]"/>
      <dgm:spPr/>
      <dgm:t>
        <a:bodyPr/>
        <a:lstStyle/>
        <a:p>
          <a:r>
            <a:rPr lang="en-US" dirty="0"/>
            <a:t>Align reads/mapping</a:t>
          </a:r>
        </a:p>
      </dgm:t>
    </dgm:pt>
    <dgm:pt modelId="{20B86BE6-D096-DE4B-ABC0-080486AD92EB}" type="parTrans" cxnId="{B856A930-4A80-594A-99FF-33D973D4879C}">
      <dgm:prSet/>
      <dgm:spPr/>
      <dgm:t>
        <a:bodyPr/>
        <a:lstStyle/>
        <a:p>
          <a:endParaRPr lang="en-US"/>
        </a:p>
      </dgm:t>
    </dgm:pt>
    <dgm:pt modelId="{310DD9C0-5CE8-D041-BB0B-AF372C3F509E}" type="sibTrans" cxnId="{B856A930-4A80-594A-99FF-33D973D4879C}">
      <dgm:prSet/>
      <dgm:spPr/>
      <dgm:t>
        <a:bodyPr/>
        <a:lstStyle/>
        <a:p>
          <a:endParaRPr lang="en-US"/>
        </a:p>
      </dgm:t>
    </dgm:pt>
    <dgm:pt modelId="{1ED8541B-8128-FE45-BB4B-AACBAD23BD2A}">
      <dgm:prSet phldrT="[Text]"/>
      <dgm:spPr/>
      <dgm:t>
        <a:bodyPr/>
        <a:lstStyle/>
        <a:p>
          <a:r>
            <a:rPr lang="en-US" dirty="0"/>
            <a:t>Variant calling</a:t>
          </a:r>
        </a:p>
      </dgm:t>
    </dgm:pt>
    <dgm:pt modelId="{549F467B-613B-C44B-86BF-0899CA508C30}" type="parTrans" cxnId="{1AC3914C-F145-5B41-B076-3A8154F00A5A}">
      <dgm:prSet/>
      <dgm:spPr/>
      <dgm:t>
        <a:bodyPr/>
        <a:lstStyle/>
        <a:p>
          <a:endParaRPr lang="en-US"/>
        </a:p>
      </dgm:t>
    </dgm:pt>
    <dgm:pt modelId="{0D6DAD86-848B-FF4B-A1C3-2A6DE26FAB13}" type="sibTrans" cxnId="{1AC3914C-F145-5B41-B076-3A8154F00A5A}">
      <dgm:prSet/>
      <dgm:spPr/>
      <dgm:t>
        <a:bodyPr/>
        <a:lstStyle/>
        <a:p>
          <a:endParaRPr lang="en-US"/>
        </a:p>
      </dgm:t>
    </dgm:pt>
    <dgm:pt modelId="{21C6C4ED-A4CD-3A4C-BE3A-7E443B38C2CD}">
      <dgm:prSet phldrT="[Text]"/>
      <dgm:spPr>
        <a:solidFill>
          <a:schemeClr val="bg2">
            <a:lumMod val="50000"/>
          </a:schemeClr>
        </a:solidFill>
      </dgm:spPr>
      <dgm:t>
        <a:bodyPr/>
        <a:lstStyle/>
        <a:p>
          <a:r>
            <a:rPr lang="en-US" dirty="0">
              <a:solidFill>
                <a:schemeClr val="bg1"/>
              </a:solidFill>
            </a:rPr>
            <a:t>Annotate</a:t>
          </a:r>
        </a:p>
      </dgm:t>
    </dgm:pt>
    <dgm:pt modelId="{D343664B-5EEA-E047-B364-C7F42E4BA4D2}" type="parTrans" cxnId="{3C7766EB-42D5-F948-AFEB-D30A6536B7EF}">
      <dgm:prSet/>
      <dgm:spPr/>
      <dgm:t>
        <a:bodyPr/>
        <a:lstStyle/>
        <a:p>
          <a:endParaRPr lang="en-US"/>
        </a:p>
      </dgm:t>
    </dgm:pt>
    <dgm:pt modelId="{6C927F95-132B-264E-9CB2-DB696A5EEDB7}" type="sibTrans" cxnId="{3C7766EB-42D5-F948-AFEB-D30A6536B7EF}">
      <dgm:prSet/>
      <dgm:spPr/>
      <dgm:t>
        <a:bodyPr/>
        <a:lstStyle/>
        <a:p>
          <a:endParaRPr lang="en-US"/>
        </a:p>
      </dgm:t>
    </dgm:pt>
    <dgm:pt modelId="{C5F3D753-A6C5-8E4F-9480-3EE9CE4F4FB6}">
      <dgm:prSet phldrT="[Text]"/>
      <dgm:spPr/>
      <dgm:t>
        <a:bodyPr/>
        <a:lstStyle/>
        <a:p>
          <a:r>
            <a:rPr lang="en-US" dirty="0"/>
            <a:t>Downstream analysis</a:t>
          </a:r>
        </a:p>
      </dgm:t>
    </dgm:pt>
    <dgm:pt modelId="{196444A4-ED34-604B-91F0-32AE711A7C3E}" type="parTrans" cxnId="{C1E6E3DC-EA2F-CD46-82C2-E98B03FE0683}">
      <dgm:prSet/>
      <dgm:spPr/>
      <dgm:t>
        <a:bodyPr/>
        <a:lstStyle/>
        <a:p>
          <a:endParaRPr lang="en-US"/>
        </a:p>
      </dgm:t>
    </dgm:pt>
    <dgm:pt modelId="{00022C2A-0443-7A47-BAB1-53AED2A53658}" type="sibTrans" cxnId="{C1E6E3DC-EA2F-CD46-82C2-E98B03FE0683}">
      <dgm:prSet/>
      <dgm:spPr/>
      <dgm:t>
        <a:bodyPr/>
        <a:lstStyle/>
        <a:p>
          <a:endParaRPr lang="en-US"/>
        </a:p>
      </dgm:t>
    </dgm:pt>
    <dgm:pt modelId="{0E937D6A-FE2D-5747-8D35-298E7E4F5E59}" type="pres">
      <dgm:prSet presAssocID="{CAE69318-785D-3A4A-8477-4065449CA253}" presName="CompostProcess" presStyleCnt="0">
        <dgm:presLayoutVars>
          <dgm:dir/>
          <dgm:resizeHandles val="exact"/>
        </dgm:presLayoutVars>
      </dgm:prSet>
      <dgm:spPr/>
    </dgm:pt>
    <dgm:pt modelId="{024419ED-406B-A640-B604-E77F07ABD8F2}" type="pres">
      <dgm:prSet presAssocID="{CAE69318-785D-3A4A-8477-4065449CA253}" presName="arrow" presStyleLbl="bgShp" presStyleIdx="0" presStyleCnt="1"/>
      <dgm:spPr/>
    </dgm:pt>
    <dgm:pt modelId="{8E9FE972-A6DF-934E-B063-3CE5C47145E1}" type="pres">
      <dgm:prSet presAssocID="{CAE69318-785D-3A4A-8477-4065449CA253}" presName="linearProcess" presStyleCnt="0"/>
      <dgm:spPr/>
    </dgm:pt>
    <dgm:pt modelId="{8ECA0C20-336E-8346-9B19-93F93B95B167}" type="pres">
      <dgm:prSet presAssocID="{18B05128-923E-8747-88F9-52F0358C75A9}" presName="textNode" presStyleLbl="node1" presStyleIdx="0" presStyleCnt="5">
        <dgm:presLayoutVars>
          <dgm:bulletEnabled val="1"/>
        </dgm:presLayoutVars>
      </dgm:prSet>
      <dgm:spPr/>
    </dgm:pt>
    <dgm:pt modelId="{00406C15-EC1E-9941-AFCE-DD431B190B78}" type="pres">
      <dgm:prSet presAssocID="{6D1EA9A7-0882-BB46-8DB5-7F992D8FC0DF}" presName="sibTrans" presStyleCnt="0"/>
      <dgm:spPr/>
    </dgm:pt>
    <dgm:pt modelId="{D3F30F8A-1BE2-6B4D-B6DA-2D57A4700599}" type="pres">
      <dgm:prSet presAssocID="{0189663F-4D74-594D-AFBE-DE3291C767C7}" presName="textNode" presStyleLbl="node1" presStyleIdx="1" presStyleCnt="5">
        <dgm:presLayoutVars>
          <dgm:bulletEnabled val="1"/>
        </dgm:presLayoutVars>
      </dgm:prSet>
      <dgm:spPr/>
    </dgm:pt>
    <dgm:pt modelId="{B9C2CD53-244A-8E46-876C-FD327192A466}" type="pres">
      <dgm:prSet presAssocID="{310DD9C0-5CE8-D041-BB0B-AF372C3F509E}" presName="sibTrans" presStyleCnt="0"/>
      <dgm:spPr/>
    </dgm:pt>
    <dgm:pt modelId="{E0924FB0-72BE-9C45-82CA-6BAB1A740C9C}" type="pres">
      <dgm:prSet presAssocID="{1ED8541B-8128-FE45-BB4B-AACBAD23BD2A}" presName="textNode" presStyleLbl="node1" presStyleIdx="2" presStyleCnt="5">
        <dgm:presLayoutVars>
          <dgm:bulletEnabled val="1"/>
        </dgm:presLayoutVars>
      </dgm:prSet>
      <dgm:spPr/>
    </dgm:pt>
    <dgm:pt modelId="{268C47EE-B51E-214B-A1E0-6F60FFC63869}" type="pres">
      <dgm:prSet presAssocID="{0D6DAD86-848B-FF4B-A1C3-2A6DE26FAB13}" presName="sibTrans" presStyleCnt="0"/>
      <dgm:spPr/>
    </dgm:pt>
    <dgm:pt modelId="{4560C4C9-C393-FC4E-860B-2A7FDC0CEC05}" type="pres">
      <dgm:prSet presAssocID="{21C6C4ED-A4CD-3A4C-BE3A-7E443B38C2CD}" presName="textNode" presStyleLbl="node1" presStyleIdx="3" presStyleCnt="5">
        <dgm:presLayoutVars>
          <dgm:bulletEnabled val="1"/>
        </dgm:presLayoutVars>
      </dgm:prSet>
      <dgm:spPr/>
    </dgm:pt>
    <dgm:pt modelId="{90169E42-A862-C841-9BB9-3AB3B64C206C}" type="pres">
      <dgm:prSet presAssocID="{6C927F95-132B-264E-9CB2-DB696A5EEDB7}" presName="sibTrans" presStyleCnt="0"/>
      <dgm:spPr/>
    </dgm:pt>
    <dgm:pt modelId="{6F999AC1-66DF-CF44-B74B-6DF8929DA877}" type="pres">
      <dgm:prSet presAssocID="{C5F3D753-A6C5-8E4F-9480-3EE9CE4F4FB6}" presName="textNode" presStyleLbl="node1" presStyleIdx="4" presStyleCnt="5">
        <dgm:presLayoutVars>
          <dgm:bulletEnabled val="1"/>
        </dgm:presLayoutVars>
      </dgm:prSet>
      <dgm:spPr/>
    </dgm:pt>
  </dgm:ptLst>
  <dgm:cxnLst>
    <dgm:cxn modelId="{C4280601-406E-144D-9E05-167D59EFE7DA}" type="presOf" srcId="{1ED8541B-8128-FE45-BB4B-AACBAD23BD2A}" destId="{E0924FB0-72BE-9C45-82CA-6BAB1A740C9C}" srcOrd="0" destOrd="0" presId="urn:microsoft.com/office/officeart/2005/8/layout/hProcess9"/>
    <dgm:cxn modelId="{741D8D2C-5D6A-D740-800F-52B3F3C9FB7A}" type="presOf" srcId="{CAE69318-785D-3A4A-8477-4065449CA253}" destId="{0E937D6A-FE2D-5747-8D35-298E7E4F5E59}" srcOrd="0" destOrd="0" presId="urn:microsoft.com/office/officeart/2005/8/layout/hProcess9"/>
    <dgm:cxn modelId="{B856A930-4A80-594A-99FF-33D973D4879C}" srcId="{CAE69318-785D-3A4A-8477-4065449CA253}" destId="{0189663F-4D74-594D-AFBE-DE3291C767C7}" srcOrd="1" destOrd="0" parTransId="{20B86BE6-D096-DE4B-ABC0-080486AD92EB}" sibTransId="{310DD9C0-5CE8-D041-BB0B-AF372C3F509E}"/>
    <dgm:cxn modelId="{1AC3914C-F145-5B41-B076-3A8154F00A5A}" srcId="{CAE69318-785D-3A4A-8477-4065449CA253}" destId="{1ED8541B-8128-FE45-BB4B-AACBAD23BD2A}" srcOrd="2" destOrd="0" parTransId="{549F467B-613B-C44B-86BF-0899CA508C30}" sibTransId="{0D6DAD86-848B-FF4B-A1C3-2A6DE26FAB13}"/>
    <dgm:cxn modelId="{A7DF266C-35F0-6D44-8BF2-6B36102D0321}" type="presOf" srcId="{0189663F-4D74-594D-AFBE-DE3291C767C7}" destId="{D3F30F8A-1BE2-6B4D-B6DA-2D57A4700599}" srcOrd="0" destOrd="0" presId="urn:microsoft.com/office/officeart/2005/8/layout/hProcess9"/>
    <dgm:cxn modelId="{5785CC71-4851-6149-ABF0-C7F945AC04A9}" type="presOf" srcId="{18B05128-923E-8747-88F9-52F0358C75A9}" destId="{8ECA0C20-336E-8346-9B19-93F93B95B167}" srcOrd="0" destOrd="0" presId="urn:microsoft.com/office/officeart/2005/8/layout/hProcess9"/>
    <dgm:cxn modelId="{F5FD11A4-74EA-614C-8720-27019C26C75B}" srcId="{CAE69318-785D-3A4A-8477-4065449CA253}" destId="{18B05128-923E-8747-88F9-52F0358C75A9}" srcOrd="0" destOrd="0" parTransId="{8E779E96-4D6F-F843-B789-09CA47F69259}" sibTransId="{6D1EA9A7-0882-BB46-8DB5-7F992D8FC0DF}"/>
    <dgm:cxn modelId="{E10910B8-3117-E141-8904-1B14FC22A39F}" type="presOf" srcId="{21C6C4ED-A4CD-3A4C-BE3A-7E443B38C2CD}" destId="{4560C4C9-C393-FC4E-860B-2A7FDC0CEC05}" srcOrd="0" destOrd="0" presId="urn:microsoft.com/office/officeart/2005/8/layout/hProcess9"/>
    <dgm:cxn modelId="{E3568ABC-0E8E-E441-A2FC-75A57B57CC93}" type="presOf" srcId="{C5F3D753-A6C5-8E4F-9480-3EE9CE4F4FB6}" destId="{6F999AC1-66DF-CF44-B74B-6DF8929DA877}" srcOrd="0" destOrd="0" presId="urn:microsoft.com/office/officeart/2005/8/layout/hProcess9"/>
    <dgm:cxn modelId="{C1E6E3DC-EA2F-CD46-82C2-E98B03FE0683}" srcId="{CAE69318-785D-3A4A-8477-4065449CA253}" destId="{C5F3D753-A6C5-8E4F-9480-3EE9CE4F4FB6}" srcOrd="4" destOrd="0" parTransId="{196444A4-ED34-604B-91F0-32AE711A7C3E}" sibTransId="{00022C2A-0443-7A47-BAB1-53AED2A53658}"/>
    <dgm:cxn modelId="{3C7766EB-42D5-F948-AFEB-D30A6536B7EF}" srcId="{CAE69318-785D-3A4A-8477-4065449CA253}" destId="{21C6C4ED-A4CD-3A4C-BE3A-7E443B38C2CD}" srcOrd="3" destOrd="0" parTransId="{D343664B-5EEA-E047-B364-C7F42E4BA4D2}" sibTransId="{6C927F95-132B-264E-9CB2-DB696A5EEDB7}"/>
    <dgm:cxn modelId="{B7036F39-166F-D64A-B3F9-2405C024A05F}" type="presParOf" srcId="{0E937D6A-FE2D-5747-8D35-298E7E4F5E59}" destId="{024419ED-406B-A640-B604-E77F07ABD8F2}" srcOrd="0" destOrd="0" presId="urn:microsoft.com/office/officeart/2005/8/layout/hProcess9"/>
    <dgm:cxn modelId="{23E2130A-AD3D-0E46-A961-5B4E87736969}" type="presParOf" srcId="{0E937D6A-FE2D-5747-8D35-298E7E4F5E59}" destId="{8E9FE972-A6DF-934E-B063-3CE5C47145E1}" srcOrd="1" destOrd="0" presId="urn:microsoft.com/office/officeart/2005/8/layout/hProcess9"/>
    <dgm:cxn modelId="{7CD6B39A-1B81-3A44-ACB9-C092D8CCD33A}" type="presParOf" srcId="{8E9FE972-A6DF-934E-B063-3CE5C47145E1}" destId="{8ECA0C20-336E-8346-9B19-93F93B95B167}" srcOrd="0" destOrd="0" presId="urn:microsoft.com/office/officeart/2005/8/layout/hProcess9"/>
    <dgm:cxn modelId="{89128706-4AB9-C047-B554-FB5F69A547ED}" type="presParOf" srcId="{8E9FE972-A6DF-934E-B063-3CE5C47145E1}" destId="{00406C15-EC1E-9941-AFCE-DD431B190B78}" srcOrd="1" destOrd="0" presId="urn:microsoft.com/office/officeart/2005/8/layout/hProcess9"/>
    <dgm:cxn modelId="{EDD918FA-68E3-4949-A5D6-CB8ABE6FFC6D}" type="presParOf" srcId="{8E9FE972-A6DF-934E-B063-3CE5C47145E1}" destId="{D3F30F8A-1BE2-6B4D-B6DA-2D57A4700599}" srcOrd="2" destOrd="0" presId="urn:microsoft.com/office/officeart/2005/8/layout/hProcess9"/>
    <dgm:cxn modelId="{76C399B1-FC16-CE46-8B57-AD73A4775F6A}" type="presParOf" srcId="{8E9FE972-A6DF-934E-B063-3CE5C47145E1}" destId="{B9C2CD53-244A-8E46-876C-FD327192A466}" srcOrd="3" destOrd="0" presId="urn:microsoft.com/office/officeart/2005/8/layout/hProcess9"/>
    <dgm:cxn modelId="{3E62DDCD-E84C-EE4C-8EE5-207623EF2C64}" type="presParOf" srcId="{8E9FE972-A6DF-934E-B063-3CE5C47145E1}" destId="{E0924FB0-72BE-9C45-82CA-6BAB1A740C9C}" srcOrd="4" destOrd="0" presId="urn:microsoft.com/office/officeart/2005/8/layout/hProcess9"/>
    <dgm:cxn modelId="{7EBCA003-A62A-4A4B-8383-A53AAB6F5CC9}" type="presParOf" srcId="{8E9FE972-A6DF-934E-B063-3CE5C47145E1}" destId="{268C47EE-B51E-214B-A1E0-6F60FFC63869}" srcOrd="5" destOrd="0" presId="urn:microsoft.com/office/officeart/2005/8/layout/hProcess9"/>
    <dgm:cxn modelId="{8E5CCB55-913B-0D4B-A831-85C1AFEE7620}" type="presParOf" srcId="{8E9FE972-A6DF-934E-B063-3CE5C47145E1}" destId="{4560C4C9-C393-FC4E-860B-2A7FDC0CEC05}" srcOrd="6" destOrd="0" presId="urn:microsoft.com/office/officeart/2005/8/layout/hProcess9"/>
    <dgm:cxn modelId="{7E71A608-7A60-6149-A611-1669E920E68C}" type="presParOf" srcId="{8E9FE972-A6DF-934E-B063-3CE5C47145E1}" destId="{90169E42-A862-C841-9BB9-3AB3B64C206C}" srcOrd="7" destOrd="0" presId="urn:microsoft.com/office/officeart/2005/8/layout/hProcess9"/>
    <dgm:cxn modelId="{0AEADAEB-4827-6644-9D08-8F435F36F700}" type="presParOf" srcId="{8E9FE972-A6DF-934E-B063-3CE5C47145E1}" destId="{6F999AC1-66DF-CF44-B74B-6DF8929DA877}"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2F6DD56-1336-3A47-A792-DC52CCF8D6F9}">
      <dgm:prSet/>
      <dgm:spPr>
        <a:ln>
          <a:solidFill>
            <a:srgbClr val="FF6600"/>
          </a:solidFill>
        </a:ln>
      </dgm:spPr>
      <dgm:t>
        <a:bodyPr/>
        <a:lstStyle/>
        <a:p>
          <a:r>
            <a:rPr lang="en-US" dirty="0"/>
            <a:t>Variant classification annotation</a:t>
          </a:r>
        </a:p>
        <a:p>
          <a:r>
            <a:rPr lang="en-US" dirty="0"/>
            <a:t>(e.g. ANNOVAR, </a:t>
          </a:r>
          <a:r>
            <a:rPr lang="en-US" dirty="0" err="1"/>
            <a:t>SnpEff</a:t>
          </a:r>
          <a:r>
            <a:rPr lang="en-US" dirty="0"/>
            <a:t> or GEMINI)</a:t>
          </a:r>
        </a:p>
      </dgm:t>
    </dgm:pt>
    <dgm:pt modelId="{99A04BCB-2CB1-4B4D-B96B-F39F51479423}" type="parTrans" cxnId="{C3AF6245-0A1A-D74F-A075-DD48A05AB9D0}">
      <dgm:prSet/>
      <dgm:spPr/>
      <dgm:t>
        <a:bodyPr/>
        <a:lstStyle/>
        <a:p>
          <a:endParaRPr lang="en-US"/>
        </a:p>
      </dgm:t>
    </dgm:pt>
    <dgm:pt modelId="{D09C9947-37C8-BB44-AAF4-2057F22E9D49}" type="sibTrans" cxnId="{C3AF6245-0A1A-D74F-A075-DD48A05AB9D0}">
      <dgm:prSet/>
      <dgm:spPr/>
      <dgm:t>
        <a:bodyPr/>
        <a:lstStyle/>
        <a:p>
          <a:endParaRPr lang="en-US"/>
        </a:p>
      </dgm:t>
    </dgm:pt>
    <dgm:pt modelId="{9571DFFA-F8D6-C44E-B08C-9050E70BEE46}">
      <dgm:prSet/>
      <dgm:spPr>
        <a:ln>
          <a:solidFill>
            <a:srgbClr val="FF6600"/>
          </a:solidFill>
        </a:ln>
      </dgm:spPr>
      <dgm:t>
        <a:bodyPr/>
        <a:lstStyle/>
        <a:p>
          <a:r>
            <a:rPr lang="en-US" dirty="0"/>
            <a:t>Variant effect annotation</a:t>
          </a:r>
        </a:p>
      </dgm:t>
    </dgm:pt>
    <dgm:pt modelId="{0FEA859F-B4F1-8749-943C-E1042101B456}" type="parTrans" cxnId="{30024ADD-A0B9-2047-A3DE-60F0CAEB0037}">
      <dgm:prSet/>
      <dgm:spPr/>
      <dgm:t>
        <a:bodyPr/>
        <a:lstStyle/>
        <a:p>
          <a:endParaRPr lang="en-US"/>
        </a:p>
      </dgm:t>
    </dgm:pt>
    <dgm:pt modelId="{583002BA-E4AD-6741-AD2B-6CC433A1A6B0}" type="sibTrans" cxnId="{30024ADD-A0B9-2047-A3DE-60F0CAEB0037}">
      <dgm:prSet/>
      <dgm:spPr/>
      <dgm:t>
        <a:bodyPr/>
        <a:lstStyle/>
        <a:p>
          <a:endParaRPr lang="en-US"/>
        </a:p>
      </dgm:t>
    </dgm:pt>
    <dgm:pt modelId="{C855F5AC-428F-FC4F-8A5E-34405646793C}">
      <dgm:prSet/>
      <dgm:spPr>
        <a:ln>
          <a:solidFill>
            <a:srgbClr val="FF6600"/>
          </a:solidFill>
        </a:ln>
      </dgm:spPr>
      <dgm:t>
        <a:bodyPr/>
        <a:lstStyle/>
        <a:p>
          <a:r>
            <a:rPr lang="en-US" dirty="0"/>
            <a:t>Filter variants to identify candidates of interest</a:t>
          </a:r>
        </a:p>
      </dgm:t>
    </dgm:pt>
    <dgm:pt modelId="{0A00CDDF-6A85-7343-A042-2F9D03C81C09}" type="parTrans" cxnId="{56DC02BC-9C2B-B642-B671-5CE1DACA700C}">
      <dgm:prSet/>
      <dgm:spPr/>
      <dgm:t>
        <a:bodyPr/>
        <a:lstStyle/>
        <a:p>
          <a:endParaRPr lang="en-US"/>
        </a:p>
      </dgm:t>
    </dgm:pt>
    <dgm:pt modelId="{244EEE73-13EA-2644-9BE9-5376DC532EE5}" type="sibTrans" cxnId="{56DC02BC-9C2B-B642-B671-5CE1DACA700C}">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CB78DD71-441B-1B42-B16F-A0A33BD6FD8D}" type="pres">
      <dgm:prSet presAssocID="{C2F6DD56-1336-3A47-A792-DC52CCF8D6F9}" presName="node" presStyleLbl="node1" presStyleIdx="0" presStyleCnt="3">
        <dgm:presLayoutVars>
          <dgm:bulletEnabled val="1"/>
        </dgm:presLayoutVars>
      </dgm:prSet>
      <dgm:spPr/>
    </dgm:pt>
    <dgm:pt modelId="{8010617D-189C-D345-8C57-69207E55A2D5}" type="pres">
      <dgm:prSet presAssocID="{D09C9947-37C8-BB44-AAF4-2057F22E9D49}" presName="sibTrans" presStyleLbl="sibTrans2D1" presStyleIdx="0" presStyleCnt="2"/>
      <dgm:spPr/>
    </dgm:pt>
    <dgm:pt modelId="{B4669863-4CA2-CF4E-81BA-C6DED9E2D548}" type="pres">
      <dgm:prSet presAssocID="{D09C9947-37C8-BB44-AAF4-2057F22E9D49}" presName="connectorText" presStyleLbl="sibTrans2D1" presStyleIdx="0" presStyleCnt="2"/>
      <dgm:spPr/>
    </dgm:pt>
    <dgm:pt modelId="{B705B085-8C6D-8D45-BD22-0B0A6D6492DF}" type="pres">
      <dgm:prSet presAssocID="{9571DFFA-F8D6-C44E-B08C-9050E70BEE46}" presName="node" presStyleLbl="node1" presStyleIdx="1" presStyleCnt="3">
        <dgm:presLayoutVars>
          <dgm:bulletEnabled val="1"/>
        </dgm:presLayoutVars>
      </dgm:prSet>
      <dgm:spPr/>
    </dgm:pt>
    <dgm:pt modelId="{45A703F4-3B5A-BA49-B233-D0167A90256B}" type="pres">
      <dgm:prSet presAssocID="{583002BA-E4AD-6741-AD2B-6CC433A1A6B0}" presName="sibTrans" presStyleLbl="sibTrans2D1" presStyleIdx="1" presStyleCnt="2"/>
      <dgm:spPr/>
    </dgm:pt>
    <dgm:pt modelId="{AC6B9C06-8415-CC40-AC03-1BBC84F8477E}" type="pres">
      <dgm:prSet presAssocID="{583002BA-E4AD-6741-AD2B-6CC433A1A6B0}" presName="connectorText" presStyleLbl="sibTrans2D1" presStyleIdx="1" presStyleCnt="2"/>
      <dgm:spPr/>
    </dgm:pt>
    <dgm:pt modelId="{B42707F0-C70E-2346-9A9C-3B8B4172C50D}" type="pres">
      <dgm:prSet presAssocID="{C855F5AC-428F-FC4F-8A5E-34405646793C}" presName="node" presStyleLbl="node1" presStyleIdx="2" presStyleCnt="3">
        <dgm:presLayoutVars>
          <dgm:bulletEnabled val="1"/>
        </dgm:presLayoutVars>
      </dgm:prSet>
      <dgm:spPr/>
    </dgm:pt>
  </dgm:ptLst>
  <dgm:cxnLst>
    <dgm:cxn modelId="{DF54D914-F1B1-AD4B-AE8C-04B0A17D52A1}" type="presOf" srcId="{C855F5AC-428F-FC4F-8A5E-34405646793C}" destId="{B42707F0-C70E-2346-9A9C-3B8B4172C50D}" srcOrd="0" destOrd="0" presId="urn:microsoft.com/office/officeart/2005/8/layout/process2"/>
    <dgm:cxn modelId="{14E9B339-B2A5-8343-BA75-A65194732B6F}" type="presOf" srcId="{D09C9947-37C8-BB44-AAF4-2057F22E9D49}" destId="{B4669863-4CA2-CF4E-81BA-C6DED9E2D548}" srcOrd="1" destOrd="0" presId="urn:microsoft.com/office/officeart/2005/8/layout/process2"/>
    <dgm:cxn modelId="{C3AF6245-0A1A-D74F-A075-DD48A05AB9D0}" srcId="{60C12A90-BA0F-3B46-B50D-A50813D6B527}" destId="{C2F6DD56-1336-3A47-A792-DC52CCF8D6F9}" srcOrd="0" destOrd="0" parTransId="{99A04BCB-2CB1-4B4D-B96B-F39F51479423}" sibTransId="{D09C9947-37C8-BB44-AAF4-2057F22E9D49}"/>
    <dgm:cxn modelId="{4118885E-126D-114D-A79A-28EE56DF2D9A}" type="presOf" srcId="{D09C9947-37C8-BB44-AAF4-2057F22E9D49}" destId="{8010617D-189C-D345-8C57-69207E55A2D5}" srcOrd="0" destOrd="0" presId="urn:microsoft.com/office/officeart/2005/8/layout/process2"/>
    <dgm:cxn modelId="{BE991E71-08DD-BC48-B30B-DF55B13B0E40}" type="presOf" srcId="{583002BA-E4AD-6741-AD2B-6CC433A1A6B0}" destId="{AC6B9C06-8415-CC40-AC03-1BBC84F8477E}" srcOrd="1" destOrd="0" presId="urn:microsoft.com/office/officeart/2005/8/layout/process2"/>
    <dgm:cxn modelId="{269FBC9F-0D37-0E43-8C9A-9616762345FF}" type="presOf" srcId="{9571DFFA-F8D6-C44E-B08C-9050E70BEE46}" destId="{B705B085-8C6D-8D45-BD22-0B0A6D6492DF}" srcOrd="0" destOrd="0" presId="urn:microsoft.com/office/officeart/2005/8/layout/process2"/>
    <dgm:cxn modelId="{34A371A6-0D2B-C64D-80C8-985B14CC3E4C}" type="presOf" srcId="{60C12A90-BA0F-3B46-B50D-A50813D6B527}" destId="{7A970475-4A90-4147-AC4C-43B4082C813F}" srcOrd="0" destOrd="0" presId="urn:microsoft.com/office/officeart/2005/8/layout/process2"/>
    <dgm:cxn modelId="{90E353A9-8ECF-EB44-8531-3F91F337A930}" type="presOf" srcId="{C2F6DD56-1336-3A47-A792-DC52CCF8D6F9}" destId="{CB78DD71-441B-1B42-B16F-A0A33BD6FD8D}" srcOrd="0" destOrd="0" presId="urn:microsoft.com/office/officeart/2005/8/layout/process2"/>
    <dgm:cxn modelId="{56DC02BC-9C2B-B642-B671-5CE1DACA700C}" srcId="{60C12A90-BA0F-3B46-B50D-A50813D6B527}" destId="{C855F5AC-428F-FC4F-8A5E-34405646793C}" srcOrd="2" destOrd="0" parTransId="{0A00CDDF-6A85-7343-A042-2F9D03C81C09}" sibTransId="{244EEE73-13EA-2644-9BE9-5376DC532EE5}"/>
    <dgm:cxn modelId="{DFADB2DC-06F7-7641-9EA8-273E8A028885}" type="presOf" srcId="{583002BA-E4AD-6741-AD2B-6CC433A1A6B0}" destId="{45A703F4-3B5A-BA49-B233-D0167A90256B}" srcOrd="0" destOrd="0" presId="urn:microsoft.com/office/officeart/2005/8/layout/process2"/>
    <dgm:cxn modelId="{30024ADD-A0B9-2047-A3DE-60F0CAEB0037}" srcId="{60C12A90-BA0F-3B46-B50D-A50813D6B527}" destId="{9571DFFA-F8D6-C44E-B08C-9050E70BEE46}" srcOrd="1" destOrd="0" parTransId="{0FEA859F-B4F1-8749-943C-E1042101B456}" sibTransId="{583002BA-E4AD-6741-AD2B-6CC433A1A6B0}"/>
    <dgm:cxn modelId="{ED8B2CB8-BE33-BF4A-982F-9ECD4D6A4F6A}" type="presParOf" srcId="{7A970475-4A90-4147-AC4C-43B4082C813F}" destId="{CB78DD71-441B-1B42-B16F-A0A33BD6FD8D}" srcOrd="0" destOrd="0" presId="urn:microsoft.com/office/officeart/2005/8/layout/process2"/>
    <dgm:cxn modelId="{D5639A1B-825D-A941-BF81-A40DC232D369}" type="presParOf" srcId="{7A970475-4A90-4147-AC4C-43B4082C813F}" destId="{8010617D-189C-D345-8C57-69207E55A2D5}" srcOrd="1" destOrd="0" presId="urn:microsoft.com/office/officeart/2005/8/layout/process2"/>
    <dgm:cxn modelId="{4E992F19-108A-5540-80C8-298DC5D1571B}" type="presParOf" srcId="{8010617D-189C-D345-8C57-69207E55A2D5}" destId="{B4669863-4CA2-CF4E-81BA-C6DED9E2D548}" srcOrd="0" destOrd="0" presId="urn:microsoft.com/office/officeart/2005/8/layout/process2"/>
    <dgm:cxn modelId="{392CA6D9-01A9-2E47-991C-705EC9E64941}" type="presParOf" srcId="{7A970475-4A90-4147-AC4C-43B4082C813F}" destId="{B705B085-8C6D-8D45-BD22-0B0A6D6492DF}" srcOrd="2" destOrd="0" presId="urn:microsoft.com/office/officeart/2005/8/layout/process2"/>
    <dgm:cxn modelId="{B70592CF-D5A7-5146-A995-CD3496987B9D}" type="presParOf" srcId="{7A970475-4A90-4147-AC4C-43B4082C813F}" destId="{45A703F4-3B5A-BA49-B233-D0167A90256B}" srcOrd="3" destOrd="0" presId="urn:microsoft.com/office/officeart/2005/8/layout/process2"/>
    <dgm:cxn modelId="{9DE8EA2A-8BBA-3040-BD1F-312E74764EB7}" type="presParOf" srcId="{45A703F4-3B5A-BA49-B233-D0167A90256B}" destId="{AC6B9C06-8415-CC40-AC03-1BBC84F8477E}" srcOrd="0" destOrd="0" presId="urn:microsoft.com/office/officeart/2005/8/layout/process2"/>
    <dgm:cxn modelId="{33528687-BE27-4E4D-9A00-31FE3F2C2F1D}" type="presParOf" srcId="{7A970475-4A90-4147-AC4C-43B4082C813F}" destId="{B42707F0-C70E-2346-9A9C-3B8B4172C50D}" srcOrd="4" destOrd="0" presId="urn:microsoft.com/office/officeart/2005/8/layout/process2"/>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E69318-785D-3A4A-8477-4065449CA253}" type="doc">
      <dgm:prSet loTypeId="urn:microsoft.com/office/officeart/2005/8/layout/hProcess9" loCatId="" qsTypeId="urn:microsoft.com/office/officeart/2005/8/quickstyle/simple1" qsCatId="simple" csTypeId="urn:microsoft.com/office/officeart/2005/8/colors/accent2_2" csCatId="accent2" phldr="1"/>
      <dgm:spPr/>
    </dgm:pt>
    <dgm:pt modelId="{18B05128-923E-8747-88F9-52F0358C75A9}">
      <dgm:prSet phldrT="[Text]"/>
      <dgm:spPr/>
      <dgm:t>
        <a:bodyPr/>
        <a:lstStyle/>
        <a:p>
          <a:r>
            <a:rPr lang="en-US" dirty="0"/>
            <a:t>Sequence</a:t>
          </a:r>
        </a:p>
      </dgm:t>
    </dgm:pt>
    <dgm:pt modelId="{8E779E96-4D6F-F843-B789-09CA47F69259}" type="parTrans" cxnId="{F5FD11A4-74EA-614C-8720-27019C26C75B}">
      <dgm:prSet/>
      <dgm:spPr/>
      <dgm:t>
        <a:bodyPr/>
        <a:lstStyle/>
        <a:p>
          <a:endParaRPr lang="en-US"/>
        </a:p>
      </dgm:t>
    </dgm:pt>
    <dgm:pt modelId="{6D1EA9A7-0882-BB46-8DB5-7F992D8FC0DF}" type="sibTrans" cxnId="{F5FD11A4-74EA-614C-8720-27019C26C75B}">
      <dgm:prSet/>
      <dgm:spPr/>
      <dgm:t>
        <a:bodyPr/>
        <a:lstStyle/>
        <a:p>
          <a:endParaRPr lang="en-US"/>
        </a:p>
      </dgm:t>
    </dgm:pt>
    <dgm:pt modelId="{0189663F-4D74-594D-AFBE-DE3291C767C7}">
      <dgm:prSet phldrT="[Text]"/>
      <dgm:spPr>
        <a:solidFill>
          <a:schemeClr val="bg2">
            <a:lumMod val="50000"/>
          </a:schemeClr>
        </a:solidFill>
      </dgm:spPr>
      <dgm:t>
        <a:bodyPr/>
        <a:lstStyle/>
        <a:p>
          <a:r>
            <a:rPr lang="en-US" dirty="0"/>
            <a:t>Align reads/mapping</a:t>
          </a:r>
        </a:p>
      </dgm:t>
    </dgm:pt>
    <dgm:pt modelId="{20B86BE6-D096-DE4B-ABC0-080486AD92EB}" type="parTrans" cxnId="{B856A930-4A80-594A-99FF-33D973D4879C}">
      <dgm:prSet/>
      <dgm:spPr/>
      <dgm:t>
        <a:bodyPr/>
        <a:lstStyle/>
        <a:p>
          <a:endParaRPr lang="en-US"/>
        </a:p>
      </dgm:t>
    </dgm:pt>
    <dgm:pt modelId="{310DD9C0-5CE8-D041-BB0B-AF372C3F509E}" type="sibTrans" cxnId="{B856A930-4A80-594A-99FF-33D973D4879C}">
      <dgm:prSet/>
      <dgm:spPr/>
      <dgm:t>
        <a:bodyPr/>
        <a:lstStyle/>
        <a:p>
          <a:endParaRPr lang="en-US"/>
        </a:p>
      </dgm:t>
    </dgm:pt>
    <dgm:pt modelId="{1ED8541B-8128-FE45-BB4B-AACBAD23BD2A}">
      <dgm:prSet phldrT="[Text]"/>
      <dgm:spPr/>
      <dgm:t>
        <a:bodyPr/>
        <a:lstStyle/>
        <a:p>
          <a:r>
            <a:rPr lang="en-US" dirty="0"/>
            <a:t>Variant calling</a:t>
          </a:r>
        </a:p>
      </dgm:t>
    </dgm:pt>
    <dgm:pt modelId="{549F467B-613B-C44B-86BF-0899CA508C30}" type="parTrans" cxnId="{1AC3914C-F145-5B41-B076-3A8154F00A5A}">
      <dgm:prSet/>
      <dgm:spPr/>
      <dgm:t>
        <a:bodyPr/>
        <a:lstStyle/>
        <a:p>
          <a:endParaRPr lang="en-US"/>
        </a:p>
      </dgm:t>
    </dgm:pt>
    <dgm:pt modelId="{0D6DAD86-848B-FF4B-A1C3-2A6DE26FAB13}" type="sibTrans" cxnId="{1AC3914C-F145-5B41-B076-3A8154F00A5A}">
      <dgm:prSet/>
      <dgm:spPr/>
      <dgm:t>
        <a:bodyPr/>
        <a:lstStyle/>
        <a:p>
          <a:endParaRPr lang="en-US"/>
        </a:p>
      </dgm:t>
    </dgm:pt>
    <dgm:pt modelId="{21C6C4ED-A4CD-3A4C-BE3A-7E443B38C2CD}">
      <dgm:prSet phldrT="[Text]"/>
      <dgm:spPr/>
      <dgm:t>
        <a:bodyPr/>
        <a:lstStyle/>
        <a:p>
          <a:r>
            <a:rPr lang="en-US" dirty="0"/>
            <a:t>Annotate</a:t>
          </a:r>
        </a:p>
      </dgm:t>
    </dgm:pt>
    <dgm:pt modelId="{D343664B-5EEA-E047-B364-C7F42E4BA4D2}" type="parTrans" cxnId="{3C7766EB-42D5-F948-AFEB-D30A6536B7EF}">
      <dgm:prSet/>
      <dgm:spPr/>
      <dgm:t>
        <a:bodyPr/>
        <a:lstStyle/>
        <a:p>
          <a:endParaRPr lang="en-US"/>
        </a:p>
      </dgm:t>
    </dgm:pt>
    <dgm:pt modelId="{6C927F95-132B-264E-9CB2-DB696A5EEDB7}" type="sibTrans" cxnId="{3C7766EB-42D5-F948-AFEB-D30A6536B7EF}">
      <dgm:prSet/>
      <dgm:spPr/>
      <dgm:t>
        <a:bodyPr/>
        <a:lstStyle/>
        <a:p>
          <a:endParaRPr lang="en-US"/>
        </a:p>
      </dgm:t>
    </dgm:pt>
    <dgm:pt modelId="{C5F3D753-A6C5-8E4F-9480-3EE9CE4F4FB6}">
      <dgm:prSet phldrT="[Text]"/>
      <dgm:spPr/>
      <dgm:t>
        <a:bodyPr/>
        <a:lstStyle/>
        <a:p>
          <a:r>
            <a:rPr lang="en-US" dirty="0"/>
            <a:t>Downstream analysis</a:t>
          </a:r>
        </a:p>
      </dgm:t>
    </dgm:pt>
    <dgm:pt modelId="{196444A4-ED34-604B-91F0-32AE711A7C3E}" type="parTrans" cxnId="{C1E6E3DC-EA2F-CD46-82C2-E98B03FE0683}">
      <dgm:prSet/>
      <dgm:spPr/>
      <dgm:t>
        <a:bodyPr/>
        <a:lstStyle/>
        <a:p>
          <a:endParaRPr lang="en-US"/>
        </a:p>
      </dgm:t>
    </dgm:pt>
    <dgm:pt modelId="{00022C2A-0443-7A47-BAB1-53AED2A53658}" type="sibTrans" cxnId="{C1E6E3DC-EA2F-CD46-82C2-E98B03FE0683}">
      <dgm:prSet/>
      <dgm:spPr/>
      <dgm:t>
        <a:bodyPr/>
        <a:lstStyle/>
        <a:p>
          <a:endParaRPr lang="en-US"/>
        </a:p>
      </dgm:t>
    </dgm:pt>
    <dgm:pt modelId="{0E937D6A-FE2D-5747-8D35-298E7E4F5E59}" type="pres">
      <dgm:prSet presAssocID="{CAE69318-785D-3A4A-8477-4065449CA253}" presName="CompostProcess" presStyleCnt="0">
        <dgm:presLayoutVars>
          <dgm:dir/>
          <dgm:resizeHandles val="exact"/>
        </dgm:presLayoutVars>
      </dgm:prSet>
      <dgm:spPr/>
    </dgm:pt>
    <dgm:pt modelId="{024419ED-406B-A640-B604-E77F07ABD8F2}" type="pres">
      <dgm:prSet presAssocID="{CAE69318-785D-3A4A-8477-4065449CA253}" presName="arrow" presStyleLbl="bgShp" presStyleIdx="0" presStyleCnt="1"/>
      <dgm:spPr/>
    </dgm:pt>
    <dgm:pt modelId="{8E9FE972-A6DF-934E-B063-3CE5C47145E1}" type="pres">
      <dgm:prSet presAssocID="{CAE69318-785D-3A4A-8477-4065449CA253}" presName="linearProcess" presStyleCnt="0"/>
      <dgm:spPr/>
    </dgm:pt>
    <dgm:pt modelId="{8ECA0C20-336E-8346-9B19-93F93B95B167}" type="pres">
      <dgm:prSet presAssocID="{18B05128-923E-8747-88F9-52F0358C75A9}" presName="textNode" presStyleLbl="node1" presStyleIdx="0" presStyleCnt="5">
        <dgm:presLayoutVars>
          <dgm:bulletEnabled val="1"/>
        </dgm:presLayoutVars>
      </dgm:prSet>
      <dgm:spPr/>
    </dgm:pt>
    <dgm:pt modelId="{00406C15-EC1E-9941-AFCE-DD431B190B78}" type="pres">
      <dgm:prSet presAssocID="{6D1EA9A7-0882-BB46-8DB5-7F992D8FC0DF}" presName="sibTrans" presStyleCnt="0"/>
      <dgm:spPr/>
    </dgm:pt>
    <dgm:pt modelId="{D3F30F8A-1BE2-6B4D-B6DA-2D57A4700599}" type="pres">
      <dgm:prSet presAssocID="{0189663F-4D74-594D-AFBE-DE3291C767C7}" presName="textNode" presStyleLbl="node1" presStyleIdx="1" presStyleCnt="5">
        <dgm:presLayoutVars>
          <dgm:bulletEnabled val="1"/>
        </dgm:presLayoutVars>
      </dgm:prSet>
      <dgm:spPr/>
    </dgm:pt>
    <dgm:pt modelId="{B9C2CD53-244A-8E46-876C-FD327192A466}" type="pres">
      <dgm:prSet presAssocID="{310DD9C0-5CE8-D041-BB0B-AF372C3F509E}" presName="sibTrans" presStyleCnt="0"/>
      <dgm:spPr/>
    </dgm:pt>
    <dgm:pt modelId="{E0924FB0-72BE-9C45-82CA-6BAB1A740C9C}" type="pres">
      <dgm:prSet presAssocID="{1ED8541B-8128-FE45-BB4B-AACBAD23BD2A}" presName="textNode" presStyleLbl="node1" presStyleIdx="2" presStyleCnt="5">
        <dgm:presLayoutVars>
          <dgm:bulletEnabled val="1"/>
        </dgm:presLayoutVars>
      </dgm:prSet>
      <dgm:spPr/>
    </dgm:pt>
    <dgm:pt modelId="{268C47EE-B51E-214B-A1E0-6F60FFC63869}" type="pres">
      <dgm:prSet presAssocID="{0D6DAD86-848B-FF4B-A1C3-2A6DE26FAB13}" presName="sibTrans" presStyleCnt="0"/>
      <dgm:spPr/>
    </dgm:pt>
    <dgm:pt modelId="{4560C4C9-C393-FC4E-860B-2A7FDC0CEC05}" type="pres">
      <dgm:prSet presAssocID="{21C6C4ED-A4CD-3A4C-BE3A-7E443B38C2CD}" presName="textNode" presStyleLbl="node1" presStyleIdx="3" presStyleCnt="5">
        <dgm:presLayoutVars>
          <dgm:bulletEnabled val="1"/>
        </dgm:presLayoutVars>
      </dgm:prSet>
      <dgm:spPr/>
    </dgm:pt>
    <dgm:pt modelId="{90169E42-A862-C841-9BB9-3AB3B64C206C}" type="pres">
      <dgm:prSet presAssocID="{6C927F95-132B-264E-9CB2-DB696A5EEDB7}" presName="sibTrans" presStyleCnt="0"/>
      <dgm:spPr/>
    </dgm:pt>
    <dgm:pt modelId="{6F999AC1-66DF-CF44-B74B-6DF8929DA877}" type="pres">
      <dgm:prSet presAssocID="{C5F3D753-A6C5-8E4F-9480-3EE9CE4F4FB6}" presName="textNode" presStyleLbl="node1" presStyleIdx="4" presStyleCnt="5">
        <dgm:presLayoutVars>
          <dgm:bulletEnabled val="1"/>
        </dgm:presLayoutVars>
      </dgm:prSet>
      <dgm:spPr/>
    </dgm:pt>
  </dgm:ptLst>
  <dgm:cxnLst>
    <dgm:cxn modelId="{C4280601-406E-144D-9E05-167D59EFE7DA}" type="presOf" srcId="{1ED8541B-8128-FE45-BB4B-AACBAD23BD2A}" destId="{E0924FB0-72BE-9C45-82CA-6BAB1A740C9C}" srcOrd="0" destOrd="0" presId="urn:microsoft.com/office/officeart/2005/8/layout/hProcess9"/>
    <dgm:cxn modelId="{741D8D2C-5D6A-D740-800F-52B3F3C9FB7A}" type="presOf" srcId="{CAE69318-785D-3A4A-8477-4065449CA253}" destId="{0E937D6A-FE2D-5747-8D35-298E7E4F5E59}" srcOrd="0" destOrd="0" presId="urn:microsoft.com/office/officeart/2005/8/layout/hProcess9"/>
    <dgm:cxn modelId="{B856A930-4A80-594A-99FF-33D973D4879C}" srcId="{CAE69318-785D-3A4A-8477-4065449CA253}" destId="{0189663F-4D74-594D-AFBE-DE3291C767C7}" srcOrd="1" destOrd="0" parTransId="{20B86BE6-D096-DE4B-ABC0-080486AD92EB}" sibTransId="{310DD9C0-5CE8-D041-BB0B-AF372C3F509E}"/>
    <dgm:cxn modelId="{1AC3914C-F145-5B41-B076-3A8154F00A5A}" srcId="{CAE69318-785D-3A4A-8477-4065449CA253}" destId="{1ED8541B-8128-FE45-BB4B-AACBAD23BD2A}" srcOrd="2" destOrd="0" parTransId="{549F467B-613B-C44B-86BF-0899CA508C30}" sibTransId="{0D6DAD86-848B-FF4B-A1C3-2A6DE26FAB13}"/>
    <dgm:cxn modelId="{A7DF266C-35F0-6D44-8BF2-6B36102D0321}" type="presOf" srcId="{0189663F-4D74-594D-AFBE-DE3291C767C7}" destId="{D3F30F8A-1BE2-6B4D-B6DA-2D57A4700599}" srcOrd="0" destOrd="0" presId="urn:microsoft.com/office/officeart/2005/8/layout/hProcess9"/>
    <dgm:cxn modelId="{5785CC71-4851-6149-ABF0-C7F945AC04A9}" type="presOf" srcId="{18B05128-923E-8747-88F9-52F0358C75A9}" destId="{8ECA0C20-336E-8346-9B19-93F93B95B167}" srcOrd="0" destOrd="0" presId="urn:microsoft.com/office/officeart/2005/8/layout/hProcess9"/>
    <dgm:cxn modelId="{F5FD11A4-74EA-614C-8720-27019C26C75B}" srcId="{CAE69318-785D-3A4A-8477-4065449CA253}" destId="{18B05128-923E-8747-88F9-52F0358C75A9}" srcOrd="0" destOrd="0" parTransId="{8E779E96-4D6F-F843-B789-09CA47F69259}" sibTransId="{6D1EA9A7-0882-BB46-8DB5-7F992D8FC0DF}"/>
    <dgm:cxn modelId="{E10910B8-3117-E141-8904-1B14FC22A39F}" type="presOf" srcId="{21C6C4ED-A4CD-3A4C-BE3A-7E443B38C2CD}" destId="{4560C4C9-C393-FC4E-860B-2A7FDC0CEC05}" srcOrd="0" destOrd="0" presId="urn:microsoft.com/office/officeart/2005/8/layout/hProcess9"/>
    <dgm:cxn modelId="{E3568ABC-0E8E-E441-A2FC-75A57B57CC93}" type="presOf" srcId="{C5F3D753-A6C5-8E4F-9480-3EE9CE4F4FB6}" destId="{6F999AC1-66DF-CF44-B74B-6DF8929DA877}" srcOrd="0" destOrd="0" presId="urn:microsoft.com/office/officeart/2005/8/layout/hProcess9"/>
    <dgm:cxn modelId="{C1E6E3DC-EA2F-CD46-82C2-E98B03FE0683}" srcId="{CAE69318-785D-3A4A-8477-4065449CA253}" destId="{C5F3D753-A6C5-8E4F-9480-3EE9CE4F4FB6}" srcOrd="4" destOrd="0" parTransId="{196444A4-ED34-604B-91F0-32AE711A7C3E}" sibTransId="{00022C2A-0443-7A47-BAB1-53AED2A53658}"/>
    <dgm:cxn modelId="{3C7766EB-42D5-F948-AFEB-D30A6536B7EF}" srcId="{CAE69318-785D-3A4A-8477-4065449CA253}" destId="{21C6C4ED-A4CD-3A4C-BE3A-7E443B38C2CD}" srcOrd="3" destOrd="0" parTransId="{D343664B-5EEA-E047-B364-C7F42E4BA4D2}" sibTransId="{6C927F95-132B-264E-9CB2-DB696A5EEDB7}"/>
    <dgm:cxn modelId="{B7036F39-166F-D64A-B3F9-2405C024A05F}" type="presParOf" srcId="{0E937D6A-FE2D-5747-8D35-298E7E4F5E59}" destId="{024419ED-406B-A640-B604-E77F07ABD8F2}" srcOrd="0" destOrd="0" presId="urn:microsoft.com/office/officeart/2005/8/layout/hProcess9"/>
    <dgm:cxn modelId="{23E2130A-AD3D-0E46-A961-5B4E87736969}" type="presParOf" srcId="{0E937D6A-FE2D-5747-8D35-298E7E4F5E59}" destId="{8E9FE972-A6DF-934E-B063-3CE5C47145E1}" srcOrd="1" destOrd="0" presId="urn:microsoft.com/office/officeart/2005/8/layout/hProcess9"/>
    <dgm:cxn modelId="{7CD6B39A-1B81-3A44-ACB9-C092D8CCD33A}" type="presParOf" srcId="{8E9FE972-A6DF-934E-B063-3CE5C47145E1}" destId="{8ECA0C20-336E-8346-9B19-93F93B95B167}" srcOrd="0" destOrd="0" presId="urn:microsoft.com/office/officeart/2005/8/layout/hProcess9"/>
    <dgm:cxn modelId="{89128706-4AB9-C047-B554-FB5F69A547ED}" type="presParOf" srcId="{8E9FE972-A6DF-934E-B063-3CE5C47145E1}" destId="{00406C15-EC1E-9941-AFCE-DD431B190B78}" srcOrd="1" destOrd="0" presId="urn:microsoft.com/office/officeart/2005/8/layout/hProcess9"/>
    <dgm:cxn modelId="{EDD918FA-68E3-4949-A5D6-CB8ABE6FFC6D}" type="presParOf" srcId="{8E9FE972-A6DF-934E-B063-3CE5C47145E1}" destId="{D3F30F8A-1BE2-6B4D-B6DA-2D57A4700599}" srcOrd="2" destOrd="0" presId="urn:microsoft.com/office/officeart/2005/8/layout/hProcess9"/>
    <dgm:cxn modelId="{76C399B1-FC16-CE46-8B57-AD73A4775F6A}" type="presParOf" srcId="{8E9FE972-A6DF-934E-B063-3CE5C47145E1}" destId="{B9C2CD53-244A-8E46-876C-FD327192A466}" srcOrd="3" destOrd="0" presId="urn:microsoft.com/office/officeart/2005/8/layout/hProcess9"/>
    <dgm:cxn modelId="{3E62DDCD-E84C-EE4C-8EE5-207623EF2C64}" type="presParOf" srcId="{8E9FE972-A6DF-934E-B063-3CE5C47145E1}" destId="{E0924FB0-72BE-9C45-82CA-6BAB1A740C9C}" srcOrd="4" destOrd="0" presId="urn:microsoft.com/office/officeart/2005/8/layout/hProcess9"/>
    <dgm:cxn modelId="{7EBCA003-A62A-4A4B-8383-A53AAB6F5CC9}" type="presParOf" srcId="{8E9FE972-A6DF-934E-B063-3CE5C47145E1}" destId="{268C47EE-B51E-214B-A1E0-6F60FFC63869}" srcOrd="5" destOrd="0" presId="urn:microsoft.com/office/officeart/2005/8/layout/hProcess9"/>
    <dgm:cxn modelId="{8E5CCB55-913B-0D4B-A831-85C1AFEE7620}" type="presParOf" srcId="{8E9FE972-A6DF-934E-B063-3CE5C47145E1}" destId="{4560C4C9-C393-FC4E-860B-2A7FDC0CEC05}" srcOrd="6" destOrd="0" presId="urn:microsoft.com/office/officeart/2005/8/layout/hProcess9"/>
    <dgm:cxn modelId="{7E71A608-7A60-6149-A611-1669E920E68C}" type="presParOf" srcId="{8E9FE972-A6DF-934E-B063-3CE5C47145E1}" destId="{90169E42-A862-C841-9BB9-3AB3B64C206C}" srcOrd="7" destOrd="0" presId="urn:microsoft.com/office/officeart/2005/8/layout/hProcess9"/>
    <dgm:cxn modelId="{0AEADAEB-4827-6644-9D08-8F435F36F700}" type="presParOf" srcId="{8E9FE972-A6DF-934E-B063-3CE5C47145E1}" destId="{6F999AC1-66DF-CF44-B74B-6DF8929DA877}"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69BA5A2-C4CA-D245-BE44-039CA1E64DA9}" type="doc">
      <dgm:prSet loTypeId="urn:microsoft.com/office/officeart/2005/8/layout/funnel1" loCatId="" qsTypeId="urn:microsoft.com/office/officeart/2005/8/quickstyle/3D2" qsCatId="3D" csTypeId="urn:microsoft.com/office/officeart/2005/8/colors/accent1_2" csCatId="accent1" phldr="1"/>
      <dgm:spPr/>
      <dgm:t>
        <a:bodyPr/>
        <a:lstStyle/>
        <a:p>
          <a:endParaRPr lang="en-US"/>
        </a:p>
      </dgm:t>
    </dgm:pt>
    <dgm:pt modelId="{225E7C29-7392-0B47-A208-4B930A7DB6B6}">
      <dgm:prSet phldrT="[Text]"/>
      <dgm:spPr/>
      <dgm:t>
        <a:bodyPr/>
        <a:lstStyle/>
        <a:p>
          <a:r>
            <a:rPr lang="en-US" dirty="0">
              <a:solidFill>
                <a:srgbClr val="000000"/>
              </a:solidFill>
            </a:rPr>
            <a:t>1000 genomes</a:t>
          </a:r>
        </a:p>
      </dgm:t>
    </dgm:pt>
    <dgm:pt modelId="{03004CEB-4958-034C-9F88-7369A976866B}" type="parTrans" cxnId="{375F9C32-411D-D749-ABDE-5F7BE30DEE0A}">
      <dgm:prSet/>
      <dgm:spPr/>
      <dgm:t>
        <a:bodyPr/>
        <a:lstStyle/>
        <a:p>
          <a:endParaRPr lang="en-US"/>
        </a:p>
      </dgm:t>
    </dgm:pt>
    <dgm:pt modelId="{B79862AC-5E2C-FA4D-927A-E40419EFFF52}" type="sibTrans" cxnId="{375F9C32-411D-D749-ABDE-5F7BE30DEE0A}">
      <dgm:prSet/>
      <dgm:spPr/>
      <dgm:t>
        <a:bodyPr/>
        <a:lstStyle/>
        <a:p>
          <a:endParaRPr lang="en-US"/>
        </a:p>
      </dgm:t>
    </dgm:pt>
    <dgm:pt modelId="{59F2E5DE-0445-8A49-BB63-0BAF646EF84D}">
      <dgm:prSet phldrT="[Text]"/>
      <dgm:spPr/>
      <dgm:t>
        <a:bodyPr/>
        <a:lstStyle/>
        <a:p>
          <a:r>
            <a:rPr lang="en-US" dirty="0" err="1">
              <a:solidFill>
                <a:schemeClr val="tx1"/>
              </a:solidFill>
            </a:rPr>
            <a:t>dbSNPs</a:t>
          </a:r>
          <a:endParaRPr lang="en-US" dirty="0">
            <a:solidFill>
              <a:schemeClr val="tx1"/>
            </a:solidFill>
          </a:endParaRPr>
        </a:p>
      </dgm:t>
    </dgm:pt>
    <dgm:pt modelId="{90B9E436-86DC-DB4B-9A68-57CDCE24F23F}" type="parTrans" cxnId="{614FE3E1-035B-A74F-8853-22739DBF2775}">
      <dgm:prSet/>
      <dgm:spPr/>
      <dgm:t>
        <a:bodyPr/>
        <a:lstStyle/>
        <a:p>
          <a:endParaRPr lang="en-US"/>
        </a:p>
      </dgm:t>
    </dgm:pt>
    <dgm:pt modelId="{56951667-EB74-3040-9E70-B4C99C3B1DF0}" type="sibTrans" cxnId="{614FE3E1-035B-A74F-8853-22739DBF2775}">
      <dgm:prSet/>
      <dgm:spPr/>
      <dgm:t>
        <a:bodyPr/>
        <a:lstStyle/>
        <a:p>
          <a:endParaRPr lang="en-US"/>
        </a:p>
      </dgm:t>
    </dgm:pt>
    <dgm:pt modelId="{25D0F250-BC16-FE4F-AAAF-7E68F5EB9A8A}">
      <dgm:prSet phldrT="[Text]"/>
      <dgm:spPr/>
      <dgm:t>
        <a:bodyPr/>
        <a:lstStyle/>
        <a:p>
          <a:r>
            <a:rPr lang="en-US" dirty="0">
              <a:solidFill>
                <a:srgbClr val="000000"/>
              </a:solidFill>
            </a:rPr>
            <a:t>In house </a:t>
          </a:r>
          <a:r>
            <a:rPr lang="en-US" dirty="0" err="1">
              <a:solidFill>
                <a:srgbClr val="000000"/>
              </a:solidFill>
            </a:rPr>
            <a:t>exome</a:t>
          </a:r>
          <a:endParaRPr lang="en-US" dirty="0">
            <a:solidFill>
              <a:srgbClr val="000000"/>
            </a:solidFill>
          </a:endParaRPr>
        </a:p>
      </dgm:t>
    </dgm:pt>
    <dgm:pt modelId="{81858782-0BB1-AA4E-B7D1-027D9D8D92A8}" type="parTrans" cxnId="{2F026090-6EBF-054C-A55F-78A4F7561A78}">
      <dgm:prSet/>
      <dgm:spPr/>
      <dgm:t>
        <a:bodyPr/>
        <a:lstStyle/>
        <a:p>
          <a:endParaRPr lang="en-US"/>
        </a:p>
      </dgm:t>
    </dgm:pt>
    <dgm:pt modelId="{1BDAE7A3-A47C-094C-BF29-9BF3079192B1}" type="sibTrans" cxnId="{2F026090-6EBF-054C-A55F-78A4F7561A78}">
      <dgm:prSet/>
      <dgm:spPr/>
      <dgm:t>
        <a:bodyPr/>
        <a:lstStyle/>
        <a:p>
          <a:endParaRPr lang="en-US"/>
        </a:p>
      </dgm:t>
    </dgm:pt>
    <dgm:pt modelId="{EDD9EB91-24C4-764F-96F8-3A66735C04B4}">
      <dgm:prSet phldrT="[Text]"/>
      <dgm:spPr/>
      <dgm:t>
        <a:bodyPr/>
        <a:lstStyle/>
        <a:p>
          <a:r>
            <a:rPr lang="en-US" dirty="0"/>
            <a:t>2 novel in chr10</a:t>
          </a:r>
        </a:p>
      </dgm:t>
    </dgm:pt>
    <dgm:pt modelId="{94863A54-80D1-AC42-9756-22D9D77390BC}" type="parTrans" cxnId="{943685DA-4294-B245-9A16-4E46615509FB}">
      <dgm:prSet/>
      <dgm:spPr/>
      <dgm:t>
        <a:bodyPr/>
        <a:lstStyle/>
        <a:p>
          <a:endParaRPr lang="en-US"/>
        </a:p>
      </dgm:t>
    </dgm:pt>
    <dgm:pt modelId="{57E2B466-8852-0545-A485-283D0C56ED16}" type="sibTrans" cxnId="{943685DA-4294-B245-9A16-4E46615509FB}">
      <dgm:prSet/>
      <dgm:spPr/>
      <dgm:t>
        <a:bodyPr/>
        <a:lstStyle/>
        <a:p>
          <a:endParaRPr lang="en-US"/>
        </a:p>
      </dgm:t>
    </dgm:pt>
    <dgm:pt modelId="{2264B6A5-6D39-DA4E-B913-16D902439AEA}" type="pres">
      <dgm:prSet presAssocID="{F69BA5A2-C4CA-D245-BE44-039CA1E64DA9}" presName="Name0" presStyleCnt="0">
        <dgm:presLayoutVars>
          <dgm:chMax val="4"/>
          <dgm:resizeHandles val="exact"/>
        </dgm:presLayoutVars>
      </dgm:prSet>
      <dgm:spPr/>
    </dgm:pt>
    <dgm:pt modelId="{3A38752E-235F-3240-A685-44629B62C02B}" type="pres">
      <dgm:prSet presAssocID="{F69BA5A2-C4CA-D245-BE44-039CA1E64DA9}" presName="ellipse" presStyleLbl="trBgShp" presStyleIdx="0" presStyleCnt="1"/>
      <dgm:spPr/>
    </dgm:pt>
    <dgm:pt modelId="{C7D111E8-C2E5-3941-87AC-381A486EFBB7}" type="pres">
      <dgm:prSet presAssocID="{F69BA5A2-C4CA-D245-BE44-039CA1E64DA9}" presName="arrow1" presStyleLbl="fgShp" presStyleIdx="0" presStyleCnt="1"/>
      <dgm:spPr/>
    </dgm:pt>
    <dgm:pt modelId="{BFAD72F2-2578-1845-8B56-30BD7A64FBD9}" type="pres">
      <dgm:prSet presAssocID="{F69BA5A2-C4CA-D245-BE44-039CA1E64DA9}" presName="rectangle" presStyleLbl="revTx" presStyleIdx="0" presStyleCnt="1">
        <dgm:presLayoutVars>
          <dgm:bulletEnabled val="1"/>
        </dgm:presLayoutVars>
      </dgm:prSet>
      <dgm:spPr/>
    </dgm:pt>
    <dgm:pt modelId="{6C6D3765-AADE-BE48-B3DB-8F72924CA885}" type="pres">
      <dgm:prSet presAssocID="{59F2E5DE-0445-8A49-BB63-0BAF646EF84D}" presName="item1" presStyleLbl="node1" presStyleIdx="0" presStyleCnt="3">
        <dgm:presLayoutVars>
          <dgm:bulletEnabled val="1"/>
        </dgm:presLayoutVars>
      </dgm:prSet>
      <dgm:spPr/>
    </dgm:pt>
    <dgm:pt modelId="{68F7AEE7-B584-404D-B96C-85BA34D1E8B5}" type="pres">
      <dgm:prSet presAssocID="{25D0F250-BC16-FE4F-AAAF-7E68F5EB9A8A}" presName="item2" presStyleLbl="node1" presStyleIdx="1" presStyleCnt="3">
        <dgm:presLayoutVars>
          <dgm:bulletEnabled val="1"/>
        </dgm:presLayoutVars>
      </dgm:prSet>
      <dgm:spPr/>
    </dgm:pt>
    <dgm:pt modelId="{A45A4584-D0BE-6040-A716-3BF07E58FEB4}" type="pres">
      <dgm:prSet presAssocID="{EDD9EB91-24C4-764F-96F8-3A66735C04B4}" presName="item3" presStyleLbl="node1" presStyleIdx="2" presStyleCnt="3">
        <dgm:presLayoutVars>
          <dgm:bulletEnabled val="1"/>
        </dgm:presLayoutVars>
      </dgm:prSet>
      <dgm:spPr/>
    </dgm:pt>
    <dgm:pt modelId="{FE21467F-8782-AE40-8855-61BA43C8F876}" type="pres">
      <dgm:prSet presAssocID="{F69BA5A2-C4CA-D245-BE44-039CA1E64DA9}" presName="funnel" presStyleLbl="trAlignAcc1" presStyleIdx="0" presStyleCnt="1"/>
      <dgm:spPr/>
    </dgm:pt>
  </dgm:ptLst>
  <dgm:cxnLst>
    <dgm:cxn modelId="{375F9C32-411D-D749-ABDE-5F7BE30DEE0A}" srcId="{F69BA5A2-C4CA-D245-BE44-039CA1E64DA9}" destId="{225E7C29-7392-0B47-A208-4B930A7DB6B6}" srcOrd="0" destOrd="0" parTransId="{03004CEB-4958-034C-9F88-7369A976866B}" sibTransId="{B79862AC-5E2C-FA4D-927A-E40419EFFF52}"/>
    <dgm:cxn modelId="{395DB94F-A28C-8344-84C0-192FDAD62799}" type="presOf" srcId="{25D0F250-BC16-FE4F-AAAF-7E68F5EB9A8A}" destId="{6C6D3765-AADE-BE48-B3DB-8F72924CA885}" srcOrd="0" destOrd="0" presId="urn:microsoft.com/office/officeart/2005/8/layout/funnel1"/>
    <dgm:cxn modelId="{756A9753-BB97-7543-8053-1EFAD7B4EE10}" type="presOf" srcId="{59F2E5DE-0445-8A49-BB63-0BAF646EF84D}" destId="{68F7AEE7-B584-404D-B96C-85BA34D1E8B5}" srcOrd="0" destOrd="0" presId="urn:microsoft.com/office/officeart/2005/8/layout/funnel1"/>
    <dgm:cxn modelId="{C3AB118E-2D63-CA4B-9CDE-885276520CD1}" type="presOf" srcId="{F69BA5A2-C4CA-D245-BE44-039CA1E64DA9}" destId="{2264B6A5-6D39-DA4E-B913-16D902439AEA}" srcOrd="0" destOrd="0" presId="urn:microsoft.com/office/officeart/2005/8/layout/funnel1"/>
    <dgm:cxn modelId="{2F026090-6EBF-054C-A55F-78A4F7561A78}" srcId="{F69BA5A2-C4CA-D245-BE44-039CA1E64DA9}" destId="{25D0F250-BC16-FE4F-AAAF-7E68F5EB9A8A}" srcOrd="2" destOrd="0" parTransId="{81858782-0BB1-AA4E-B7D1-027D9D8D92A8}" sibTransId="{1BDAE7A3-A47C-094C-BF29-9BF3079192B1}"/>
    <dgm:cxn modelId="{943685DA-4294-B245-9A16-4E46615509FB}" srcId="{F69BA5A2-C4CA-D245-BE44-039CA1E64DA9}" destId="{EDD9EB91-24C4-764F-96F8-3A66735C04B4}" srcOrd="3" destOrd="0" parTransId="{94863A54-80D1-AC42-9756-22D9D77390BC}" sibTransId="{57E2B466-8852-0545-A485-283D0C56ED16}"/>
    <dgm:cxn modelId="{83693BDF-954F-F542-81CD-606EF22F7355}" type="presOf" srcId="{EDD9EB91-24C4-764F-96F8-3A66735C04B4}" destId="{BFAD72F2-2578-1845-8B56-30BD7A64FBD9}" srcOrd="0" destOrd="0" presId="urn:microsoft.com/office/officeart/2005/8/layout/funnel1"/>
    <dgm:cxn modelId="{614FE3E1-035B-A74F-8853-22739DBF2775}" srcId="{F69BA5A2-C4CA-D245-BE44-039CA1E64DA9}" destId="{59F2E5DE-0445-8A49-BB63-0BAF646EF84D}" srcOrd="1" destOrd="0" parTransId="{90B9E436-86DC-DB4B-9A68-57CDCE24F23F}" sibTransId="{56951667-EB74-3040-9E70-B4C99C3B1DF0}"/>
    <dgm:cxn modelId="{F8DE0EF3-DA10-064B-A519-DFF1AC4C888F}" type="presOf" srcId="{225E7C29-7392-0B47-A208-4B930A7DB6B6}" destId="{A45A4584-D0BE-6040-A716-3BF07E58FEB4}" srcOrd="0" destOrd="0" presId="urn:microsoft.com/office/officeart/2005/8/layout/funnel1"/>
    <dgm:cxn modelId="{12CAF80E-1E7B-3D46-BABF-F551698FCE7F}" type="presParOf" srcId="{2264B6A5-6D39-DA4E-B913-16D902439AEA}" destId="{3A38752E-235F-3240-A685-44629B62C02B}" srcOrd="0" destOrd="0" presId="urn:microsoft.com/office/officeart/2005/8/layout/funnel1"/>
    <dgm:cxn modelId="{3327BB69-16CE-F741-9853-7239876506A6}" type="presParOf" srcId="{2264B6A5-6D39-DA4E-B913-16D902439AEA}" destId="{C7D111E8-C2E5-3941-87AC-381A486EFBB7}" srcOrd="1" destOrd="0" presId="urn:microsoft.com/office/officeart/2005/8/layout/funnel1"/>
    <dgm:cxn modelId="{2BB9C054-8D9D-DA4C-9F9B-D68602F84FE0}" type="presParOf" srcId="{2264B6A5-6D39-DA4E-B913-16D902439AEA}" destId="{BFAD72F2-2578-1845-8B56-30BD7A64FBD9}" srcOrd="2" destOrd="0" presId="urn:microsoft.com/office/officeart/2005/8/layout/funnel1"/>
    <dgm:cxn modelId="{34A22208-D536-1D46-8514-31A10F15B222}" type="presParOf" srcId="{2264B6A5-6D39-DA4E-B913-16D902439AEA}" destId="{6C6D3765-AADE-BE48-B3DB-8F72924CA885}" srcOrd="3" destOrd="0" presId="urn:microsoft.com/office/officeart/2005/8/layout/funnel1"/>
    <dgm:cxn modelId="{C77E4A3F-58D4-5242-8F81-EFAF4B840400}" type="presParOf" srcId="{2264B6A5-6D39-DA4E-B913-16D902439AEA}" destId="{68F7AEE7-B584-404D-B96C-85BA34D1E8B5}" srcOrd="4" destOrd="0" presId="urn:microsoft.com/office/officeart/2005/8/layout/funnel1"/>
    <dgm:cxn modelId="{7D80A80A-072A-9842-A52A-26321210139A}" type="presParOf" srcId="{2264B6A5-6D39-DA4E-B913-16D902439AEA}" destId="{A45A4584-D0BE-6040-A716-3BF07E58FEB4}" srcOrd="5" destOrd="0" presId="urn:microsoft.com/office/officeart/2005/8/layout/funnel1"/>
    <dgm:cxn modelId="{8E0C07D3-2E17-2743-8C1E-9E9CE97C195C}" type="presParOf" srcId="{2264B6A5-6D39-DA4E-B913-16D902439AEA}" destId="{FE21467F-8782-AE40-8855-61BA43C8F876}"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4F4FBDE-2D51-E64D-AFE3-FCAB759CCC49}" type="doc">
      <dgm:prSet loTypeId="urn:microsoft.com/office/officeart/2005/8/layout/radial5" loCatId="" qsTypeId="urn:microsoft.com/office/officeart/2005/8/quickstyle/simple4" qsCatId="simple" csTypeId="urn:microsoft.com/office/officeart/2005/8/colors/accent2_2" csCatId="accent2" phldr="1"/>
      <dgm:spPr/>
      <dgm:t>
        <a:bodyPr/>
        <a:lstStyle/>
        <a:p>
          <a:endParaRPr lang="en-US"/>
        </a:p>
      </dgm:t>
    </dgm:pt>
    <dgm:pt modelId="{78A5FDBC-E61E-7F4F-9173-2C86B7F6CF5F}">
      <dgm:prSet custT="1"/>
      <dgm:spPr/>
      <dgm:t>
        <a:bodyPr/>
        <a:lstStyle/>
        <a:p>
          <a:pPr rtl="0"/>
          <a:r>
            <a:rPr lang="en-US" sz="2400" dirty="0"/>
            <a:t>Filter based on</a:t>
          </a:r>
        </a:p>
      </dgm:t>
    </dgm:pt>
    <dgm:pt modelId="{AE82BB05-3531-AF41-A6CD-88FA0D323A2B}" type="parTrans" cxnId="{F73D1096-7F80-7D40-9D14-87C0B509A440}">
      <dgm:prSet/>
      <dgm:spPr/>
      <dgm:t>
        <a:bodyPr/>
        <a:lstStyle/>
        <a:p>
          <a:endParaRPr lang="en-US" sz="2800"/>
        </a:p>
      </dgm:t>
    </dgm:pt>
    <dgm:pt modelId="{C4B4B252-91CA-AB48-AFFE-FB84F39251F5}" type="sibTrans" cxnId="{F73D1096-7F80-7D40-9D14-87C0B509A440}">
      <dgm:prSet/>
      <dgm:spPr/>
      <dgm:t>
        <a:bodyPr/>
        <a:lstStyle/>
        <a:p>
          <a:endParaRPr lang="en-US" sz="2800"/>
        </a:p>
      </dgm:t>
    </dgm:pt>
    <dgm:pt modelId="{57562025-BBFF-4847-885C-EE290D0E26C4}">
      <dgm:prSet/>
      <dgm:spPr/>
      <dgm:t>
        <a:bodyPr/>
        <a:lstStyle/>
        <a:p>
          <a:endParaRPr lang="en-US" sz="2800"/>
        </a:p>
      </dgm:t>
    </dgm:pt>
    <dgm:pt modelId="{CE063801-60AE-E946-941A-A2EC1B0E248A}" type="parTrans" cxnId="{5475DC2E-9CE4-DB43-BE30-8789E6CDEC0C}">
      <dgm:prSet/>
      <dgm:spPr/>
      <dgm:t>
        <a:bodyPr/>
        <a:lstStyle/>
        <a:p>
          <a:endParaRPr lang="en-US" sz="2800"/>
        </a:p>
      </dgm:t>
    </dgm:pt>
    <dgm:pt modelId="{E57F5F88-0DBD-8144-AA99-A9DD1662D8FB}" type="sibTrans" cxnId="{5475DC2E-9CE4-DB43-BE30-8789E6CDEC0C}">
      <dgm:prSet/>
      <dgm:spPr/>
      <dgm:t>
        <a:bodyPr/>
        <a:lstStyle/>
        <a:p>
          <a:endParaRPr lang="en-US" sz="2800"/>
        </a:p>
      </dgm:t>
    </dgm:pt>
    <dgm:pt modelId="{E23EE60E-A1F9-7941-925D-BAA111A25A83}">
      <dgm:prSet/>
      <dgm:spPr/>
      <dgm:t>
        <a:bodyPr/>
        <a:lstStyle/>
        <a:p>
          <a:endParaRPr lang="en-US" sz="2800"/>
        </a:p>
      </dgm:t>
    </dgm:pt>
    <dgm:pt modelId="{D5FE5BF2-3A5A-934A-9B12-1B6D91DAE0F1}" type="parTrans" cxnId="{F891F686-42C0-B447-BCBC-C91E639D8FC3}">
      <dgm:prSet/>
      <dgm:spPr/>
      <dgm:t>
        <a:bodyPr/>
        <a:lstStyle/>
        <a:p>
          <a:endParaRPr lang="en-US" sz="2800"/>
        </a:p>
      </dgm:t>
    </dgm:pt>
    <dgm:pt modelId="{A754B564-0E81-3B4F-952D-601B57C534EE}" type="sibTrans" cxnId="{F891F686-42C0-B447-BCBC-C91E639D8FC3}">
      <dgm:prSet/>
      <dgm:spPr/>
      <dgm:t>
        <a:bodyPr/>
        <a:lstStyle/>
        <a:p>
          <a:endParaRPr lang="en-US" sz="2800"/>
        </a:p>
      </dgm:t>
    </dgm:pt>
    <dgm:pt modelId="{4B36CF3E-6842-9546-A134-0453E48409D5}">
      <dgm:prSet custT="1"/>
      <dgm:spPr/>
      <dgm:t>
        <a:bodyPr/>
        <a:lstStyle/>
        <a:p>
          <a:pPr rtl="0"/>
          <a:r>
            <a:rPr lang="en-US" sz="1600" b="1" dirty="0"/>
            <a:t>Population frequency/Novel-variants</a:t>
          </a:r>
        </a:p>
      </dgm:t>
    </dgm:pt>
    <dgm:pt modelId="{7B9A4C1D-3773-0D42-A76F-7CAA154D6E52}" type="parTrans" cxnId="{B5D27248-C5F9-A24C-824E-C0DD655C73CB}">
      <dgm:prSet custT="1"/>
      <dgm:spPr/>
      <dgm:t>
        <a:bodyPr/>
        <a:lstStyle/>
        <a:p>
          <a:endParaRPr lang="en-US" sz="1200"/>
        </a:p>
      </dgm:t>
    </dgm:pt>
    <dgm:pt modelId="{957ADE91-6574-4C4A-AA93-CE10BF12E681}" type="sibTrans" cxnId="{B5D27248-C5F9-A24C-824E-C0DD655C73CB}">
      <dgm:prSet/>
      <dgm:spPr/>
      <dgm:t>
        <a:bodyPr/>
        <a:lstStyle/>
        <a:p>
          <a:endParaRPr lang="en-US" sz="2800"/>
        </a:p>
      </dgm:t>
    </dgm:pt>
    <dgm:pt modelId="{C6F0B499-86E8-D447-8CBD-99DA7550280F}">
      <dgm:prSet custT="1"/>
      <dgm:spPr/>
      <dgm:t>
        <a:bodyPr/>
        <a:lstStyle/>
        <a:p>
          <a:pPr rtl="0"/>
          <a:r>
            <a:rPr lang="en-US" sz="1400" b="1" dirty="0"/>
            <a:t>synonymous </a:t>
          </a:r>
          <a:r>
            <a:rPr lang="en-US" sz="1400" b="1" dirty="0" err="1"/>
            <a:t>vs</a:t>
          </a:r>
          <a:r>
            <a:rPr lang="en-US" sz="1400" b="1" dirty="0"/>
            <a:t> non-synonymous</a:t>
          </a:r>
        </a:p>
      </dgm:t>
    </dgm:pt>
    <dgm:pt modelId="{933102D0-BB42-A643-810B-1E6118BF74FD}" type="parTrans" cxnId="{A9B2A8CD-4E2F-2F4E-8924-857690F02B9C}">
      <dgm:prSet custT="1"/>
      <dgm:spPr/>
      <dgm:t>
        <a:bodyPr/>
        <a:lstStyle/>
        <a:p>
          <a:endParaRPr lang="en-US" sz="1200"/>
        </a:p>
      </dgm:t>
    </dgm:pt>
    <dgm:pt modelId="{1B6BF8C9-802C-9847-A8F7-BF78D2106F21}" type="sibTrans" cxnId="{A9B2A8CD-4E2F-2F4E-8924-857690F02B9C}">
      <dgm:prSet/>
      <dgm:spPr/>
      <dgm:t>
        <a:bodyPr/>
        <a:lstStyle/>
        <a:p>
          <a:endParaRPr lang="en-US" sz="2800"/>
        </a:p>
      </dgm:t>
    </dgm:pt>
    <dgm:pt modelId="{45C65B08-78F9-2343-B1F1-080AFD9A5E1F}">
      <dgm:prSet custT="1"/>
      <dgm:spPr/>
      <dgm:t>
        <a:bodyPr/>
        <a:lstStyle/>
        <a:p>
          <a:pPr rtl="0"/>
          <a:r>
            <a:rPr lang="en-US" sz="1600" b="1" dirty="0" err="1"/>
            <a:t>Exonic</a:t>
          </a:r>
          <a:r>
            <a:rPr lang="en-US" sz="1600" b="1" dirty="0"/>
            <a:t> </a:t>
          </a:r>
          <a:r>
            <a:rPr lang="en-US" sz="1600" b="1" dirty="0" err="1"/>
            <a:t>vs</a:t>
          </a:r>
          <a:r>
            <a:rPr lang="en-US" sz="1600" b="1" dirty="0"/>
            <a:t> </a:t>
          </a:r>
          <a:r>
            <a:rPr lang="en-US" sz="1600" b="1" dirty="0" err="1"/>
            <a:t>intronic</a:t>
          </a:r>
          <a:endParaRPr lang="en-US" sz="1600" b="1" dirty="0"/>
        </a:p>
      </dgm:t>
    </dgm:pt>
    <dgm:pt modelId="{B9F3642C-B13D-7041-AF80-7B375D3CA82E}" type="parTrans" cxnId="{4D618C14-71BE-EB47-B427-93EFC394DE04}">
      <dgm:prSet custT="1"/>
      <dgm:spPr/>
      <dgm:t>
        <a:bodyPr/>
        <a:lstStyle/>
        <a:p>
          <a:endParaRPr lang="en-US" sz="1200"/>
        </a:p>
      </dgm:t>
    </dgm:pt>
    <dgm:pt modelId="{5B792CC5-5F2D-CF48-B1CD-6660B3B2B957}" type="sibTrans" cxnId="{4D618C14-71BE-EB47-B427-93EFC394DE04}">
      <dgm:prSet/>
      <dgm:spPr/>
      <dgm:t>
        <a:bodyPr/>
        <a:lstStyle/>
        <a:p>
          <a:endParaRPr lang="en-US" sz="2800"/>
        </a:p>
      </dgm:t>
    </dgm:pt>
    <dgm:pt modelId="{4CC6DEA5-E6CC-C149-9968-5E5A8A53AC7B}">
      <dgm:prSet custT="1"/>
      <dgm:spPr/>
      <dgm:t>
        <a:bodyPr/>
        <a:lstStyle/>
        <a:p>
          <a:pPr rtl="0"/>
          <a:r>
            <a:rPr lang="en-US" sz="1600" b="1" dirty="0"/>
            <a:t>Genes of interest/understand the gene</a:t>
          </a:r>
        </a:p>
      </dgm:t>
    </dgm:pt>
    <dgm:pt modelId="{30A15AB5-4AB2-D642-A13A-E767248FB11C}" type="parTrans" cxnId="{63302E7A-BA43-9844-95E7-CA89EAA8D36A}">
      <dgm:prSet custT="1"/>
      <dgm:spPr/>
      <dgm:t>
        <a:bodyPr/>
        <a:lstStyle/>
        <a:p>
          <a:endParaRPr lang="en-US" sz="1200"/>
        </a:p>
      </dgm:t>
    </dgm:pt>
    <dgm:pt modelId="{8FAFAF49-B9CE-F849-B413-44BBBDAD4299}" type="sibTrans" cxnId="{63302E7A-BA43-9844-95E7-CA89EAA8D36A}">
      <dgm:prSet/>
      <dgm:spPr/>
      <dgm:t>
        <a:bodyPr/>
        <a:lstStyle/>
        <a:p>
          <a:endParaRPr lang="en-US" sz="2800"/>
        </a:p>
      </dgm:t>
    </dgm:pt>
    <dgm:pt modelId="{B69A0464-B55C-F54E-AD6B-6B0EDDBD2491}">
      <dgm:prSet custT="1"/>
      <dgm:spPr/>
      <dgm:t>
        <a:bodyPr/>
        <a:lstStyle/>
        <a:p>
          <a:pPr rtl="0"/>
          <a:r>
            <a:rPr lang="en-US" sz="1600" b="1" dirty="0"/>
            <a:t>Clinically-relevant genes (OMIM, HGMD)</a:t>
          </a:r>
        </a:p>
      </dgm:t>
    </dgm:pt>
    <dgm:pt modelId="{85FCC16C-EADE-A54E-962A-F8832F93D6CE}" type="parTrans" cxnId="{2D57EACD-223D-9B48-A1C6-1EB0BD1A0AE0}">
      <dgm:prSet custT="1"/>
      <dgm:spPr/>
      <dgm:t>
        <a:bodyPr/>
        <a:lstStyle/>
        <a:p>
          <a:endParaRPr lang="en-US" sz="1200"/>
        </a:p>
      </dgm:t>
    </dgm:pt>
    <dgm:pt modelId="{2A6571A4-FA01-254E-B28E-DB7DD3D842CD}" type="sibTrans" cxnId="{2D57EACD-223D-9B48-A1C6-1EB0BD1A0AE0}">
      <dgm:prSet/>
      <dgm:spPr/>
      <dgm:t>
        <a:bodyPr/>
        <a:lstStyle/>
        <a:p>
          <a:endParaRPr lang="en-US" sz="2800"/>
        </a:p>
      </dgm:t>
    </dgm:pt>
    <dgm:pt modelId="{756B3193-E040-4D4F-991F-9B64D9DBE814}">
      <dgm:prSet custT="1"/>
      <dgm:spPr/>
      <dgm:t>
        <a:bodyPr/>
        <a:lstStyle/>
        <a:p>
          <a:pPr rtl="0"/>
          <a:r>
            <a:rPr lang="en-US" sz="1600" b="1" dirty="0"/>
            <a:t>Predictions (quality of variants, deleteriousness)  </a:t>
          </a:r>
        </a:p>
      </dgm:t>
    </dgm:pt>
    <dgm:pt modelId="{526C7107-8643-6D4A-8228-7A6F09B91620}" type="parTrans" cxnId="{8FD613F2-7073-774E-A4B8-3718DDBB51B6}">
      <dgm:prSet custT="1"/>
      <dgm:spPr/>
      <dgm:t>
        <a:bodyPr/>
        <a:lstStyle/>
        <a:p>
          <a:endParaRPr lang="en-US" sz="1200"/>
        </a:p>
      </dgm:t>
    </dgm:pt>
    <dgm:pt modelId="{BC2DB4E7-5372-0040-A3A0-1DC60AB31338}" type="sibTrans" cxnId="{8FD613F2-7073-774E-A4B8-3718DDBB51B6}">
      <dgm:prSet/>
      <dgm:spPr/>
      <dgm:t>
        <a:bodyPr/>
        <a:lstStyle/>
        <a:p>
          <a:endParaRPr lang="en-US" sz="2800"/>
        </a:p>
      </dgm:t>
    </dgm:pt>
    <dgm:pt modelId="{F9766C6A-6728-6142-9542-BDA228DE1005}">
      <dgm:prSet custT="1"/>
      <dgm:spPr/>
      <dgm:t>
        <a:bodyPr/>
        <a:lstStyle/>
        <a:p>
          <a:pPr rtl="0"/>
          <a:r>
            <a:rPr lang="en-US" sz="1600" b="1" dirty="0"/>
            <a:t>Study phenotype (literature search)</a:t>
          </a:r>
        </a:p>
      </dgm:t>
    </dgm:pt>
    <dgm:pt modelId="{EB056EDC-EAE0-6047-A4CF-A847248EF21F}" type="parTrans" cxnId="{F4302BFC-4CF7-214A-9B79-48135CD963EB}">
      <dgm:prSet custT="1"/>
      <dgm:spPr/>
      <dgm:t>
        <a:bodyPr/>
        <a:lstStyle/>
        <a:p>
          <a:endParaRPr lang="en-US" sz="1200"/>
        </a:p>
      </dgm:t>
    </dgm:pt>
    <dgm:pt modelId="{42794229-5FC1-3E4C-B207-BA946C3D78D2}" type="sibTrans" cxnId="{F4302BFC-4CF7-214A-9B79-48135CD963EB}">
      <dgm:prSet/>
      <dgm:spPr/>
      <dgm:t>
        <a:bodyPr/>
        <a:lstStyle/>
        <a:p>
          <a:endParaRPr lang="en-US" sz="2800"/>
        </a:p>
      </dgm:t>
    </dgm:pt>
    <dgm:pt modelId="{73BE1C73-EF96-2449-889A-44482ACF8211}" type="pres">
      <dgm:prSet presAssocID="{14F4FBDE-2D51-E64D-AFE3-FCAB759CCC49}" presName="Name0" presStyleCnt="0">
        <dgm:presLayoutVars>
          <dgm:chMax val="1"/>
          <dgm:dir/>
          <dgm:animLvl val="ctr"/>
          <dgm:resizeHandles val="exact"/>
        </dgm:presLayoutVars>
      </dgm:prSet>
      <dgm:spPr/>
    </dgm:pt>
    <dgm:pt modelId="{08FDA5F6-9C3E-D042-B558-2CE851808E1B}" type="pres">
      <dgm:prSet presAssocID="{78A5FDBC-E61E-7F4F-9173-2C86B7F6CF5F}" presName="centerShape" presStyleLbl="node0" presStyleIdx="0" presStyleCnt="1"/>
      <dgm:spPr/>
    </dgm:pt>
    <dgm:pt modelId="{76F48131-36CC-C84B-80DF-98A687A07B43}" type="pres">
      <dgm:prSet presAssocID="{7B9A4C1D-3773-0D42-A76F-7CAA154D6E52}" presName="parTrans" presStyleLbl="sibTrans2D1" presStyleIdx="0" presStyleCnt="7"/>
      <dgm:spPr/>
    </dgm:pt>
    <dgm:pt modelId="{2A9334D8-51FE-5D47-9B01-2EC461937413}" type="pres">
      <dgm:prSet presAssocID="{7B9A4C1D-3773-0D42-A76F-7CAA154D6E52}" presName="connectorText" presStyleLbl="sibTrans2D1" presStyleIdx="0" presStyleCnt="7"/>
      <dgm:spPr/>
    </dgm:pt>
    <dgm:pt modelId="{28EDD06C-6FE4-F944-BD65-BC1672C71303}" type="pres">
      <dgm:prSet presAssocID="{4B36CF3E-6842-9546-A134-0453E48409D5}" presName="node" presStyleLbl="node1" presStyleIdx="0" presStyleCnt="7">
        <dgm:presLayoutVars>
          <dgm:bulletEnabled val="1"/>
        </dgm:presLayoutVars>
      </dgm:prSet>
      <dgm:spPr/>
    </dgm:pt>
    <dgm:pt modelId="{A6198283-ABE5-2A40-BD9A-0F5702FB73DF}" type="pres">
      <dgm:prSet presAssocID="{933102D0-BB42-A643-810B-1E6118BF74FD}" presName="parTrans" presStyleLbl="sibTrans2D1" presStyleIdx="1" presStyleCnt="7"/>
      <dgm:spPr/>
    </dgm:pt>
    <dgm:pt modelId="{10746AA9-A996-9848-9F44-912343C762D3}" type="pres">
      <dgm:prSet presAssocID="{933102D0-BB42-A643-810B-1E6118BF74FD}" presName="connectorText" presStyleLbl="sibTrans2D1" presStyleIdx="1" presStyleCnt="7"/>
      <dgm:spPr/>
    </dgm:pt>
    <dgm:pt modelId="{2EEFA425-862F-E74E-86DA-A7F07F88297E}" type="pres">
      <dgm:prSet presAssocID="{C6F0B499-86E8-D447-8CBD-99DA7550280F}" presName="node" presStyleLbl="node1" presStyleIdx="1" presStyleCnt="7">
        <dgm:presLayoutVars>
          <dgm:bulletEnabled val="1"/>
        </dgm:presLayoutVars>
      </dgm:prSet>
      <dgm:spPr/>
    </dgm:pt>
    <dgm:pt modelId="{A62DE26D-708A-CA48-A825-735DC742E016}" type="pres">
      <dgm:prSet presAssocID="{B9F3642C-B13D-7041-AF80-7B375D3CA82E}" presName="parTrans" presStyleLbl="sibTrans2D1" presStyleIdx="2" presStyleCnt="7"/>
      <dgm:spPr/>
    </dgm:pt>
    <dgm:pt modelId="{B691CE50-8DB3-FE42-A308-D56E27AC91EC}" type="pres">
      <dgm:prSet presAssocID="{B9F3642C-B13D-7041-AF80-7B375D3CA82E}" presName="connectorText" presStyleLbl="sibTrans2D1" presStyleIdx="2" presStyleCnt="7"/>
      <dgm:spPr/>
    </dgm:pt>
    <dgm:pt modelId="{8E38369E-BC8C-4840-8FCC-01019453544A}" type="pres">
      <dgm:prSet presAssocID="{45C65B08-78F9-2343-B1F1-080AFD9A5E1F}" presName="node" presStyleLbl="node1" presStyleIdx="2" presStyleCnt="7">
        <dgm:presLayoutVars>
          <dgm:bulletEnabled val="1"/>
        </dgm:presLayoutVars>
      </dgm:prSet>
      <dgm:spPr/>
    </dgm:pt>
    <dgm:pt modelId="{51F67DD3-A1F2-F646-B0C1-901D9E5682A3}" type="pres">
      <dgm:prSet presAssocID="{30A15AB5-4AB2-D642-A13A-E767248FB11C}" presName="parTrans" presStyleLbl="sibTrans2D1" presStyleIdx="3" presStyleCnt="7"/>
      <dgm:spPr/>
    </dgm:pt>
    <dgm:pt modelId="{6F9D5FA1-7790-774A-9284-160A4073B170}" type="pres">
      <dgm:prSet presAssocID="{30A15AB5-4AB2-D642-A13A-E767248FB11C}" presName="connectorText" presStyleLbl="sibTrans2D1" presStyleIdx="3" presStyleCnt="7"/>
      <dgm:spPr/>
    </dgm:pt>
    <dgm:pt modelId="{46293677-73B3-BB49-B9B7-5A9AB2D07597}" type="pres">
      <dgm:prSet presAssocID="{4CC6DEA5-E6CC-C149-9968-5E5A8A53AC7B}" presName="node" presStyleLbl="node1" presStyleIdx="3" presStyleCnt="7">
        <dgm:presLayoutVars>
          <dgm:bulletEnabled val="1"/>
        </dgm:presLayoutVars>
      </dgm:prSet>
      <dgm:spPr/>
    </dgm:pt>
    <dgm:pt modelId="{8F081539-FA4F-864E-823A-E785F49DFC45}" type="pres">
      <dgm:prSet presAssocID="{85FCC16C-EADE-A54E-962A-F8832F93D6CE}" presName="parTrans" presStyleLbl="sibTrans2D1" presStyleIdx="4" presStyleCnt="7"/>
      <dgm:spPr/>
    </dgm:pt>
    <dgm:pt modelId="{5432F1E0-D603-0B46-959A-A13EF95FB95B}" type="pres">
      <dgm:prSet presAssocID="{85FCC16C-EADE-A54E-962A-F8832F93D6CE}" presName="connectorText" presStyleLbl="sibTrans2D1" presStyleIdx="4" presStyleCnt="7"/>
      <dgm:spPr/>
    </dgm:pt>
    <dgm:pt modelId="{1102730B-453D-804A-BE08-39C5965EF81B}" type="pres">
      <dgm:prSet presAssocID="{B69A0464-B55C-F54E-AD6B-6B0EDDBD2491}" presName="node" presStyleLbl="node1" presStyleIdx="4" presStyleCnt="7">
        <dgm:presLayoutVars>
          <dgm:bulletEnabled val="1"/>
        </dgm:presLayoutVars>
      </dgm:prSet>
      <dgm:spPr/>
    </dgm:pt>
    <dgm:pt modelId="{1C811F3F-DD88-5048-9110-D9667205E393}" type="pres">
      <dgm:prSet presAssocID="{526C7107-8643-6D4A-8228-7A6F09B91620}" presName="parTrans" presStyleLbl="sibTrans2D1" presStyleIdx="5" presStyleCnt="7"/>
      <dgm:spPr/>
    </dgm:pt>
    <dgm:pt modelId="{35BB5F42-ACFF-4C42-A661-1D576FA3AC92}" type="pres">
      <dgm:prSet presAssocID="{526C7107-8643-6D4A-8228-7A6F09B91620}" presName="connectorText" presStyleLbl="sibTrans2D1" presStyleIdx="5" presStyleCnt="7"/>
      <dgm:spPr/>
    </dgm:pt>
    <dgm:pt modelId="{FB689BD4-ACBA-7443-B6D2-309143240F67}" type="pres">
      <dgm:prSet presAssocID="{756B3193-E040-4D4F-991F-9B64D9DBE814}" presName="node" presStyleLbl="node1" presStyleIdx="5" presStyleCnt="7">
        <dgm:presLayoutVars>
          <dgm:bulletEnabled val="1"/>
        </dgm:presLayoutVars>
      </dgm:prSet>
      <dgm:spPr/>
    </dgm:pt>
    <dgm:pt modelId="{37E68E2E-20EC-6E42-B6A5-98960D57D967}" type="pres">
      <dgm:prSet presAssocID="{EB056EDC-EAE0-6047-A4CF-A847248EF21F}" presName="parTrans" presStyleLbl="sibTrans2D1" presStyleIdx="6" presStyleCnt="7"/>
      <dgm:spPr/>
    </dgm:pt>
    <dgm:pt modelId="{F1868AFE-3E7F-8844-8DFE-10C3CA6ED00F}" type="pres">
      <dgm:prSet presAssocID="{EB056EDC-EAE0-6047-A4CF-A847248EF21F}" presName="connectorText" presStyleLbl="sibTrans2D1" presStyleIdx="6" presStyleCnt="7"/>
      <dgm:spPr/>
    </dgm:pt>
    <dgm:pt modelId="{AEAAB8E7-99C3-4847-94A6-A5CE39CA85E0}" type="pres">
      <dgm:prSet presAssocID="{F9766C6A-6728-6142-9542-BDA228DE1005}" presName="node" presStyleLbl="node1" presStyleIdx="6" presStyleCnt="7">
        <dgm:presLayoutVars>
          <dgm:bulletEnabled val="1"/>
        </dgm:presLayoutVars>
      </dgm:prSet>
      <dgm:spPr/>
    </dgm:pt>
  </dgm:ptLst>
  <dgm:cxnLst>
    <dgm:cxn modelId="{4A01D700-7393-C74C-9AC9-9C4E6647E63E}" type="presOf" srcId="{85FCC16C-EADE-A54E-962A-F8832F93D6CE}" destId="{8F081539-FA4F-864E-823A-E785F49DFC45}" srcOrd="0" destOrd="0" presId="urn:microsoft.com/office/officeart/2005/8/layout/radial5"/>
    <dgm:cxn modelId="{98379504-B15C-B149-A405-96894109AC45}" type="presOf" srcId="{F9766C6A-6728-6142-9542-BDA228DE1005}" destId="{AEAAB8E7-99C3-4847-94A6-A5CE39CA85E0}" srcOrd="0" destOrd="0" presId="urn:microsoft.com/office/officeart/2005/8/layout/radial5"/>
    <dgm:cxn modelId="{F42A5706-39C4-A646-885B-DF2FF0BCEA94}" type="presOf" srcId="{756B3193-E040-4D4F-991F-9B64D9DBE814}" destId="{FB689BD4-ACBA-7443-B6D2-309143240F67}" srcOrd="0" destOrd="0" presId="urn:microsoft.com/office/officeart/2005/8/layout/radial5"/>
    <dgm:cxn modelId="{26677010-213B-AD42-87B5-08C50E44CB4A}" type="presOf" srcId="{14F4FBDE-2D51-E64D-AFE3-FCAB759CCC49}" destId="{73BE1C73-EF96-2449-889A-44482ACF8211}" srcOrd="0" destOrd="0" presId="urn:microsoft.com/office/officeart/2005/8/layout/radial5"/>
    <dgm:cxn modelId="{4D618C14-71BE-EB47-B427-93EFC394DE04}" srcId="{78A5FDBC-E61E-7F4F-9173-2C86B7F6CF5F}" destId="{45C65B08-78F9-2343-B1F1-080AFD9A5E1F}" srcOrd="2" destOrd="0" parTransId="{B9F3642C-B13D-7041-AF80-7B375D3CA82E}" sibTransId="{5B792CC5-5F2D-CF48-B1CD-6660B3B2B957}"/>
    <dgm:cxn modelId="{62B9AB1F-4C52-074A-A4DD-ABA6F19E341C}" type="presOf" srcId="{B69A0464-B55C-F54E-AD6B-6B0EDDBD2491}" destId="{1102730B-453D-804A-BE08-39C5965EF81B}" srcOrd="0" destOrd="0" presId="urn:microsoft.com/office/officeart/2005/8/layout/radial5"/>
    <dgm:cxn modelId="{9ABE0226-935E-E64B-A8EF-C95FBDD843D4}" type="presOf" srcId="{526C7107-8643-6D4A-8228-7A6F09B91620}" destId="{35BB5F42-ACFF-4C42-A661-1D576FA3AC92}" srcOrd="1" destOrd="0" presId="urn:microsoft.com/office/officeart/2005/8/layout/radial5"/>
    <dgm:cxn modelId="{4EF3522C-E19D-3147-AA5F-26DAB9BCA8DD}" type="presOf" srcId="{933102D0-BB42-A643-810B-1E6118BF74FD}" destId="{A6198283-ABE5-2A40-BD9A-0F5702FB73DF}" srcOrd="0" destOrd="0" presId="urn:microsoft.com/office/officeart/2005/8/layout/radial5"/>
    <dgm:cxn modelId="{5475DC2E-9CE4-DB43-BE30-8789E6CDEC0C}" srcId="{14F4FBDE-2D51-E64D-AFE3-FCAB759CCC49}" destId="{57562025-BBFF-4847-885C-EE290D0E26C4}" srcOrd="1" destOrd="0" parTransId="{CE063801-60AE-E946-941A-A2EC1B0E248A}" sibTransId="{E57F5F88-0DBD-8144-AA99-A9DD1662D8FB}"/>
    <dgm:cxn modelId="{F9AC5544-BC93-DD4C-8239-684AD9E5ADC6}" type="presOf" srcId="{526C7107-8643-6D4A-8228-7A6F09B91620}" destId="{1C811F3F-DD88-5048-9110-D9667205E393}" srcOrd="0" destOrd="0" presId="urn:microsoft.com/office/officeart/2005/8/layout/radial5"/>
    <dgm:cxn modelId="{B5D27248-C5F9-A24C-824E-C0DD655C73CB}" srcId="{78A5FDBC-E61E-7F4F-9173-2C86B7F6CF5F}" destId="{4B36CF3E-6842-9546-A134-0453E48409D5}" srcOrd="0" destOrd="0" parTransId="{7B9A4C1D-3773-0D42-A76F-7CAA154D6E52}" sibTransId="{957ADE91-6574-4C4A-AA93-CE10BF12E681}"/>
    <dgm:cxn modelId="{ABE77758-4C92-6545-96CA-B66A28506BF1}" type="presOf" srcId="{78A5FDBC-E61E-7F4F-9173-2C86B7F6CF5F}" destId="{08FDA5F6-9C3E-D042-B558-2CE851808E1B}" srcOrd="0" destOrd="0" presId="urn:microsoft.com/office/officeart/2005/8/layout/radial5"/>
    <dgm:cxn modelId="{662AFE58-FA08-3840-AC9E-8DCD01243324}" type="presOf" srcId="{7B9A4C1D-3773-0D42-A76F-7CAA154D6E52}" destId="{76F48131-36CC-C84B-80DF-98A687A07B43}" srcOrd="0" destOrd="0" presId="urn:microsoft.com/office/officeart/2005/8/layout/radial5"/>
    <dgm:cxn modelId="{63302E7A-BA43-9844-95E7-CA89EAA8D36A}" srcId="{78A5FDBC-E61E-7F4F-9173-2C86B7F6CF5F}" destId="{4CC6DEA5-E6CC-C149-9968-5E5A8A53AC7B}" srcOrd="3" destOrd="0" parTransId="{30A15AB5-4AB2-D642-A13A-E767248FB11C}" sibTransId="{8FAFAF49-B9CE-F849-B413-44BBBDAD4299}"/>
    <dgm:cxn modelId="{9219767F-0A5E-ED40-A811-80E409E0C2B6}" type="presOf" srcId="{85FCC16C-EADE-A54E-962A-F8832F93D6CE}" destId="{5432F1E0-D603-0B46-959A-A13EF95FB95B}" srcOrd="1" destOrd="0" presId="urn:microsoft.com/office/officeart/2005/8/layout/radial5"/>
    <dgm:cxn modelId="{F891F686-42C0-B447-BCBC-C91E639D8FC3}" srcId="{14F4FBDE-2D51-E64D-AFE3-FCAB759CCC49}" destId="{E23EE60E-A1F9-7941-925D-BAA111A25A83}" srcOrd="2" destOrd="0" parTransId="{D5FE5BF2-3A5A-934A-9B12-1B6D91DAE0F1}" sibTransId="{A754B564-0E81-3B4F-952D-601B57C534EE}"/>
    <dgm:cxn modelId="{B1DD5189-6157-4842-8E91-96776A88EDC1}" type="presOf" srcId="{7B9A4C1D-3773-0D42-A76F-7CAA154D6E52}" destId="{2A9334D8-51FE-5D47-9B01-2EC461937413}" srcOrd="1" destOrd="0" presId="urn:microsoft.com/office/officeart/2005/8/layout/radial5"/>
    <dgm:cxn modelId="{36581695-B2E2-CD4C-BA2D-A15C3096A223}" type="presOf" srcId="{B9F3642C-B13D-7041-AF80-7B375D3CA82E}" destId="{B691CE50-8DB3-FE42-A308-D56E27AC91EC}" srcOrd="1" destOrd="0" presId="urn:microsoft.com/office/officeart/2005/8/layout/radial5"/>
    <dgm:cxn modelId="{F73D1096-7F80-7D40-9D14-87C0B509A440}" srcId="{14F4FBDE-2D51-E64D-AFE3-FCAB759CCC49}" destId="{78A5FDBC-E61E-7F4F-9173-2C86B7F6CF5F}" srcOrd="0" destOrd="0" parTransId="{AE82BB05-3531-AF41-A6CD-88FA0D323A2B}" sibTransId="{C4B4B252-91CA-AB48-AFFE-FB84F39251F5}"/>
    <dgm:cxn modelId="{D118809A-9792-3D4D-8129-07A061B16793}" type="presOf" srcId="{4CC6DEA5-E6CC-C149-9968-5E5A8A53AC7B}" destId="{46293677-73B3-BB49-B9B7-5A9AB2D07597}" srcOrd="0" destOrd="0" presId="urn:microsoft.com/office/officeart/2005/8/layout/radial5"/>
    <dgm:cxn modelId="{EBA28DAC-5802-E84C-AC1F-338A3DD7E290}" type="presOf" srcId="{30A15AB5-4AB2-D642-A13A-E767248FB11C}" destId="{6F9D5FA1-7790-774A-9284-160A4073B170}" srcOrd="1" destOrd="0" presId="urn:microsoft.com/office/officeart/2005/8/layout/radial5"/>
    <dgm:cxn modelId="{15D2B9B3-BE5B-4446-8A9E-2F65D6E5D1B0}" type="presOf" srcId="{C6F0B499-86E8-D447-8CBD-99DA7550280F}" destId="{2EEFA425-862F-E74E-86DA-A7F07F88297E}" srcOrd="0" destOrd="0" presId="urn:microsoft.com/office/officeart/2005/8/layout/radial5"/>
    <dgm:cxn modelId="{A9B2A8CD-4E2F-2F4E-8924-857690F02B9C}" srcId="{78A5FDBC-E61E-7F4F-9173-2C86B7F6CF5F}" destId="{C6F0B499-86E8-D447-8CBD-99DA7550280F}" srcOrd="1" destOrd="0" parTransId="{933102D0-BB42-A643-810B-1E6118BF74FD}" sibTransId="{1B6BF8C9-802C-9847-A8F7-BF78D2106F21}"/>
    <dgm:cxn modelId="{2D57EACD-223D-9B48-A1C6-1EB0BD1A0AE0}" srcId="{78A5FDBC-E61E-7F4F-9173-2C86B7F6CF5F}" destId="{B69A0464-B55C-F54E-AD6B-6B0EDDBD2491}" srcOrd="4" destOrd="0" parTransId="{85FCC16C-EADE-A54E-962A-F8832F93D6CE}" sibTransId="{2A6571A4-FA01-254E-B28E-DB7DD3D842CD}"/>
    <dgm:cxn modelId="{110326CF-4A70-454C-BBD8-E5C547410132}" type="presOf" srcId="{4B36CF3E-6842-9546-A134-0453E48409D5}" destId="{28EDD06C-6FE4-F944-BD65-BC1672C71303}" srcOrd="0" destOrd="0" presId="urn:microsoft.com/office/officeart/2005/8/layout/radial5"/>
    <dgm:cxn modelId="{33A601D6-7CE1-F842-934B-76390A8BD00C}" type="presOf" srcId="{B9F3642C-B13D-7041-AF80-7B375D3CA82E}" destId="{A62DE26D-708A-CA48-A825-735DC742E016}" srcOrd="0" destOrd="0" presId="urn:microsoft.com/office/officeart/2005/8/layout/radial5"/>
    <dgm:cxn modelId="{6EC32CD7-6DE3-B14F-B9E3-636739E3CBA8}" type="presOf" srcId="{30A15AB5-4AB2-D642-A13A-E767248FB11C}" destId="{51F67DD3-A1F2-F646-B0C1-901D9E5682A3}" srcOrd="0" destOrd="0" presId="urn:microsoft.com/office/officeart/2005/8/layout/radial5"/>
    <dgm:cxn modelId="{4FF915DE-55A2-8448-AA62-D3D6DC8D0868}" type="presOf" srcId="{EB056EDC-EAE0-6047-A4CF-A847248EF21F}" destId="{F1868AFE-3E7F-8844-8DFE-10C3CA6ED00F}" srcOrd="1" destOrd="0" presId="urn:microsoft.com/office/officeart/2005/8/layout/radial5"/>
    <dgm:cxn modelId="{E8E3AADF-961A-F548-9248-9DEDC80CF360}" type="presOf" srcId="{EB056EDC-EAE0-6047-A4CF-A847248EF21F}" destId="{37E68E2E-20EC-6E42-B6A5-98960D57D967}" srcOrd="0" destOrd="0" presId="urn:microsoft.com/office/officeart/2005/8/layout/radial5"/>
    <dgm:cxn modelId="{FF9B67E9-4AA6-B74E-BCBB-40D1455EFFDE}" type="presOf" srcId="{45C65B08-78F9-2343-B1F1-080AFD9A5E1F}" destId="{8E38369E-BC8C-4840-8FCC-01019453544A}" srcOrd="0" destOrd="0" presId="urn:microsoft.com/office/officeart/2005/8/layout/radial5"/>
    <dgm:cxn modelId="{238581F0-B21E-864F-AF70-A163C2967E4D}" type="presOf" srcId="{933102D0-BB42-A643-810B-1E6118BF74FD}" destId="{10746AA9-A996-9848-9F44-912343C762D3}" srcOrd="1" destOrd="0" presId="urn:microsoft.com/office/officeart/2005/8/layout/radial5"/>
    <dgm:cxn modelId="{8FD613F2-7073-774E-A4B8-3718DDBB51B6}" srcId="{78A5FDBC-E61E-7F4F-9173-2C86B7F6CF5F}" destId="{756B3193-E040-4D4F-991F-9B64D9DBE814}" srcOrd="5" destOrd="0" parTransId="{526C7107-8643-6D4A-8228-7A6F09B91620}" sibTransId="{BC2DB4E7-5372-0040-A3A0-1DC60AB31338}"/>
    <dgm:cxn modelId="{F4302BFC-4CF7-214A-9B79-48135CD963EB}" srcId="{78A5FDBC-E61E-7F4F-9173-2C86B7F6CF5F}" destId="{F9766C6A-6728-6142-9542-BDA228DE1005}" srcOrd="6" destOrd="0" parTransId="{EB056EDC-EAE0-6047-A4CF-A847248EF21F}" sibTransId="{42794229-5FC1-3E4C-B207-BA946C3D78D2}"/>
    <dgm:cxn modelId="{9BE6282E-0953-1249-9750-08D0AF788FC2}" type="presParOf" srcId="{73BE1C73-EF96-2449-889A-44482ACF8211}" destId="{08FDA5F6-9C3E-D042-B558-2CE851808E1B}" srcOrd="0" destOrd="0" presId="urn:microsoft.com/office/officeart/2005/8/layout/radial5"/>
    <dgm:cxn modelId="{48C1C224-132A-7049-8DC9-9E7226A968EB}" type="presParOf" srcId="{73BE1C73-EF96-2449-889A-44482ACF8211}" destId="{76F48131-36CC-C84B-80DF-98A687A07B43}" srcOrd="1" destOrd="0" presId="urn:microsoft.com/office/officeart/2005/8/layout/radial5"/>
    <dgm:cxn modelId="{230F998A-7F33-7A41-B4F3-18E96BEA4735}" type="presParOf" srcId="{76F48131-36CC-C84B-80DF-98A687A07B43}" destId="{2A9334D8-51FE-5D47-9B01-2EC461937413}" srcOrd="0" destOrd="0" presId="urn:microsoft.com/office/officeart/2005/8/layout/radial5"/>
    <dgm:cxn modelId="{5ABF56F6-C63B-5045-8314-DD92083BEA81}" type="presParOf" srcId="{73BE1C73-EF96-2449-889A-44482ACF8211}" destId="{28EDD06C-6FE4-F944-BD65-BC1672C71303}" srcOrd="2" destOrd="0" presId="urn:microsoft.com/office/officeart/2005/8/layout/radial5"/>
    <dgm:cxn modelId="{9AE9D090-2BA1-4948-A51C-EA15A067F03F}" type="presParOf" srcId="{73BE1C73-EF96-2449-889A-44482ACF8211}" destId="{A6198283-ABE5-2A40-BD9A-0F5702FB73DF}" srcOrd="3" destOrd="0" presId="urn:microsoft.com/office/officeart/2005/8/layout/radial5"/>
    <dgm:cxn modelId="{DA85CFAE-DCD1-6749-8BA4-9E989FFB8C08}" type="presParOf" srcId="{A6198283-ABE5-2A40-BD9A-0F5702FB73DF}" destId="{10746AA9-A996-9848-9F44-912343C762D3}" srcOrd="0" destOrd="0" presId="urn:microsoft.com/office/officeart/2005/8/layout/radial5"/>
    <dgm:cxn modelId="{A6382791-3B00-034C-AAD5-0894F3720100}" type="presParOf" srcId="{73BE1C73-EF96-2449-889A-44482ACF8211}" destId="{2EEFA425-862F-E74E-86DA-A7F07F88297E}" srcOrd="4" destOrd="0" presId="urn:microsoft.com/office/officeart/2005/8/layout/radial5"/>
    <dgm:cxn modelId="{E0190995-30A4-1540-9399-2FBE2D5961A6}" type="presParOf" srcId="{73BE1C73-EF96-2449-889A-44482ACF8211}" destId="{A62DE26D-708A-CA48-A825-735DC742E016}" srcOrd="5" destOrd="0" presId="urn:microsoft.com/office/officeart/2005/8/layout/radial5"/>
    <dgm:cxn modelId="{8919B4F4-103D-724F-B93D-0B47BE9BCB92}" type="presParOf" srcId="{A62DE26D-708A-CA48-A825-735DC742E016}" destId="{B691CE50-8DB3-FE42-A308-D56E27AC91EC}" srcOrd="0" destOrd="0" presId="urn:microsoft.com/office/officeart/2005/8/layout/radial5"/>
    <dgm:cxn modelId="{5C34DFBC-BDE4-8E45-9639-72FACE4FA2E6}" type="presParOf" srcId="{73BE1C73-EF96-2449-889A-44482ACF8211}" destId="{8E38369E-BC8C-4840-8FCC-01019453544A}" srcOrd="6" destOrd="0" presId="urn:microsoft.com/office/officeart/2005/8/layout/radial5"/>
    <dgm:cxn modelId="{636B5813-44B4-624D-AB7E-16E94E209A7A}" type="presParOf" srcId="{73BE1C73-EF96-2449-889A-44482ACF8211}" destId="{51F67DD3-A1F2-F646-B0C1-901D9E5682A3}" srcOrd="7" destOrd="0" presId="urn:microsoft.com/office/officeart/2005/8/layout/radial5"/>
    <dgm:cxn modelId="{F2292233-F4AA-8E47-8905-248999CBECC7}" type="presParOf" srcId="{51F67DD3-A1F2-F646-B0C1-901D9E5682A3}" destId="{6F9D5FA1-7790-774A-9284-160A4073B170}" srcOrd="0" destOrd="0" presId="urn:microsoft.com/office/officeart/2005/8/layout/radial5"/>
    <dgm:cxn modelId="{167F71BF-FC5F-CE41-B25D-2EB7F5FD6F8B}" type="presParOf" srcId="{73BE1C73-EF96-2449-889A-44482ACF8211}" destId="{46293677-73B3-BB49-B9B7-5A9AB2D07597}" srcOrd="8" destOrd="0" presId="urn:microsoft.com/office/officeart/2005/8/layout/radial5"/>
    <dgm:cxn modelId="{03148224-55D7-1345-9040-E3DAFF73C002}" type="presParOf" srcId="{73BE1C73-EF96-2449-889A-44482ACF8211}" destId="{8F081539-FA4F-864E-823A-E785F49DFC45}" srcOrd="9" destOrd="0" presId="urn:microsoft.com/office/officeart/2005/8/layout/radial5"/>
    <dgm:cxn modelId="{BF9A2A31-2034-8D4C-A4C4-349CFA7D9B53}" type="presParOf" srcId="{8F081539-FA4F-864E-823A-E785F49DFC45}" destId="{5432F1E0-D603-0B46-959A-A13EF95FB95B}" srcOrd="0" destOrd="0" presId="urn:microsoft.com/office/officeart/2005/8/layout/radial5"/>
    <dgm:cxn modelId="{AA2AAF31-5C8C-D849-AE1B-BBBCE5FE90DA}" type="presParOf" srcId="{73BE1C73-EF96-2449-889A-44482ACF8211}" destId="{1102730B-453D-804A-BE08-39C5965EF81B}" srcOrd="10" destOrd="0" presId="urn:microsoft.com/office/officeart/2005/8/layout/radial5"/>
    <dgm:cxn modelId="{151797F0-355A-CE40-BBA7-231CDEFEC6CC}" type="presParOf" srcId="{73BE1C73-EF96-2449-889A-44482ACF8211}" destId="{1C811F3F-DD88-5048-9110-D9667205E393}" srcOrd="11" destOrd="0" presId="urn:microsoft.com/office/officeart/2005/8/layout/radial5"/>
    <dgm:cxn modelId="{63972872-A4BE-4945-A875-33377EE704F7}" type="presParOf" srcId="{1C811F3F-DD88-5048-9110-D9667205E393}" destId="{35BB5F42-ACFF-4C42-A661-1D576FA3AC92}" srcOrd="0" destOrd="0" presId="urn:microsoft.com/office/officeart/2005/8/layout/radial5"/>
    <dgm:cxn modelId="{91C33A8F-6781-7E4D-AAA7-B3810C6E18A4}" type="presParOf" srcId="{73BE1C73-EF96-2449-889A-44482ACF8211}" destId="{FB689BD4-ACBA-7443-B6D2-309143240F67}" srcOrd="12" destOrd="0" presId="urn:microsoft.com/office/officeart/2005/8/layout/radial5"/>
    <dgm:cxn modelId="{23D26CB3-4A50-0347-9766-F1C6C35E88C0}" type="presParOf" srcId="{73BE1C73-EF96-2449-889A-44482ACF8211}" destId="{37E68E2E-20EC-6E42-B6A5-98960D57D967}" srcOrd="13" destOrd="0" presId="urn:microsoft.com/office/officeart/2005/8/layout/radial5"/>
    <dgm:cxn modelId="{8D7AC4C3-AB3F-874B-A084-2D43A9DDD8FB}" type="presParOf" srcId="{37E68E2E-20EC-6E42-B6A5-98960D57D967}" destId="{F1868AFE-3E7F-8844-8DFE-10C3CA6ED00F}" srcOrd="0" destOrd="0" presId="urn:microsoft.com/office/officeart/2005/8/layout/radial5"/>
    <dgm:cxn modelId="{31648E3D-A825-D544-9383-F8AAE4299100}" type="presParOf" srcId="{73BE1C73-EF96-2449-889A-44482ACF8211}" destId="{AEAAB8E7-99C3-4847-94A6-A5CE39CA85E0}" srcOrd="1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855F5AC-428F-FC4F-8A5E-34405646793C}">
      <dgm:prSet/>
      <dgm:spPr>
        <a:ln>
          <a:solidFill>
            <a:srgbClr val="FF6600"/>
          </a:solidFill>
        </a:ln>
      </dgm:spPr>
      <dgm:t>
        <a:bodyPr/>
        <a:lstStyle/>
        <a:p>
          <a:r>
            <a:rPr lang="en-US" dirty="0"/>
            <a:t>Filter variants to identify candidates of interest</a:t>
          </a:r>
        </a:p>
      </dgm:t>
    </dgm:pt>
    <dgm:pt modelId="{0A00CDDF-6A85-7343-A042-2F9D03C81C09}" type="parTrans" cxnId="{56DC02BC-9C2B-B642-B671-5CE1DACA700C}">
      <dgm:prSet/>
      <dgm:spPr/>
      <dgm:t>
        <a:bodyPr/>
        <a:lstStyle/>
        <a:p>
          <a:endParaRPr lang="en-US"/>
        </a:p>
      </dgm:t>
    </dgm:pt>
    <dgm:pt modelId="{244EEE73-13EA-2644-9BE9-5376DC532EE5}" type="sibTrans" cxnId="{56DC02BC-9C2B-B642-B671-5CE1DACA700C}">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B42707F0-C70E-2346-9A9C-3B8B4172C50D}" type="pres">
      <dgm:prSet presAssocID="{C855F5AC-428F-FC4F-8A5E-34405646793C}" presName="node" presStyleLbl="node1" presStyleIdx="0" presStyleCnt="1">
        <dgm:presLayoutVars>
          <dgm:bulletEnabled val="1"/>
        </dgm:presLayoutVars>
      </dgm:prSet>
      <dgm:spPr/>
    </dgm:pt>
  </dgm:ptLst>
  <dgm:cxnLst>
    <dgm:cxn modelId="{DF54D914-F1B1-AD4B-AE8C-04B0A17D52A1}" type="presOf" srcId="{C855F5AC-428F-FC4F-8A5E-34405646793C}" destId="{B42707F0-C70E-2346-9A9C-3B8B4172C50D}" srcOrd="0" destOrd="0" presId="urn:microsoft.com/office/officeart/2005/8/layout/process2"/>
    <dgm:cxn modelId="{34A371A6-0D2B-C64D-80C8-985B14CC3E4C}" type="presOf" srcId="{60C12A90-BA0F-3B46-B50D-A50813D6B527}" destId="{7A970475-4A90-4147-AC4C-43B4082C813F}" srcOrd="0" destOrd="0" presId="urn:microsoft.com/office/officeart/2005/8/layout/process2"/>
    <dgm:cxn modelId="{56DC02BC-9C2B-B642-B671-5CE1DACA700C}" srcId="{60C12A90-BA0F-3B46-B50D-A50813D6B527}" destId="{C855F5AC-428F-FC4F-8A5E-34405646793C}" srcOrd="0" destOrd="0" parTransId="{0A00CDDF-6A85-7343-A042-2F9D03C81C09}" sibTransId="{244EEE73-13EA-2644-9BE9-5376DC532EE5}"/>
    <dgm:cxn modelId="{33528687-BE27-4E4D-9A00-31FE3F2C2F1D}" type="presParOf" srcId="{7A970475-4A90-4147-AC4C-43B4082C813F}" destId="{B42707F0-C70E-2346-9A9C-3B8B4172C50D}" srcOrd="0" destOrd="0" presId="urn:microsoft.com/office/officeart/2005/8/layout/process2"/>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12"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AE69318-785D-3A4A-8477-4065449CA253}" type="doc">
      <dgm:prSet loTypeId="urn:microsoft.com/office/officeart/2005/8/layout/hProcess9" loCatId="" qsTypeId="urn:microsoft.com/office/officeart/2005/8/quickstyle/simple1" qsCatId="simple" csTypeId="urn:microsoft.com/office/officeart/2005/8/colors/accent2_2" csCatId="accent2" phldr="1"/>
      <dgm:spPr/>
    </dgm:pt>
    <dgm:pt modelId="{18B05128-923E-8747-88F9-52F0358C75A9}">
      <dgm:prSet phldrT="[Text]"/>
      <dgm:spPr/>
      <dgm:t>
        <a:bodyPr/>
        <a:lstStyle/>
        <a:p>
          <a:r>
            <a:rPr lang="en-US" dirty="0"/>
            <a:t>Sequence</a:t>
          </a:r>
        </a:p>
      </dgm:t>
    </dgm:pt>
    <dgm:pt modelId="{8E779E96-4D6F-F843-B789-09CA47F69259}" type="parTrans" cxnId="{F5FD11A4-74EA-614C-8720-27019C26C75B}">
      <dgm:prSet/>
      <dgm:spPr/>
      <dgm:t>
        <a:bodyPr/>
        <a:lstStyle/>
        <a:p>
          <a:endParaRPr lang="en-US"/>
        </a:p>
      </dgm:t>
    </dgm:pt>
    <dgm:pt modelId="{6D1EA9A7-0882-BB46-8DB5-7F992D8FC0DF}" type="sibTrans" cxnId="{F5FD11A4-74EA-614C-8720-27019C26C75B}">
      <dgm:prSet/>
      <dgm:spPr/>
      <dgm:t>
        <a:bodyPr/>
        <a:lstStyle/>
        <a:p>
          <a:endParaRPr lang="en-US"/>
        </a:p>
      </dgm:t>
    </dgm:pt>
    <dgm:pt modelId="{0189663F-4D74-594D-AFBE-DE3291C767C7}">
      <dgm:prSet phldrT="[Text]"/>
      <dgm:spPr/>
      <dgm:t>
        <a:bodyPr/>
        <a:lstStyle/>
        <a:p>
          <a:r>
            <a:rPr lang="en-US" dirty="0"/>
            <a:t>Align reads/mapping</a:t>
          </a:r>
        </a:p>
      </dgm:t>
    </dgm:pt>
    <dgm:pt modelId="{20B86BE6-D096-DE4B-ABC0-080486AD92EB}" type="parTrans" cxnId="{B856A930-4A80-594A-99FF-33D973D4879C}">
      <dgm:prSet/>
      <dgm:spPr/>
      <dgm:t>
        <a:bodyPr/>
        <a:lstStyle/>
        <a:p>
          <a:endParaRPr lang="en-US"/>
        </a:p>
      </dgm:t>
    </dgm:pt>
    <dgm:pt modelId="{310DD9C0-5CE8-D041-BB0B-AF372C3F509E}" type="sibTrans" cxnId="{B856A930-4A80-594A-99FF-33D973D4879C}">
      <dgm:prSet/>
      <dgm:spPr/>
      <dgm:t>
        <a:bodyPr/>
        <a:lstStyle/>
        <a:p>
          <a:endParaRPr lang="en-US"/>
        </a:p>
      </dgm:t>
    </dgm:pt>
    <dgm:pt modelId="{1ED8541B-8128-FE45-BB4B-AACBAD23BD2A}">
      <dgm:prSet phldrT="[Text]"/>
      <dgm:spPr/>
      <dgm:t>
        <a:bodyPr/>
        <a:lstStyle/>
        <a:p>
          <a:r>
            <a:rPr lang="en-US" dirty="0"/>
            <a:t>Variant calling</a:t>
          </a:r>
        </a:p>
      </dgm:t>
    </dgm:pt>
    <dgm:pt modelId="{549F467B-613B-C44B-86BF-0899CA508C30}" type="parTrans" cxnId="{1AC3914C-F145-5B41-B076-3A8154F00A5A}">
      <dgm:prSet/>
      <dgm:spPr/>
      <dgm:t>
        <a:bodyPr/>
        <a:lstStyle/>
        <a:p>
          <a:endParaRPr lang="en-US"/>
        </a:p>
      </dgm:t>
    </dgm:pt>
    <dgm:pt modelId="{0D6DAD86-848B-FF4B-A1C3-2A6DE26FAB13}" type="sibTrans" cxnId="{1AC3914C-F145-5B41-B076-3A8154F00A5A}">
      <dgm:prSet/>
      <dgm:spPr/>
      <dgm:t>
        <a:bodyPr/>
        <a:lstStyle/>
        <a:p>
          <a:endParaRPr lang="en-US"/>
        </a:p>
      </dgm:t>
    </dgm:pt>
    <dgm:pt modelId="{21C6C4ED-A4CD-3A4C-BE3A-7E443B38C2CD}">
      <dgm:prSet phldrT="[Text]"/>
      <dgm:spPr/>
      <dgm:t>
        <a:bodyPr/>
        <a:lstStyle/>
        <a:p>
          <a:r>
            <a:rPr lang="en-US"/>
            <a:t>Annotate</a:t>
          </a:r>
          <a:endParaRPr lang="en-US" dirty="0"/>
        </a:p>
      </dgm:t>
    </dgm:pt>
    <dgm:pt modelId="{D343664B-5EEA-E047-B364-C7F42E4BA4D2}" type="parTrans" cxnId="{3C7766EB-42D5-F948-AFEB-D30A6536B7EF}">
      <dgm:prSet/>
      <dgm:spPr/>
      <dgm:t>
        <a:bodyPr/>
        <a:lstStyle/>
        <a:p>
          <a:endParaRPr lang="en-US"/>
        </a:p>
      </dgm:t>
    </dgm:pt>
    <dgm:pt modelId="{6C927F95-132B-264E-9CB2-DB696A5EEDB7}" type="sibTrans" cxnId="{3C7766EB-42D5-F948-AFEB-D30A6536B7EF}">
      <dgm:prSet/>
      <dgm:spPr/>
      <dgm:t>
        <a:bodyPr/>
        <a:lstStyle/>
        <a:p>
          <a:endParaRPr lang="en-US"/>
        </a:p>
      </dgm:t>
    </dgm:pt>
    <dgm:pt modelId="{C5F3D753-A6C5-8E4F-9480-3EE9CE4F4FB6}">
      <dgm:prSet phldrT="[Text]"/>
      <dgm:spPr>
        <a:solidFill>
          <a:schemeClr val="bg2">
            <a:lumMod val="50000"/>
          </a:schemeClr>
        </a:solidFill>
      </dgm:spPr>
      <dgm:t>
        <a:bodyPr/>
        <a:lstStyle/>
        <a:p>
          <a:r>
            <a:rPr lang="en-US" dirty="0"/>
            <a:t>Downstream analysis</a:t>
          </a:r>
        </a:p>
      </dgm:t>
    </dgm:pt>
    <dgm:pt modelId="{196444A4-ED34-604B-91F0-32AE711A7C3E}" type="parTrans" cxnId="{C1E6E3DC-EA2F-CD46-82C2-E98B03FE0683}">
      <dgm:prSet/>
      <dgm:spPr/>
      <dgm:t>
        <a:bodyPr/>
        <a:lstStyle/>
        <a:p>
          <a:endParaRPr lang="en-US"/>
        </a:p>
      </dgm:t>
    </dgm:pt>
    <dgm:pt modelId="{00022C2A-0443-7A47-BAB1-53AED2A53658}" type="sibTrans" cxnId="{C1E6E3DC-EA2F-CD46-82C2-E98B03FE0683}">
      <dgm:prSet/>
      <dgm:spPr/>
      <dgm:t>
        <a:bodyPr/>
        <a:lstStyle/>
        <a:p>
          <a:endParaRPr lang="en-US"/>
        </a:p>
      </dgm:t>
    </dgm:pt>
    <dgm:pt modelId="{0E937D6A-FE2D-5747-8D35-298E7E4F5E59}" type="pres">
      <dgm:prSet presAssocID="{CAE69318-785D-3A4A-8477-4065449CA253}" presName="CompostProcess" presStyleCnt="0">
        <dgm:presLayoutVars>
          <dgm:dir/>
          <dgm:resizeHandles val="exact"/>
        </dgm:presLayoutVars>
      </dgm:prSet>
      <dgm:spPr/>
    </dgm:pt>
    <dgm:pt modelId="{024419ED-406B-A640-B604-E77F07ABD8F2}" type="pres">
      <dgm:prSet presAssocID="{CAE69318-785D-3A4A-8477-4065449CA253}" presName="arrow" presStyleLbl="bgShp" presStyleIdx="0" presStyleCnt="1"/>
      <dgm:spPr/>
    </dgm:pt>
    <dgm:pt modelId="{8E9FE972-A6DF-934E-B063-3CE5C47145E1}" type="pres">
      <dgm:prSet presAssocID="{CAE69318-785D-3A4A-8477-4065449CA253}" presName="linearProcess" presStyleCnt="0"/>
      <dgm:spPr/>
    </dgm:pt>
    <dgm:pt modelId="{8ECA0C20-336E-8346-9B19-93F93B95B167}" type="pres">
      <dgm:prSet presAssocID="{18B05128-923E-8747-88F9-52F0358C75A9}" presName="textNode" presStyleLbl="node1" presStyleIdx="0" presStyleCnt="5">
        <dgm:presLayoutVars>
          <dgm:bulletEnabled val="1"/>
        </dgm:presLayoutVars>
      </dgm:prSet>
      <dgm:spPr/>
    </dgm:pt>
    <dgm:pt modelId="{00406C15-EC1E-9941-AFCE-DD431B190B78}" type="pres">
      <dgm:prSet presAssocID="{6D1EA9A7-0882-BB46-8DB5-7F992D8FC0DF}" presName="sibTrans" presStyleCnt="0"/>
      <dgm:spPr/>
    </dgm:pt>
    <dgm:pt modelId="{D3F30F8A-1BE2-6B4D-B6DA-2D57A4700599}" type="pres">
      <dgm:prSet presAssocID="{0189663F-4D74-594D-AFBE-DE3291C767C7}" presName="textNode" presStyleLbl="node1" presStyleIdx="1" presStyleCnt="5">
        <dgm:presLayoutVars>
          <dgm:bulletEnabled val="1"/>
        </dgm:presLayoutVars>
      </dgm:prSet>
      <dgm:spPr/>
    </dgm:pt>
    <dgm:pt modelId="{B9C2CD53-244A-8E46-876C-FD327192A466}" type="pres">
      <dgm:prSet presAssocID="{310DD9C0-5CE8-D041-BB0B-AF372C3F509E}" presName="sibTrans" presStyleCnt="0"/>
      <dgm:spPr/>
    </dgm:pt>
    <dgm:pt modelId="{E0924FB0-72BE-9C45-82CA-6BAB1A740C9C}" type="pres">
      <dgm:prSet presAssocID="{1ED8541B-8128-FE45-BB4B-AACBAD23BD2A}" presName="textNode" presStyleLbl="node1" presStyleIdx="2" presStyleCnt="5">
        <dgm:presLayoutVars>
          <dgm:bulletEnabled val="1"/>
        </dgm:presLayoutVars>
      </dgm:prSet>
      <dgm:spPr/>
    </dgm:pt>
    <dgm:pt modelId="{268C47EE-B51E-214B-A1E0-6F60FFC63869}" type="pres">
      <dgm:prSet presAssocID="{0D6DAD86-848B-FF4B-A1C3-2A6DE26FAB13}" presName="sibTrans" presStyleCnt="0"/>
      <dgm:spPr/>
    </dgm:pt>
    <dgm:pt modelId="{4560C4C9-C393-FC4E-860B-2A7FDC0CEC05}" type="pres">
      <dgm:prSet presAssocID="{21C6C4ED-A4CD-3A4C-BE3A-7E443B38C2CD}" presName="textNode" presStyleLbl="node1" presStyleIdx="3" presStyleCnt="5">
        <dgm:presLayoutVars>
          <dgm:bulletEnabled val="1"/>
        </dgm:presLayoutVars>
      </dgm:prSet>
      <dgm:spPr/>
    </dgm:pt>
    <dgm:pt modelId="{90169E42-A862-C841-9BB9-3AB3B64C206C}" type="pres">
      <dgm:prSet presAssocID="{6C927F95-132B-264E-9CB2-DB696A5EEDB7}" presName="sibTrans" presStyleCnt="0"/>
      <dgm:spPr/>
    </dgm:pt>
    <dgm:pt modelId="{6F999AC1-66DF-CF44-B74B-6DF8929DA877}" type="pres">
      <dgm:prSet presAssocID="{C5F3D753-A6C5-8E4F-9480-3EE9CE4F4FB6}" presName="textNode" presStyleLbl="node1" presStyleIdx="4" presStyleCnt="5">
        <dgm:presLayoutVars>
          <dgm:bulletEnabled val="1"/>
        </dgm:presLayoutVars>
      </dgm:prSet>
      <dgm:spPr/>
    </dgm:pt>
  </dgm:ptLst>
  <dgm:cxnLst>
    <dgm:cxn modelId="{C4280601-406E-144D-9E05-167D59EFE7DA}" type="presOf" srcId="{1ED8541B-8128-FE45-BB4B-AACBAD23BD2A}" destId="{E0924FB0-72BE-9C45-82CA-6BAB1A740C9C}" srcOrd="0" destOrd="0" presId="urn:microsoft.com/office/officeart/2005/8/layout/hProcess9"/>
    <dgm:cxn modelId="{741D8D2C-5D6A-D740-800F-52B3F3C9FB7A}" type="presOf" srcId="{CAE69318-785D-3A4A-8477-4065449CA253}" destId="{0E937D6A-FE2D-5747-8D35-298E7E4F5E59}" srcOrd="0" destOrd="0" presId="urn:microsoft.com/office/officeart/2005/8/layout/hProcess9"/>
    <dgm:cxn modelId="{B856A930-4A80-594A-99FF-33D973D4879C}" srcId="{CAE69318-785D-3A4A-8477-4065449CA253}" destId="{0189663F-4D74-594D-AFBE-DE3291C767C7}" srcOrd="1" destOrd="0" parTransId="{20B86BE6-D096-DE4B-ABC0-080486AD92EB}" sibTransId="{310DD9C0-5CE8-D041-BB0B-AF372C3F509E}"/>
    <dgm:cxn modelId="{1AC3914C-F145-5B41-B076-3A8154F00A5A}" srcId="{CAE69318-785D-3A4A-8477-4065449CA253}" destId="{1ED8541B-8128-FE45-BB4B-AACBAD23BD2A}" srcOrd="2" destOrd="0" parTransId="{549F467B-613B-C44B-86BF-0899CA508C30}" sibTransId="{0D6DAD86-848B-FF4B-A1C3-2A6DE26FAB13}"/>
    <dgm:cxn modelId="{A7DF266C-35F0-6D44-8BF2-6B36102D0321}" type="presOf" srcId="{0189663F-4D74-594D-AFBE-DE3291C767C7}" destId="{D3F30F8A-1BE2-6B4D-B6DA-2D57A4700599}" srcOrd="0" destOrd="0" presId="urn:microsoft.com/office/officeart/2005/8/layout/hProcess9"/>
    <dgm:cxn modelId="{5785CC71-4851-6149-ABF0-C7F945AC04A9}" type="presOf" srcId="{18B05128-923E-8747-88F9-52F0358C75A9}" destId="{8ECA0C20-336E-8346-9B19-93F93B95B167}" srcOrd="0" destOrd="0" presId="urn:microsoft.com/office/officeart/2005/8/layout/hProcess9"/>
    <dgm:cxn modelId="{F5FD11A4-74EA-614C-8720-27019C26C75B}" srcId="{CAE69318-785D-3A4A-8477-4065449CA253}" destId="{18B05128-923E-8747-88F9-52F0358C75A9}" srcOrd="0" destOrd="0" parTransId="{8E779E96-4D6F-F843-B789-09CA47F69259}" sibTransId="{6D1EA9A7-0882-BB46-8DB5-7F992D8FC0DF}"/>
    <dgm:cxn modelId="{E10910B8-3117-E141-8904-1B14FC22A39F}" type="presOf" srcId="{21C6C4ED-A4CD-3A4C-BE3A-7E443B38C2CD}" destId="{4560C4C9-C393-FC4E-860B-2A7FDC0CEC05}" srcOrd="0" destOrd="0" presId="urn:microsoft.com/office/officeart/2005/8/layout/hProcess9"/>
    <dgm:cxn modelId="{E3568ABC-0E8E-E441-A2FC-75A57B57CC93}" type="presOf" srcId="{C5F3D753-A6C5-8E4F-9480-3EE9CE4F4FB6}" destId="{6F999AC1-66DF-CF44-B74B-6DF8929DA877}" srcOrd="0" destOrd="0" presId="urn:microsoft.com/office/officeart/2005/8/layout/hProcess9"/>
    <dgm:cxn modelId="{C1E6E3DC-EA2F-CD46-82C2-E98B03FE0683}" srcId="{CAE69318-785D-3A4A-8477-4065449CA253}" destId="{C5F3D753-A6C5-8E4F-9480-3EE9CE4F4FB6}" srcOrd="4" destOrd="0" parTransId="{196444A4-ED34-604B-91F0-32AE711A7C3E}" sibTransId="{00022C2A-0443-7A47-BAB1-53AED2A53658}"/>
    <dgm:cxn modelId="{3C7766EB-42D5-F948-AFEB-D30A6536B7EF}" srcId="{CAE69318-785D-3A4A-8477-4065449CA253}" destId="{21C6C4ED-A4CD-3A4C-BE3A-7E443B38C2CD}" srcOrd="3" destOrd="0" parTransId="{D343664B-5EEA-E047-B364-C7F42E4BA4D2}" sibTransId="{6C927F95-132B-264E-9CB2-DB696A5EEDB7}"/>
    <dgm:cxn modelId="{B7036F39-166F-D64A-B3F9-2405C024A05F}" type="presParOf" srcId="{0E937D6A-FE2D-5747-8D35-298E7E4F5E59}" destId="{024419ED-406B-A640-B604-E77F07ABD8F2}" srcOrd="0" destOrd="0" presId="urn:microsoft.com/office/officeart/2005/8/layout/hProcess9"/>
    <dgm:cxn modelId="{23E2130A-AD3D-0E46-A961-5B4E87736969}" type="presParOf" srcId="{0E937D6A-FE2D-5747-8D35-298E7E4F5E59}" destId="{8E9FE972-A6DF-934E-B063-3CE5C47145E1}" srcOrd="1" destOrd="0" presId="urn:microsoft.com/office/officeart/2005/8/layout/hProcess9"/>
    <dgm:cxn modelId="{7CD6B39A-1B81-3A44-ACB9-C092D8CCD33A}" type="presParOf" srcId="{8E9FE972-A6DF-934E-B063-3CE5C47145E1}" destId="{8ECA0C20-336E-8346-9B19-93F93B95B167}" srcOrd="0" destOrd="0" presId="urn:microsoft.com/office/officeart/2005/8/layout/hProcess9"/>
    <dgm:cxn modelId="{89128706-4AB9-C047-B554-FB5F69A547ED}" type="presParOf" srcId="{8E9FE972-A6DF-934E-B063-3CE5C47145E1}" destId="{00406C15-EC1E-9941-AFCE-DD431B190B78}" srcOrd="1" destOrd="0" presId="urn:microsoft.com/office/officeart/2005/8/layout/hProcess9"/>
    <dgm:cxn modelId="{EDD918FA-68E3-4949-A5D6-CB8ABE6FFC6D}" type="presParOf" srcId="{8E9FE972-A6DF-934E-B063-3CE5C47145E1}" destId="{D3F30F8A-1BE2-6B4D-B6DA-2D57A4700599}" srcOrd="2" destOrd="0" presId="urn:microsoft.com/office/officeart/2005/8/layout/hProcess9"/>
    <dgm:cxn modelId="{76C399B1-FC16-CE46-8B57-AD73A4775F6A}" type="presParOf" srcId="{8E9FE972-A6DF-934E-B063-3CE5C47145E1}" destId="{B9C2CD53-244A-8E46-876C-FD327192A466}" srcOrd="3" destOrd="0" presId="urn:microsoft.com/office/officeart/2005/8/layout/hProcess9"/>
    <dgm:cxn modelId="{3E62DDCD-E84C-EE4C-8EE5-207623EF2C64}" type="presParOf" srcId="{8E9FE972-A6DF-934E-B063-3CE5C47145E1}" destId="{E0924FB0-72BE-9C45-82CA-6BAB1A740C9C}" srcOrd="4" destOrd="0" presId="urn:microsoft.com/office/officeart/2005/8/layout/hProcess9"/>
    <dgm:cxn modelId="{7EBCA003-A62A-4A4B-8383-A53AAB6F5CC9}" type="presParOf" srcId="{8E9FE972-A6DF-934E-B063-3CE5C47145E1}" destId="{268C47EE-B51E-214B-A1E0-6F60FFC63869}" srcOrd="5" destOrd="0" presId="urn:microsoft.com/office/officeart/2005/8/layout/hProcess9"/>
    <dgm:cxn modelId="{8E5CCB55-913B-0D4B-A831-85C1AFEE7620}" type="presParOf" srcId="{8E9FE972-A6DF-934E-B063-3CE5C47145E1}" destId="{4560C4C9-C393-FC4E-860B-2A7FDC0CEC05}" srcOrd="6" destOrd="0" presId="urn:microsoft.com/office/officeart/2005/8/layout/hProcess9"/>
    <dgm:cxn modelId="{7E71A608-7A60-6149-A611-1669E920E68C}" type="presParOf" srcId="{8E9FE972-A6DF-934E-B063-3CE5C47145E1}" destId="{90169E42-A862-C841-9BB9-3AB3B64C206C}" srcOrd="7" destOrd="0" presId="urn:microsoft.com/office/officeart/2005/8/layout/hProcess9"/>
    <dgm:cxn modelId="{0AEADAEB-4827-6644-9D08-8F435F36F700}" type="presParOf" srcId="{8E9FE972-A6DF-934E-B063-3CE5C47145E1}" destId="{6F999AC1-66DF-CF44-B74B-6DF8929DA877}"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E69318-785D-3A4A-8477-4065449CA253}" type="doc">
      <dgm:prSet loTypeId="urn:microsoft.com/office/officeart/2005/8/layout/hProcess9" loCatId="" qsTypeId="urn:microsoft.com/office/officeart/2005/8/quickstyle/simple1" qsCatId="simple" csTypeId="urn:microsoft.com/office/officeart/2005/8/colors/accent2_2" csCatId="accent2" phldr="1"/>
      <dgm:spPr/>
    </dgm:pt>
    <dgm:pt modelId="{18B05128-923E-8747-88F9-52F0358C75A9}">
      <dgm:prSet phldrT="[Text]"/>
      <dgm:spPr/>
      <dgm:t>
        <a:bodyPr/>
        <a:lstStyle/>
        <a:p>
          <a:r>
            <a:rPr lang="en-US" dirty="0"/>
            <a:t>Sequence</a:t>
          </a:r>
        </a:p>
      </dgm:t>
    </dgm:pt>
    <dgm:pt modelId="{8E779E96-4D6F-F843-B789-09CA47F69259}" type="parTrans" cxnId="{F5FD11A4-74EA-614C-8720-27019C26C75B}">
      <dgm:prSet/>
      <dgm:spPr/>
      <dgm:t>
        <a:bodyPr/>
        <a:lstStyle/>
        <a:p>
          <a:endParaRPr lang="en-US"/>
        </a:p>
      </dgm:t>
    </dgm:pt>
    <dgm:pt modelId="{6D1EA9A7-0882-BB46-8DB5-7F992D8FC0DF}" type="sibTrans" cxnId="{F5FD11A4-74EA-614C-8720-27019C26C75B}">
      <dgm:prSet/>
      <dgm:spPr/>
      <dgm:t>
        <a:bodyPr/>
        <a:lstStyle/>
        <a:p>
          <a:endParaRPr lang="en-US"/>
        </a:p>
      </dgm:t>
    </dgm:pt>
    <dgm:pt modelId="{0189663F-4D74-594D-AFBE-DE3291C767C7}">
      <dgm:prSet phldrT="[Text]"/>
      <dgm:spPr/>
      <dgm:t>
        <a:bodyPr/>
        <a:lstStyle/>
        <a:p>
          <a:r>
            <a:rPr lang="en-US" dirty="0"/>
            <a:t>Align reads/mapping</a:t>
          </a:r>
        </a:p>
      </dgm:t>
    </dgm:pt>
    <dgm:pt modelId="{20B86BE6-D096-DE4B-ABC0-080486AD92EB}" type="parTrans" cxnId="{B856A930-4A80-594A-99FF-33D973D4879C}">
      <dgm:prSet/>
      <dgm:spPr/>
      <dgm:t>
        <a:bodyPr/>
        <a:lstStyle/>
        <a:p>
          <a:endParaRPr lang="en-US"/>
        </a:p>
      </dgm:t>
    </dgm:pt>
    <dgm:pt modelId="{310DD9C0-5CE8-D041-BB0B-AF372C3F509E}" type="sibTrans" cxnId="{B856A930-4A80-594A-99FF-33D973D4879C}">
      <dgm:prSet/>
      <dgm:spPr/>
      <dgm:t>
        <a:bodyPr/>
        <a:lstStyle/>
        <a:p>
          <a:endParaRPr lang="en-US"/>
        </a:p>
      </dgm:t>
    </dgm:pt>
    <dgm:pt modelId="{1ED8541B-8128-FE45-BB4B-AACBAD23BD2A}">
      <dgm:prSet phldrT="[Text]"/>
      <dgm:spPr>
        <a:solidFill>
          <a:schemeClr val="bg2">
            <a:lumMod val="50000"/>
          </a:schemeClr>
        </a:solidFill>
      </dgm:spPr>
      <dgm:t>
        <a:bodyPr/>
        <a:lstStyle/>
        <a:p>
          <a:r>
            <a:rPr lang="en-US" dirty="0"/>
            <a:t>Variant calling</a:t>
          </a:r>
        </a:p>
      </dgm:t>
    </dgm:pt>
    <dgm:pt modelId="{549F467B-613B-C44B-86BF-0899CA508C30}" type="parTrans" cxnId="{1AC3914C-F145-5B41-B076-3A8154F00A5A}">
      <dgm:prSet/>
      <dgm:spPr/>
      <dgm:t>
        <a:bodyPr/>
        <a:lstStyle/>
        <a:p>
          <a:endParaRPr lang="en-US"/>
        </a:p>
      </dgm:t>
    </dgm:pt>
    <dgm:pt modelId="{0D6DAD86-848B-FF4B-A1C3-2A6DE26FAB13}" type="sibTrans" cxnId="{1AC3914C-F145-5B41-B076-3A8154F00A5A}">
      <dgm:prSet/>
      <dgm:spPr/>
      <dgm:t>
        <a:bodyPr/>
        <a:lstStyle/>
        <a:p>
          <a:endParaRPr lang="en-US"/>
        </a:p>
      </dgm:t>
    </dgm:pt>
    <dgm:pt modelId="{21C6C4ED-A4CD-3A4C-BE3A-7E443B38C2CD}">
      <dgm:prSet phldrT="[Text]"/>
      <dgm:spPr/>
      <dgm:t>
        <a:bodyPr/>
        <a:lstStyle/>
        <a:p>
          <a:r>
            <a:rPr lang="en-US" dirty="0"/>
            <a:t>Annotate</a:t>
          </a:r>
        </a:p>
      </dgm:t>
    </dgm:pt>
    <dgm:pt modelId="{D343664B-5EEA-E047-B364-C7F42E4BA4D2}" type="parTrans" cxnId="{3C7766EB-42D5-F948-AFEB-D30A6536B7EF}">
      <dgm:prSet/>
      <dgm:spPr/>
      <dgm:t>
        <a:bodyPr/>
        <a:lstStyle/>
        <a:p>
          <a:endParaRPr lang="en-US"/>
        </a:p>
      </dgm:t>
    </dgm:pt>
    <dgm:pt modelId="{6C927F95-132B-264E-9CB2-DB696A5EEDB7}" type="sibTrans" cxnId="{3C7766EB-42D5-F948-AFEB-D30A6536B7EF}">
      <dgm:prSet/>
      <dgm:spPr/>
      <dgm:t>
        <a:bodyPr/>
        <a:lstStyle/>
        <a:p>
          <a:endParaRPr lang="en-US"/>
        </a:p>
      </dgm:t>
    </dgm:pt>
    <dgm:pt modelId="{C5F3D753-A6C5-8E4F-9480-3EE9CE4F4FB6}">
      <dgm:prSet phldrT="[Text]"/>
      <dgm:spPr/>
      <dgm:t>
        <a:bodyPr/>
        <a:lstStyle/>
        <a:p>
          <a:r>
            <a:rPr lang="en-US" dirty="0"/>
            <a:t>Downstream analysis</a:t>
          </a:r>
        </a:p>
      </dgm:t>
    </dgm:pt>
    <dgm:pt modelId="{196444A4-ED34-604B-91F0-32AE711A7C3E}" type="parTrans" cxnId="{C1E6E3DC-EA2F-CD46-82C2-E98B03FE0683}">
      <dgm:prSet/>
      <dgm:spPr/>
      <dgm:t>
        <a:bodyPr/>
        <a:lstStyle/>
        <a:p>
          <a:endParaRPr lang="en-US"/>
        </a:p>
      </dgm:t>
    </dgm:pt>
    <dgm:pt modelId="{00022C2A-0443-7A47-BAB1-53AED2A53658}" type="sibTrans" cxnId="{C1E6E3DC-EA2F-CD46-82C2-E98B03FE0683}">
      <dgm:prSet/>
      <dgm:spPr/>
      <dgm:t>
        <a:bodyPr/>
        <a:lstStyle/>
        <a:p>
          <a:endParaRPr lang="en-US"/>
        </a:p>
      </dgm:t>
    </dgm:pt>
    <dgm:pt modelId="{0E937D6A-FE2D-5747-8D35-298E7E4F5E59}" type="pres">
      <dgm:prSet presAssocID="{CAE69318-785D-3A4A-8477-4065449CA253}" presName="CompostProcess" presStyleCnt="0">
        <dgm:presLayoutVars>
          <dgm:dir/>
          <dgm:resizeHandles val="exact"/>
        </dgm:presLayoutVars>
      </dgm:prSet>
      <dgm:spPr/>
    </dgm:pt>
    <dgm:pt modelId="{024419ED-406B-A640-B604-E77F07ABD8F2}" type="pres">
      <dgm:prSet presAssocID="{CAE69318-785D-3A4A-8477-4065449CA253}" presName="arrow" presStyleLbl="bgShp" presStyleIdx="0" presStyleCnt="1"/>
      <dgm:spPr/>
    </dgm:pt>
    <dgm:pt modelId="{8E9FE972-A6DF-934E-B063-3CE5C47145E1}" type="pres">
      <dgm:prSet presAssocID="{CAE69318-785D-3A4A-8477-4065449CA253}" presName="linearProcess" presStyleCnt="0"/>
      <dgm:spPr/>
    </dgm:pt>
    <dgm:pt modelId="{8ECA0C20-336E-8346-9B19-93F93B95B167}" type="pres">
      <dgm:prSet presAssocID="{18B05128-923E-8747-88F9-52F0358C75A9}" presName="textNode" presStyleLbl="node1" presStyleIdx="0" presStyleCnt="5">
        <dgm:presLayoutVars>
          <dgm:bulletEnabled val="1"/>
        </dgm:presLayoutVars>
      </dgm:prSet>
      <dgm:spPr/>
    </dgm:pt>
    <dgm:pt modelId="{00406C15-EC1E-9941-AFCE-DD431B190B78}" type="pres">
      <dgm:prSet presAssocID="{6D1EA9A7-0882-BB46-8DB5-7F992D8FC0DF}" presName="sibTrans" presStyleCnt="0"/>
      <dgm:spPr/>
    </dgm:pt>
    <dgm:pt modelId="{D3F30F8A-1BE2-6B4D-B6DA-2D57A4700599}" type="pres">
      <dgm:prSet presAssocID="{0189663F-4D74-594D-AFBE-DE3291C767C7}" presName="textNode" presStyleLbl="node1" presStyleIdx="1" presStyleCnt="5">
        <dgm:presLayoutVars>
          <dgm:bulletEnabled val="1"/>
        </dgm:presLayoutVars>
      </dgm:prSet>
      <dgm:spPr/>
    </dgm:pt>
    <dgm:pt modelId="{B9C2CD53-244A-8E46-876C-FD327192A466}" type="pres">
      <dgm:prSet presAssocID="{310DD9C0-5CE8-D041-BB0B-AF372C3F509E}" presName="sibTrans" presStyleCnt="0"/>
      <dgm:spPr/>
    </dgm:pt>
    <dgm:pt modelId="{E0924FB0-72BE-9C45-82CA-6BAB1A740C9C}" type="pres">
      <dgm:prSet presAssocID="{1ED8541B-8128-FE45-BB4B-AACBAD23BD2A}" presName="textNode" presStyleLbl="node1" presStyleIdx="2" presStyleCnt="5">
        <dgm:presLayoutVars>
          <dgm:bulletEnabled val="1"/>
        </dgm:presLayoutVars>
      </dgm:prSet>
      <dgm:spPr/>
    </dgm:pt>
    <dgm:pt modelId="{268C47EE-B51E-214B-A1E0-6F60FFC63869}" type="pres">
      <dgm:prSet presAssocID="{0D6DAD86-848B-FF4B-A1C3-2A6DE26FAB13}" presName="sibTrans" presStyleCnt="0"/>
      <dgm:spPr/>
    </dgm:pt>
    <dgm:pt modelId="{4560C4C9-C393-FC4E-860B-2A7FDC0CEC05}" type="pres">
      <dgm:prSet presAssocID="{21C6C4ED-A4CD-3A4C-BE3A-7E443B38C2CD}" presName="textNode" presStyleLbl="node1" presStyleIdx="3" presStyleCnt="5">
        <dgm:presLayoutVars>
          <dgm:bulletEnabled val="1"/>
        </dgm:presLayoutVars>
      </dgm:prSet>
      <dgm:spPr/>
    </dgm:pt>
    <dgm:pt modelId="{90169E42-A862-C841-9BB9-3AB3B64C206C}" type="pres">
      <dgm:prSet presAssocID="{6C927F95-132B-264E-9CB2-DB696A5EEDB7}" presName="sibTrans" presStyleCnt="0"/>
      <dgm:spPr/>
    </dgm:pt>
    <dgm:pt modelId="{6F999AC1-66DF-CF44-B74B-6DF8929DA877}" type="pres">
      <dgm:prSet presAssocID="{C5F3D753-A6C5-8E4F-9480-3EE9CE4F4FB6}" presName="textNode" presStyleLbl="node1" presStyleIdx="4" presStyleCnt="5">
        <dgm:presLayoutVars>
          <dgm:bulletEnabled val="1"/>
        </dgm:presLayoutVars>
      </dgm:prSet>
      <dgm:spPr/>
    </dgm:pt>
  </dgm:ptLst>
  <dgm:cxnLst>
    <dgm:cxn modelId="{C4280601-406E-144D-9E05-167D59EFE7DA}" type="presOf" srcId="{1ED8541B-8128-FE45-BB4B-AACBAD23BD2A}" destId="{E0924FB0-72BE-9C45-82CA-6BAB1A740C9C}" srcOrd="0" destOrd="0" presId="urn:microsoft.com/office/officeart/2005/8/layout/hProcess9"/>
    <dgm:cxn modelId="{741D8D2C-5D6A-D740-800F-52B3F3C9FB7A}" type="presOf" srcId="{CAE69318-785D-3A4A-8477-4065449CA253}" destId="{0E937D6A-FE2D-5747-8D35-298E7E4F5E59}" srcOrd="0" destOrd="0" presId="urn:microsoft.com/office/officeart/2005/8/layout/hProcess9"/>
    <dgm:cxn modelId="{B856A930-4A80-594A-99FF-33D973D4879C}" srcId="{CAE69318-785D-3A4A-8477-4065449CA253}" destId="{0189663F-4D74-594D-AFBE-DE3291C767C7}" srcOrd="1" destOrd="0" parTransId="{20B86BE6-D096-DE4B-ABC0-080486AD92EB}" sibTransId="{310DD9C0-5CE8-D041-BB0B-AF372C3F509E}"/>
    <dgm:cxn modelId="{1AC3914C-F145-5B41-B076-3A8154F00A5A}" srcId="{CAE69318-785D-3A4A-8477-4065449CA253}" destId="{1ED8541B-8128-FE45-BB4B-AACBAD23BD2A}" srcOrd="2" destOrd="0" parTransId="{549F467B-613B-C44B-86BF-0899CA508C30}" sibTransId="{0D6DAD86-848B-FF4B-A1C3-2A6DE26FAB13}"/>
    <dgm:cxn modelId="{A7DF266C-35F0-6D44-8BF2-6B36102D0321}" type="presOf" srcId="{0189663F-4D74-594D-AFBE-DE3291C767C7}" destId="{D3F30F8A-1BE2-6B4D-B6DA-2D57A4700599}" srcOrd="0" destOrd="0" presId="urn:microsoft.com/office/officeart/2005/8/layout/hProcess9"/>
    <dgm:cxn modelId="{5785CC71-4851-6149-ABF0-C7F945AC04A9}" type="presOf" srcId="{18B05128-923E-8747-88F9-52F0358C75A9}" destId="{8ECA0C20-336E-8346-9B19-93F93B95B167}" srcOrd="0" destOrd="0" presId="urn:microsoft.com/office/officeart/2005/8/layout/hProcess9"/>
    <dgm:cxn modelId="{F5FD11A4-74EA-614C-8720-27019C26C75B}" srcId="{CAE69318-785D-3A4A-8477-4065449CA253}" destId="{18B05128-923E-8747-88F9-52F0358C75A9}" srcOrd="0" destOrd="0" parTransId="{8E779E96-4D6F-F843-B789-09CA47F69259}" sibTransId="{6D1EA9A7-0882-BB46-8DB5-7F992D8FC0DF}"/>
    <dgm:cxn modelId="{E10910B8-3117-E141-8904-1B14FC22A39F}" type="presOf" srcId="{21C6C4ED-A4CD-3A4C-BE3A-7E443B38C2CD}" destId="{4560C4C9-C393-FC4E-860B-2A7FDC0CEC05}" srcOrd="0" destOrd="0" presId="urn:microsoft.com/office/officeart/2005/8/layout/hProcess9"/>
    <dgm:cxn modelId="{E3568ABC-0E8E-E441-A2FC-75A57B57CC93}" type="presOf" srcId="{C5F3D753-A6C5-8E4F-9480-3EE9CE4F4FB6}" destId="{6F999AC1-66DF-CF44-B74B-6DF8929DA877}" srcOrd="0" destOrd="0" presId="urn:microsoft.com/office/officeart/2005/8/layout/hProcess9"/>
    <dgm:cxn modelId="{C1E6E3DC-EA2F-CD46-82C2-E98B03FE0683}" srcId="{CAE69318-785D-3A4A-8477-4065449CA253}" destId="{C5F3D753-A6C5-8E4F-9480-3EE9CE4F4FB6}" srcOrd="4" destOrd="0" parTransId="{196444A4-ED34-604B-91F0-32AE711A7C3E}" sibTransId="{00022C2A-0443-7A47-BAB1-53AED2A53658}"/>
    <dgm:cxn modelId="{3C7766EB-42D5-F948-AFEB-D30A6536B7EF}" srcId="{CAE69318-785D-3A4A-8477-4065449CA253}" destId="{21C6C4ED-A4CD-3A4C-BE3A-7E443B38C2CD}" srcOrd="3" destOrd="0" parTransId="{D343664B-5EEA-E047-B364-C7F42E4BA4D2}" sibTransId="{6C927F95-132B-264E-9CB2-DB696A5EEDB7}"/>
    <dgm:cxn modelId="{B7036F39-166F-D64A-B3F9-2405C024A05F}" type="presParOf" srcId="{0E937D6A-FE2D-5747-8D35-298E7E4F5E59}" destId="{024419ED-406B-A640-B604-E77F07ABD8F2}" srcOrd="0" destOrd="0" presId="urn:microsoft.com/office/officeart/2005/8/layout/hProcess9"/>
    <dgm:cxn modelId="{23E2130A-AD3D-0E46-A961-5B4E87736969}" type="presParOf" srcId="{0E937D6A-FE2D-5747-8D35-298E7E4F5E59}" destId="{8E9FE972-A6DF-934E-B063-3CE5C47145E1}" srcOrd="1" destOrd="0" presId="urn:microsoft.com/office/officeart/2005/8/layout/hProcess9"/>
    <dgm:cxn modelId="{7CD6B39A-1B81-3A44-ACB9-C092D8CCD33A}" type="presParOf" srcId="{8E9FE972-A6DF-934E-B063-3CE5C47145E1}" destId="{8ECA0C20-336E-8346-9B19-93F93B95B167}" srcOrd="0" destOrd="0" presId="urn:microsoft.com/office/officeart/2005/8/layout/hProcess9"/>
    <dgm:cxn modelId="{89128706-4AB9-C047-B554-FB5F69A547ED}" type="presParOf" srcId="{8E9FE972-A6DF-934E-B063-3CE5C47145E1}" destId="{00406C15-EC1E-9941-AFCE-DD431B190B78}" srcOrd="1" destOrd="0" presId="urn:microsoft.com/office/officeart/2005/8/layout/hProcess9"/>
    <dgm:cxn modelId="{EDD918FA-68E3-4949-A5D6-CB8ABE6FFC6D}" type="presParOf" srcId="{8E9FE972-A6DF-934E-B063-3CE5C47145E1}" destId="{D3F30F8A-1BE2-6B4D-B6DA-2D57A4700599}" srcOrd="2" destOrd="0" presId="urn:microsoft.com/office/officeart/2005/8/layout/hProcess9"/>
    <dgm:cxn modelId="{76C399B1-FC16-CE46-8B57-AD73A4775F6A}" type="presParOf" srcId="{8E9FE972-A6DF-934E-B063-3CE5C47145E1}" destId="{B9C2CD53-244A-8E46-876C-FD327192A466}" srcOrd="3" destOrd="0" presId="urn:microsoft.com/office/officeart/2005/8/layout/hProcess9"/>
    <dgm:cxn modelId="{3E62DDCD-E84C-EE4C-8EE5-207623EF2C64}" type="presParOf" srcId="{8E9FE972-A6DF-934E-B063-3CE5C47145E1}" destId="{E0924FB0-72BE-9C45-82CA-6BAB1A740C9C}" srcOrd="4" destOrd="0" presId="urn:microsoft.com/office/officeart/2005/8/layout/hProcess9"/>
    <dgm:cxn modelId="{7EBCA003-A62A-4A4B-8383-A53AAB6F5CC9}" type="presParOf" srcId="{8E9FE972-A6DF-934E-B063-3CE5C47145E1}" destId="{268C47EE-B51E-214B-A1E0-6F60FFC63869}" srcOrd="5" destOrd="0" presId="urn:microsoft.com/office/officeart/2005/8/layout/hProcess9"/>
    <dgm:cxn modelId="{8E5CCB55-913B-0D4B-A831-85C1AFEE7620}" type="presParOf" srcId="{8E9FE972-A6DF-934E-B063-3CE5C47145E1}" destId="{4560C4C9-C393-FC4E-860B-2A7FDC0CEC05}" srcOrd="6" destOrd="0" presId="urn:microsoft.com/office/officeart/2005/8/layout/hProcess9"/>
    <dgm:cxn modelId="{7E71A608-7A60-6149-A611-1669E920E68C}" type="presParOf" srcId="{8E9FE972-A6DF-934E-B063-3CE5C47145E1}" destId="{90169E42-A862-C841-9BB9-3AB3B64C206C}" srcOrd="7" destOrd="0" presId="urn:microsoft.com/office/officeart/2005/8/layout/hProcess9"/>
    <dgm:cxn modelId="{0AEADAEB-4827-6644-9D08-8F435F36F700}" type="presParOf" srcId="{8E9FE972-A6DF-934E-B063-3CE5C47145E1}" destId="{6F999AC1-66DF-CF44-B74B-6DF8929DA877}"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D69BF3F-E809-4446-AB27-99EF282AD755}">
      <dgm:prSet phldrT="[Text]"/>
      <dgm:spPr>
        <a:ln>
          <a:solidFill>
            <a:schemeClr val="accent4">
              <a:lumMod val="75000"/>
            </a:schemeClr>
          </a:solidFill>
        </a:ln>
      </dgm:spPr>
      <dgm:t>
        <a:bodyPr/>
        <a:lstStyle/>
        <a:p>
          <a:r>
            <a:rPr lang="en-US" dirty="0"/>
            <a:t>Align FASTQ to the reference genome (BWA-</a:t>
          </a:r>
          <a:r>
            <a:rPr lang="en-US" dirty="0" err="1"/>
            <a:t>mem</a:t>
          </a:r>
          <a:r>
            <a:rPr lang="en-US" dirty="0"/>
            <a:t>)</a:t>
          </a:r>
        </a:p>
      </dgm:t>
    </dgm:pt>
    <dgm:pt modelId="{C5398830-752F-D046-A2E3-944536433B1D}" type="parTrans" cxnId="{58BE05D0-2891-7F4A-BC96-75FC5290B4AB}">
      <dgm:prSet/>
      <dgm:spPr/>
      <dgm:t>
        <a:bodyPr/>
        <a:lstStyle/>
        <a:p>
          <a:endParaRPr lang="en-US"/>
        </a:p>
      </dgm:t>
    </dgm:pt>
    <dgm:pt modelId="{F44A5DF3-5808-1A4B-A0FA-8E55C6F0C3F0}" type="sibTrans" cxnId="{58BE05D0-2891-7F4A-BC96-75FC5290B4AB}">
      <dgm:prSet/>
      <dgm:spPr/>
      <dgm:t>
        <a:bodyPr/>
        <a:lstStyle/>
        <a:p>
          <a:endParaRPr lang="en-US"/>
        </a:p>
      </dgm:t>
    </dgm:pt>
    <dgm:pt modelId="{4D1B6D12-6B8D-B946-96DC-E0B1CC0C665C}">
      <dgm:prSet phldrT="[Text]"/>
      <dgm:spPr>
        <a:ln>
          <a:solidFill>
            <a:schemeClr val="accent4">
              <a:lumMod val="75000"/>
            </a:schemeClr>
          </a:solidFill>
        </a:ln>
      </dgm:spPr>
      <dgm:t>
        <a:bodyPr/>
        <a:lstStyle/>
        <a:p>
          <a:r>
            <a:rPr lang="en-US" dirty="0"/>
            <a:t>SAM/BAM file</a:t>
          </a:r>
        </a:p>
      </dgm:t>
    </dgm:pt>
    <dgm:pt modelId="{2280AB0E-73CB-D649-A147-3B89AFF19008}" type="parTrans" cxnId="{CCC65C78-511D-0E49-8B9E-3C20A6F6F30E}">
      <dgm:prSet/>
      <dgm:spPr/>
      <dgm:t>
        <a:bodyPr/>
        <a:lstStyle/>
        <a:p>
          <a:endParaRPr lang="en-US"/>
        </a:p>
      </dgm:t>
    </dgm:pt>
    <dgm:pt modelId="{E9EB7764-F505-524A-AC6D-6FF603B47A06}" type="sibTrans" cxnId="{CCC65C78-511D-0E49-8B9E-3C20A6F6F30E}">
      <dgm:prSet/>
      <dgm:spPr/>
      <dgm:t>
        <a:bodyPr/>
        <a:lstStyle/>
        <a:p>
          <a:endParaRPr lang="en-US"/>
        </a:p>
      </dgm:t>
    </dgm:pt>
    <dgm:pt modelId="{1DDBFCF1-0A36-8043-A506-E4A01CC96BA9}">
      <dgm:prSet phldrT="[Text]"/>
      <dgm:spPr>
        <a:ln>
          <a:solidFill>
            <a:schemeClr val="accent4">
              <a:lumMod val="75000"/>
            </a:schemeClr>
          </a:solidFill>
        </a:ln>
      </dgm:spPr>
      <dgm:t>
        <a:bodyPr/>
        <a:lstStyle/>
        <a:p>
          <a:r>
            <a:rPr lang="en-US" dirty="0"/>
            <a:t>Mark duplicates (PICARD)</a:t>
          </a:r>
        </a:p>
      </dgm:t>
    </dgm:pt>
    <dgm:pt modelId="{CB49D90C-885F-9043-82EF-FD9FA66D2C20}" type="parTrans" cxnId="{70D541DE-3D94-F245-8248-613C923003DF}">
      <dgm:prSet/>
      <dgm:spPr/>
      <dgm:t>
        <a:bodyPr/>
        <a:lstStyle/>
        <a:p>
          <a:endParaRPr lang="en-US"/>
        </a:p>
      </dgm:t>
    </dgm:pt>
    <dgm:pt modelId="{C6CD152E-B551-9145-B7EB-8AE0C0B93595}" type="sibTrans" cxnId="{70D541DE-3D94-F245-8248-613C923003DF}">
      <dgm:prSet/>
      <dgm:spPr/>
      <dgm:t>
        <a:bodyPr/>
        <a:lstStyle/>
        <a:p>
          <a:endParaRPr lang="en-US"/>
        </a:p>
      </dgm:t>
    </dgm:pt>
    <dgm:pt modelId="{70E268B1-12EB-FF4B-9D57-36DD4DC8C049}">
      <dgm:prSet phldrT="[Text]"/>
      <dgm:spPr>
        <a:ln>
          <a:solidFill>
            <a:schemeClr val="accent4">
              <a:lumMod val="75000"/>
            </a:schemeClr>
          </a:solidFill>
        </a:ln>
      </dgm:spPr>
      <dgm:t>
        <a:bodyPr/>
        <a:lstStyle/>
        <a:p>
          <a:r>
            <a:rPr lang="en-US" dirty="0"/>
            <a:t>Realign</a:t>
          </a:r>
          <a:r>
            <a:rPr lang="en-US" baseline="0" dirty="0"/>
            <a:t> </a:t>
          </a:r>
          <a:r>
            <a:rPr lang="en-US" baseline="0" dirty="0" err="1"/>
            <a:t>indels</a:t>
          </a:r>
          <a:endParaRPr lang="en-US" baseline="0" dirty="0"/>
        </a:p>
        <a:p>
          <a:r>
            <a:rPr lang="en-US" baseline="0" dirty="0"/>
            <a:t>(GATK </a:t>
          </a:r>
          <a:r>
            <a:rPr lang="en-US" baseline="0" dirty="0" err="1"/>
            <a:t>IndelRealigner</a:t>
          </a:r>
          <a:r>
            <a:rPr lang="en-US" baseline="0" dirty="0"/>
            <a:t>)</a:t>
          </a:r>
          <a:endParaRPr lang="en-US" dirty="0"/>
        </a:p>
      </dgm:t>
    </dgm:pt>
    <dgm:pt modelId="{28ADF8BE-D50B-9F47-80AA-E24CDBCB0ABC}" type="parTrans" cxnId="{798FAE91-A052-5140-9835-63F4D9D5475E}">
      <dgm:prSet/>
      <dgm:spPr/>
      <dgm:t>
        <a:bodyPr/>
        <a:lstStyle/>
        <a:p>
          <a:endParaRPr lang="en-US"/>
        </a:p>
      </dgm:t>
    </dgm:pt>
    <dgm:pt modelId="{0B73AED3-62DE-474E-978D-CD81DFF7BCD9}" type="sibTrans" cxnId="{798FAE91-A052-5140-9835-63F4D9D5475E}">
      <dgm:prSet/>
      <dgm:spPr/>
      <dgm:t>
        <a:bodyPr/>
        <a:lstStyle/>
        <a:p>
          <a:endParaRPr lang="en-US"/>
        </a:p>
      </dgm:t>
    </dgm:pt>
    <dgm:pt modelId="{E67D2B3D-BFC1-C240-96E4-DC6F70102E7F}">
      <dgm:prSet phldrT="[Text]"/>
      <dgm:spPr>
        <a:ln>
          <a:solidFill>
            <a:schemeClr val="accent4">
              <a:lumMod val="75000"/>
            </a:schemeClr>
          </a:solidFill>
        </a:ln>
      </dgm:spPr>
      <dgm:t>
        <a:bodyPr/>
        <a:lstStyle/>
        <a:p>
          <a:r>
            <a:rPr lang="en-US" dirty="0"/>
            <a:t>Sort mapped reads</a:t>
          </a:r>
        </a:p>
      </dgm:t>
    </dgm:pt>
    <dgm:pt modelId="{303FAF13-6AA8-6343-8810-70B79D104EC1}" type="parTrans" cxnId="{A1EDF86B-0AF9-074F-B4B3-D770944939B9}">
      <dgm:prSet/>
      <dgm:spPr/>
      <dgm:t>
        <a:bodyPr/>
        <a:lstStyle/>
        <a:p>
          <a:endParaRPr lang="en-US"/>
        </a:p>
      </dgm:t>
    </dgm:pt>
    <dgm:pt modelId="{C602D59B-9756-1C41-BCA3-6ECA21E054FC}" type="sibTrans" cxnId="{A1EDF86B-0AF9-074F-B4B3-D770944939B9}">
      <dgm:prSet/>
      <dgm:spPr/>
      <dgm:t>
        <a:bodyPr/>
        <a:lstStyle/>
        <a:p>
          <a:endParaRPr lang="en-US"/>
        </a:p>
      </dgm:t>
    </dgm:pt>
    <dgm:pt modelId="{4E75D9EC-7C78-B24F-A1FD-47FC642839C1}">
      <dgm:prSet phldrT="[Text]"/>
      <dgm:spPr>
        <a:ln>
          <a:solidFill>
            <a:schemeClr val="accent4">
              <a:lumMod val="75000"/>
            </a:schemeClr>
          </a:solidFill>
        </a:ln>
      </dgm:spPr>
      <dgm:t>
        <a:bodyPr/>
        <a:lstStyle/>
        <a:p>
          <a:r>
            <a:rPr lang="en-US" dirty="0"/>
            <a:t>Recalibrate base quality scores</a:t>
          </a:r>
        </a:p>
        <a:p>
          <a:r>
            <a:rPr lang="en-US" dirty="0"/>
            <a:t>(GATK </a:t>
          </a:r>
          <a:r>
            <a:rPr lang="en-US" dirty="0" err="1"/>
            <a:t>BaseRecalibrator</a:t>
          </a:r>
          <a:r>
            <a:rPr lang="en-US" dirty="0"/>
            <a:t>)</a:t>
          </a:r>
        </a:p>
      </dgm:t>
    </dgm:pt>
    <dgm:pt modelId="{6BAAE91A-F6E9-F742-81EF-E4440B930B47}" type="parTrans" cxnId="{B107572A-4835-CE4F-BDD0-B5516B33EAE2}">
      <dgm:prSet/>
      <dgm:spPr/>
      <dgm:t>
        <a:bodyPr/>
        <a:lstStyle/>
        <a:p>
          <a:endParaRPr lang="en-US"/>
        </a:p>
      </dgm:t>
    </dgm:pt>
    <dgm:pt modelId="{CAC1F105-3029-FD43-8BD1-CD55387B4600}" type="sibTrans" cxnId="{B107572A-4835-CE4F-BDD0-B5516B33EAE2}">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6">
        <dgm:presLayoutVars>
          <dgm:bulletEnabled val="1"/>
        </dgm:presLayoutVars>
      </dgm:prSet>
      <dgm:spPr/>
    </dgm:pt>
    <dgm:pt modelId="{656ED8E0-C474-3345-A631-8D089A16F657}" type="pres">
      <dgm:prSet presAssocID="{F44A5DF3-5808-1A4B-A0FA-8E55C6F0C3F0}" presName="sibTrans" presStyleLbl="sibTrans2D1" presStyleIdx="0" presStyleCnt="5"/>
      <dgm:spPr/>
    </dgm:pt>
    <dgm:pt modelId="{54AD50CE-F042-0C4F-AA8F-2D26F67C0815}" type="pres">
      <dgm:prSet presAssocID="{F44A5DF3-5808-1A4B-A0FA-8E55C6F0C3F0}" presName="connectorText" presStyleLbl="sibTrans2D1" presStyleIdx="0" presStyleCnt="5"/>
      <dgm:spPr/>
    </dgm:pt>
    <dgm:pt modelId="{1B67F44F-2AB3-BE4C-BF0A-970613314B0E}" type="pres">
      <dgm:prSet presAssocID="{4D1B6D12-6B8D-B946-96DC-E0B1CC0C665C}" presName="node" presStyleLbl="node1" presStyleIdx="1" presStyleCnt="6">
        <dgm:presLayoutVars>
          <dgm:bulletEnabled val="1"/>
        </dgm:presLayoutVars>
      </dgm:prSet>
      <dgm:spPr/>
    </dgm:pt>
    <dgm:pt modelId="{D7343E29-DD2A-794C-AEA8-758747556F73}" type="pres">
      <dgm:prSet presAssocID="{E9EB7764-F505-524A-AC6D-6FF603B47A06}" presName="sibTrans" presStyleLbl="sibTrans2D1" presStyleIdx="1" presStyleCnt="5"/>
      <dgm:spPr/>
    </dgm:pt>
    <dgm:pt modelId="{02734B5A-4274-E041-B2C9-54C4380EB5E1}" type="pres">
      <dgm:prSet presAssocID="{E9EB7764-F505-524A-AC6D-6FF603B47A06}" presName="connectorText" presStyleLbl="sibTrans2D1" presStyleIdx="1" presStyleCnt="5"/>
      <dgm:spPr/>
    </dgm:pt>
    <dgm:pt modelId="{967AD2A4-9167-1440-9E3D-7E9E0C661AA5}" type="pres">
      <dgm:prSet presAssocID="{E67D2B3D-BFC1-C240-96E4-DC6F70102E7F}" presName="node" presStyleLbl="node1" presStyleIdx="2" presStyleCnt="6">
        <dgm:presLayoutVars>
          <dgm:bulletEnabled val="1"/>
        </dgm:presLayoutVars>
      </dgm:prSet>
      <dgm:spPr/>
    </dgm:pt>
    <dgm:pt modelId="{6D77465B-67FF-3348-9C6E-11EA2A31749A}" type="pres">
      <dgm:prSet presAssocID="{C602D59B-9756-1C41-BCA3-6ECA21E054FC}" presName="sibTrans" presStyleLbl="sibTrans2D1" presStyleIdx="2" presStyleCnt="5"/>
      <dgm:spPr/>
    </dgm:pt>
    <dgm:pt modelId="{1483ECFA-F2D2-7241-A764-A67B6B130BBE}" type="pres">
      <dgm:prSet presAssocID="{C602D59B-9756-1C41-BCA3-6ECA21E054FC}" presName="connectorText" presStyleLbl="sibTrans2D1" presStyleIdx="2" presStyleCnt="5"/>
      <dgm:spPr/>
    </dgm:pt>
    <dgm:pt modelId="{F25E4C45-222F-504B-A3E5-F6B7F6CD44A2}" type="pres">
      <dgm:prSet presAssocID="{1DDBFCF1-0A36-8043-A506-E4A01CC96BA9}" presName="node" presStyleLbl="node1" presStyleIdx="3" presStyleCnt="6">
        <dgm:presLayoutVars>
          <dgm:bulletEnabled val="1"/>
        </dgm:presLayoutVars>
      </dgm:prSet>
      <dgm:spPr/>
    </dgm:pt>
    <dgm:pt modelId="{032FB3AD-C0AC-BF47-8FF9-BBCFEFC36491}" type="pres">
      <dgm:prSet presAssocID="{C6CD152E-B551-9145-B7EB-8AE0C0B93595}" presName="sibTrans" presStyleLbl="sibTrans2D1" presStyleIdx="3" presStyleCnt="5"/>
      <dgm:spPr/>
    </dgm:pt>
    <dgm:pt modelId="{23BBABEC-C074-004D-8EAF-E82F8385B089}" type="pres">
      <dgm:prSet presAssocID="{C6CD152E-B551-9145-B7EB-8AE0C0B93595}" presName="connectorText" presStyleLbl="sibTrans2D1" presStyleIdx="3" presStyleCnt="5"/>
      <dgm:spPr/>
    </dgm:pt>
    <dgm:pt modelId="{FC65ABDA-AFC1-8A48-AE51-9B837A8A9FE5}" type="pres">
      <dgm:prSet presAssocID="{70E268B1-12EB-FF4B-9D57-36DD4DC8C049}" presName="node" presStyleLbl="node1" presStyleIdx="4" presStyleCnt="6">
        <dgm:presLayoutVars>
          <dgm:bulletEnabled val="1"/>
        </dgm:presLayoutVars>
      </dgm:prSet>
      <dgm:spPr/>
    </dgm:pt>
    <dgm:pt modelId="{C5375DE8-8D20-8747-BECC-58092015AFF8}" type="pres">
      <dgm:prSet presAssocID="{0B73AED3-62DE-474E-978D-CD81DFF7BCD9}" presName="sibTrans" presStyleLbl="sibTrans2D1" presStyleIdx="4" presStyleCnt="5"/>
      <dgm:spPr/>
    </dgm:pt>
    <dgm:pt modelId="{27E7578E-E90F-B44E-886B-EC881DB5E2DF}" type="pres">
      <dgm:prSet presAssocID="{0B73AED3-62DE-474E-978D-CD81DFF7BCD9}" presName="connectorText" presStyleLbl="sibTrans2D1" presStyleIdx="4" presStyleCnt="5"/>
      <dgm:spPr/>
    </dgm:pt>
    <dgm:pt modelId="{F8CA2E54-D827-2049-AA55-348179BCF3DF}" type="pres">
      <dgm:prSet presAssocID="{4E75D9EC-7C78-B24F-A1FD-47FC642839C1}" presName="node" presStyleLbl="node1" presStyleIdx="5" presStyleCnt="6">
        <dgm:presLayoutVars>
          <dgm:bulletEnabled val="1"/>
        </dgm:presLayoutVars>
      </dgm:prSet>
      <dgm:spPr/>
    </dgm:pt>
  </dgm:ptLst>
  <dgm:cxnLst>
    <dgm:cxn modelId="{7EAD150A-39F1-8E46-BEFA-2D28DA692620}" type="presOf" srcId="{60C12A90-BA0F-3B46-B50D-A50813D6B527}" destId="{7A970475-4A90-4147-AC4C-43B4082C813F}" srcOrd="0" destOrd="0" presId="urn:microsoft.com/office/officeart/2005/8/layout/process2"/>
    <dgm:cxn modelId="{C30A180F-C903-674C-B5FB-A6AB33CADDBC}" type="presOf" srcId="{4D1B6D12-6B8D-B946-96DC-E0B1CC0C665C}" destId="{1B67F44F-2AB3-BE4C-BF0A-970613314B0E}" srcOrd="0" destOrd="0" presId="urn:microsoft.com/office/officeart/2005/8/layout/process2"/>
    <dgm:cxn modelId="{B107572A-4835-CE4F-BDD0-B5516B33EAE2}" srcId="{60C12A90-BA0F-3B46-B50D-A50813D6B527}" destId="{4E75D9EC-7C78-B24F-A1FD-47FC642839C1}" srcOrd="5" destOrd="0" parTransId="{6BAAE91A-F6E9-F742-81EF-E4440B930B47}" sibTransId="{CAC1F105-3029-FD43-8BD1-CD55387B4600}"/>
    <dgm:cxn modelId="{E53DE546-84CC-4E4C-9A29-28B17D5E4A8B}" type="presOf" srcId="{E67D2B3D-BFC1-C240-96E4-DC6F70102E7F}" destId="{967AD2A4-9167-1440-9E3D-7E9E0C661AA5}" srcOrd="0" destOrd="0" presId="urn:microsoft.com/office/officeart/2005/8/layout/process2"/>
    <dgm:cxn modelId="{1DDFFE5D-818F-2C46-B9A6-BEA7373AA5AA}" type="presOf" srcId="{F44A5DF3-5808-1A4B-A0FA-8E55C6F0C3F0}" destId="{656ED8E0-C474-3345-A631-8D089A16F657}" srcOrd="0" destOrd="0" presId="urn:microsoft.com/office/officeart/2005/8/layout/process2"/>
    <dgm:cxn modelId="{C78D3860-A517-7741-A742-4519C2B727D8}" type="presOf" srcId="{CD69BF3F-E809-4446-AB27-99EF282AD755}" destId="{2101673F-06D1-7E4A-B964-1052B7DEBC08}" srcOrd="0" destOrd="0" presId="urn:microsoft.com/office/officeart/2005/8/layout/process2"/>
    <dgm:cxn modelId="{8B312161-816D-3C44-9E32-70594D6D0C61}" type="presOf" srcId="{C6CD152E-B551-9145-B7EB-8AE0C0B93595}" destId="{032FB3AD-C0AC-BF47-8FF9-BBCFEFC36491}" srcOrd="0" destOrd="0" presId="urn:microsoft.com/office/officeart/2005/8/layout/process2"/>
    <dgm:cxn modelId="{A1EDF86B-0AF9-074F-B4B3-D770944939B9}" srcId="{60C12A90-BA0F-3B46-B50D-A50813D6B527}" destId="{E67D2B3D-BFC1-C240-96E4-DC6F70102E7F}" srcOrd="2" destOrd="0" parTransId="{303FAF13-6AA8-6343-8810-70B79D104EC1}" sibTransId="{C602D59B-9756-1C41-BCA3-6ECA21E054FC}"/>
    <dgm:cxn modelId="{587C4E6D-DF53-0348-9D8F-FEC9CBF5C248}" type="presOf" srcId="{E9EB7764-F505-524A-AC6D-6FF603B47A06}" destId="{D7343E29-DD2A-794C-AEA8-758747556F73}" srcOrd="0" destOrd="0" presId="urn:microsoft.com/office/officeart/2005/8/layout/process2"/>
    <dgm:cxn modelId="{2F9BCB6F-C7D3-DE4F-82DD-A8E8538C58EC}" type="presOf" srcId="{1DDBFCF1-0A36-8043-A506-E4A01CC96BA9}" destId="{F25E4C45-222F-504B-A3E5-F6B7F6CD44A2}" srcOrd="0" destOrd="0" presId="urn:microsoft.com/office/officeart/2005/8/layout/process2"/>
    <dgm:cxn modelId="{4C3D3170-99ED-A04A-8BA3-DAEE6F2B052B}" type="presOf" srcId="{0B73AED3-62DE-474E-978D-CD81DFF7BCD9}" destId="{27E7578E-E90F-B44E-886B-EC881DB5E2DF}" srcOrd="1" destOrd="0" presId="urn:microsoft.com/office/officeart/2005/8/layout/process2"/>
    <dgm:cxn modelId="{DBF47675-895F-0741-821C-B60EDFFA64C9}" type="presOf" srcId="{F44A5DF3-5808-1A4B-A0FA-8E55C6F0C3F0}" destId="{54AD50CE-F042-0C4F-AA8F-2D26F67C0815}" srcOrd="1" destOrd="0" presId="urn:microsoft.com/office/officeart/2005/8/layout/process2"/>
    <dgm:cxn modelId="{CCC65C78-511D-0E49-8B9E-3C20A6F6F30E}" srcId="{60C12A90-BA0F-3B46-B50D-A50813D6B527}" destId="{4D1B6D12-6B8D-B946-96DC-E0B1CC0C665C}" srcOrd="1" destOrd="0" parTransId="{2280AB0E-73CB-D649-A147-3B89AFF19008}" sibTransId="{E9EB7764-F505-524A-AC6D-6FF603B47A06}"/>
    <dgm:cxn modelId="{97D3747D-2D49-2543-A0B0-ACF958A65F69}" type="presOf" srcId="{C602D59B-9756-1C41-BCA3-6ECA21E054FC}" destId="{6D77465B-67FF-3348-9C6E-11EA2A31749A}" srcOrd="0" destOrd="0" presId="urn:microsoft.com/office/officeart/2005/8/layout/process2"/>
    <dgm:cxn modelId="{798FAE91-A052-5140-9835-63F4D9D5475E}" srcId="{60C12A90-BA0F-3B46-B50D-A50813D6B527}" destId="{70E268B1-12EB-FF4B-9D57-36DD4DC8C049}" srcOrd="4" destOrd="0" parTransId="{28ADF8BE-D50B-9F47-80AA-E24CDBCB0ABC}" sibTransId="{0B73AED3-62DE-474E-978D-CD81DFF7BCD9}"/>
    <dgm:cxn modelId="{49E5BF97-3F65-E84A-919D-41577BF09842}" type="presOf" srcId="{0B73AED3-62DE-474E-978D-CD81DFF7BCD9}" destId="{C5375DE8-8D20-8747-BECC-58092015AFF8}" srcOrd="0" destOrd="0" presId="urn:microsoft.com/office/officeart/2005/8/layout/process2"/>
    <dgm:cxn modelId="{056382B7-DFC5-FB4F-A077-0E269645AA32}" type="presOf" srcId="{70E268B1-12EB-FF4B-9D57-36DD4DC8C049}" destId="{FC65ABDA-AFC1-8A48-AE51-9B837A8A9FE5}" srcOrd="0" destOrd="0" presId="urn:microsoft.com/office/officeart/2005/8/layout/process2"/>
    <dgm:cxn modelId="{76CAA3C1-AE0C-8D41-B490-AD5D4B37BDB6}" type="presOf" srcId="{4E75D9EC-7C78-B24F-A1FD-47FC642839C1}" destId="{F8CA2E54-D827-2049-AA55-348179BCF3DF}" srcOrd="0" destOrd="0" presId="urn:microsoft.com/office/officeart/2005/8/layout/process2"/>
    <dgm:cxn modelId="{4497F7CF-B87F-994B-A1D4-51B7832C8DB0}" type="presOf" srcId="{C602D59B-9756-1C41-BCA3-6ECA21E054FC}" destId="{1483ECFA-F2D2-7241-A764-A67B6B130BBE}" srcOrd="1"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70D541DE-3D94-F245-8248-613C923003DF}" srcId="{60C12A90-BA0F-3B46-B50D-A50813D6B527}" destId="{1DDBFCF1-0A36-8043-A506-E4A01CC96BA9}" srcOrd="3" destOrd="0" parTransId="{CB49D90C-885F-9043-82EF-FD9FA66D2C20}" sibTransId="{C6CD152E-B551-9145-B7EB-8AE0C0B93595}"/>
    <dgm:cxn modelId="{8C3984E5-8108-9C4A-95DB-6426CEC6DEE0}" type="presOf" srcId="{C6CD152E-B551-9145-B7EB-8AE0C0B93595}" destId="{23BBABEC-C074-004D-8EAF-E82F8385B089}" srcOrd="1" destOrd="0" presId="urn:microsoft.com/office/officeart/2005/8/layout/process2"/>
    <dgm:cxn modelId="{11F71DE6-0CC6-5A4C-8A23-89F90F884E65}" type="presOf" srcId="{E9EB7764-F505-524A-AC6D-6FF603B47A06}" destId="{02734B5A-4274-E041-B2C9-54C4380EB5E1}" srcOrd="1" destOrd="0" presId="urn:microsoft.com/office/officeart/2005/8/layout/process2"/>
    <dgm:cxn modelId="{59681A5E-C3B2-A444-A47E-CD44608B776C}" type="presParOf" srcId="{7A970475-4A90-4147-AC4C-43B4082C813F}" destId="{2101673F-06D1-7E4A-B964-1052B7DEBC08}" srcOrd="0" destOrd="0" presId="urn:microsoft.com/office/officeart/2005/8/layout/process2"/>
    <dgm:cxn modelId="{638370C7-60CC-F444-A299-644A61F757F0}" type="presParOf" srcId="{7A970475-4A90-4147-AC4C-43B4082C813F}" destId="{656ED8E0-C474-3345-A631-8D089A16F657}" srcOrd="1" destOrd="0" presId="urn:microsoft.com/office/officeart/2005/8/layout/process2"/>
    <dgm:cxn modelId="{DD11CB3D-A38E-FB4F-8CB5-946C5C2C1BB4}" type="presParOf" srcId="{656ED8E0-C474-3345-A631-8D089A16F657}" destId="{54AD50CE-F042-0C4F-AA8F-2D26F67C0815}" srcOrd="0" destOrd="0" presId="urn:microsoft.com/office/officeart/2005/8/layout/process2"/>
    <dgm:cxn modelId="{3433E33E-2AEB-E745-83C6-9D026CCCDE00}" type="presParOf" srcId="{7A970475-4A90-4147-AC4C-43B4082C813F}" destId="{1B67F44F-2AB3-BE4C-BF0A-970613314B0E}" srcOrd="2" destOrd="0" presId="urn:microsoft.com/office/officeart/2005/8/layout/process2"/>
    <dgm:cxn modelId="{EF576F22-7E03-4741-BB37-DE8B93042C6D}" type="presParOf" srcId="{7A970475-4A90-4147-AC4C-43B4082C813F}" destId="{D7343E29-DD2A-794C-AEA8-758747556F73}" srcOrd="3" destOrd="0" presId="urn:microsoft.com/office/officeart/2005/8/layout/process2"/>
    <dgm:cxn modelId="{81C43A5B-52EC-4C42-A97D-6270A72DCBF7}" type="presParOf" srcId="{D7343E29-DD2A-794C-AEA8-758747556F73}" destId="{02734B5A-4274-E041-B2C9-54C4380EB5E1}" srcOrd="0" destOrd="0" presId="urn:microsoft.com/office/officeart/2005/8/layout/process2"/>
    <dgm:cxn modelId="{F185F9E6-F117-7343-BBA0-DC61BB1560FF}" type="presParOf" srcId="{7A970475-4A90-4147-AC4C-43B4082C813F}" destId="{967AD2A4-9167-1440-9E3D-7E9E0C661AA5}" srcOrd="4" destOrd="0" presId="urn:microsoft.com/office/officeart/2005/8/layout/process2"/>
    <dgm:cxn modelId="{D920DEF4-DBC0-5F48-8048-0F7AAE788592}" type="presParOf" srcId="{7A970475-4A90-4147-AC4C-43B4082C813F}" destId="{6D77465B-67FF-3348-9C6E-11EA2A31749A}" srcOrd="5" destOrd="0" presId="urn:microsoft.com/office/officeart/2005/8/layout/process2"/>
    <dgm:cxn modelId="{71D04CD2-FC15-144F-A4CB-1D6C65360B37}" type="presParOf" srcId="{6D77465B-67FF-3348-9C6E-11EA2A31749A}" destId="{1483ECFA-F2D2-7241-A764-A67B6B130BBE}" srcOrd="0" destOrd="0" presId="urn:microsoft.com/office/officeart/2005/8/layout/process2"/>
    <dgm:cxn modelId="{EFD268ED-AEE5-EC4F-982A-39C97B46DA3A}" type="presParOf" srcId="{7A970475-4A90-4147-AC4C-43B4082C813F}" destId="{F25E4C45-222F-504B-A3E5-F6B7F6CD44A2}" srcOrd="6" destOrd="0" presId="urn:microsoft.com/office/officeart/2005/8/layout/process2"/>
    <dgm:cxn modelId="{02EFB446-52E8-6D44-A357-0B454222DAEE}" type="presParOf" srcId="{7A970475-4A90-4147-AC4C-43B4082C813F}" destId="{032FB3AD-C0AC-BF47-8FF9-BBCFEFC36491}" srcOrd="7" destOrd="0" presId="urn:microsoft.com/office/officeart/2005/8/layout/process2"/>
    <dgm:cxn modelId="{B6DB3237-3744-C748-9639-DF46013344F4}" type="presParOf" srcId="{032FB3AD-C0AC-BF47-8FF9-BBCFEFC36491}" destId="{23BBABEC-C074-004D-8EAF-E82F8385B089}" srcOrd="0" destOrd="0" presId="urn:microsoft.com/office/officeart/2005/8/layout/process2"/>
    <dgm:cxn modelId="{764B3C03-85F7-224F-A867-B30F89031C7A}" type="presParOf" srcId="{7A970475-4A90-4147-AC4C-43B4082C813F}" destId="{FC65ABDA-AFC1-8A48-AE51-9B837A8A9FE5}" srcOrd="8" destOrd="0" presId="urn:microsoft.com/office/officeart/2005/8/layout/process2"/>
    <dgm:cxn modelId="{FCC4D011-B63A-D546-93FC-2DA60C2C65B8}" type="presParOf" srcId="{7A970475-4A90-4147-AC4C-43B4082C813F}" destId="{C5375DE8-8D20-8747-BECC-58092015AFF8}" srcOrd="9" destOrd="0" presId="urn:microsoft.com/office/officeart/2005/8/layout/process2"/>
    <dgm:cxn modelId="{A793ADF3-1AC0-A847-B790-1F872589B385}" type="presParOf" srcId="{C5375DE8-8D20-8747-BECC-58092015AFF8}" destId="{27E7578E-E90F-B44E-886B-EC881DB5E2DF}" srcOrd="0" destOrd="0" presId="urn:microsoft.com/office/officeart/2005/8/layout/process2"/>
    <dgm:cxn modelId="{9EA3BBF5-40B4-1045-98D6-22D55E2376A6}" type="presParOf" srcId="{7A970475-4A90-4147-AC4C-43B4082C813F}" destId="{F8CA2E54-D827-2049-AA55-348179BCF3DF}"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D69BF3F-E809-4446-AB27-99EF282AD755}">
      <dgm:prSet phldrT="[Text]"/>
      <dgm:spPr>
        <a:ln>
          <a:solidFill>
            <a:schemeClr val="accent2">
              <a:lumMod val="50000"/>
            </a:schemeClr>
          </a:solidFill>
        </a:ln>
      </dgm:spPr>
      <dgm:t>
        <a:bodyPr/>
        <a:lstStyle/>
        <a:p>
          <a:r>
            <a:rPr lang="en-US" dirty="0"/>
            <a:t>Generate genotype likelihoods for EVERY base, </a:t>
          </a:r>
          <a:r>
            <a:rPr lang="en-US" dirty="0" err="1"/>
            <a:t>gVCFs</a:t>
          </a:r>
          <a:endParaRPr lang="en-US" dirty="0"/>
        </a:p>
        <a:p>
          <a:r>
            <a:rPr lang="en-US" dirty="0"/>
            <a:t>(GATK </a:t>
          </a:r>
          <a:r>
            <a:rPr lang="en-US" dirty="0" err="1"/>
            <a:t>HaplotypeCaller</a:t>
          </a:r>
          <a:r>
            <a:rPr lang="en-US" dirty="0"/>
            <a:t>)</a:t>
          </a:r>
        </a:p>
      </dgm:t>
    </dgm:pt>
    <dgm:pt modelId="{C5398830-752F-D046-A2E3-944536433B1D}" type="parTrans" cxnId="{58BE05D0-2891-7F4A-BC96-75FC5290B4AB}">
      <dgm:prSet/>
      <dgm:spPr/>
      <dgm:t>
        <a:bodyPr/>
        <a:lstStyle/>
        <a:p>
          <a:endParaRPr lang="en-US"/>
        </a:p>
      </dgm:t>
    </dgm:pt>
    <dgm:pt modelId="{F44A5DF3-5808-1A4B-A0FA-8E55C6F0C3F0}" type="sibTrans" cxnId="{58BE05D0-2891-7F4A-BC96-75FC5290B4AB}">
      <dgm:prSet/>
      <dgm:spPr/>
      <dgm:t>
        <a:bodyPr/>
        <a:lstStyle/>
        <a:p>
          <a:endParaRPr lang="en-US"/>
        </a:p>
      </dgm:t>
    </dgm:pt>
    <dgm:pt modelId="{CED590DB-A6CE-7A47-81B6-E683B3B0DF16}">
      <dgm:prSet phldrT="[Text]"/>
      <dgm:spPr>
        <a:ln>
          <a:solidFill>
            <a:schemeClr val="accent2">
              <a:lumMod val="50000"/>
            </a:schemeClr>
          </a:solidFill>
        </a:ln>
      </dgm:spPr>
      <dgm:t>
        <a:bodyPr/>
        <a:lstStyle/>
        <a:p>
          <a:r>
            <a:rPr lang="en-US" dirty="0"/>
            <a:t>Joint genotype, VCF</a:t>
          </a:r>
        </a:p>
        <a:p>
          <a:r>
            <a:rPr lang="en-US" dirty="0"/>
            <a:t>(GATK </a:t>
          </a:r>
          <a:r>
            <a:rPr lang="en-US" dirty="0" err="1"/>
            <a:t>GenotypeGVCFs</a:t>
          </a:r>
          <a:r>
            <a:rPr lang="en-US" dirty="0"/>
            <a:t>)</a:t>
          </a:r>
        </a:p>
      </dgm:t>
    </dgm:pt>
    <dgm:pt modelId="{75A87134-8AF5-C340-B7C7-610873ED1C19}" type="parTrans" cxnId="{9BBCF154-26B8-DF4D-B748-ECBEEC093022}">
      <dgm:prSet/>
      <dgm:spPr/>
      <dgm:t>
        <a:bodyPr/>
        <a:lstStyle/>
        <a:p>
          <a:endParaRPr lang="en-US"/>
        </a:p>
      </dgm:t>
    </dgm:pt>
    <dgm:pt modelId="{64A28622-26A6-5D4C-A14A-F56CAD0AE72B}" type="sibTrans" cxnId="{9BBCF154-26B8-DF4D-B748-ECBEEC093022}">
      <dgm:prSet/>
      <dgm:spPr/>
      <dgm:t>
        <a:bodyPr/>
        <a:lstStyle/>
        <a:p>
          <a:endParaRPr lang="en-US"/>
        </a:p>
      </dgm:t>
    </dgm:pt>
    <dgm:pt modelId="{D4FBCA92-E969-CB4F-A0A9-384C85950653}">
      <dgm:prSet phldrT="[Text]"/>
      <dgm:spPr>
        <a:ln>
          <a:solidFill>
            <a:schemeClr val="accent2">
              <a:lumMod val="50000"/>
            </a:schemeClr>
          </a:solidFill>
        </a:ln>
      </dgm:spPr>
      <dgm:t>
        <a:bodyPr/>
        <a:lstStyle/>
        <a:p>
          <a:r>
            <a:rPr lang="en-US" dirty="0"/>
            <a:t>Recalibrate variants</a:t>
          </a:r>
        </a:p>
        <a:p>
          <a:r>
            <a:rPr lang="en-US" dirty="0"/>
            <a:t>(GATK </a:t>
          </a:r>
          <a:r>
            <a:rPr lang="en-US" dirty="0" err="1"/>
            <a:t>VariantRecalibrator</a:t>
          </a:r>
          <a:r>
            <a:rPr lang="en-US" dirty="0"/>
            <a:t>)</a:t>
          </a:r>
        </a:p>
        <a:p>
          <a:r>
            <a:rPr lang="en-US" dirty="0"/>
            <a:t>OR</a:t>
          </a:r>
        </a:p>
        <a:p>
          <a:r>
            <a:rPr lang="en-US" dirty="0"/>
            <a:t>apply hard filter (&lt;30 samples)</a:t>
          </a:r>
        </a:p>
      </dgm:t>
    </dgm:pt>
    <dgm:pt modelId="{61CABBD2-B27D-A641-91C6-F10387FD5DAF}" type="parTrans" cxnId="{4DF84CE8-97A9-FB45-B20F-9BE5CDF121DA}">
      <dgm:prSet/>
      <dgm:spPr/>
      <dgm:t>
        <a:bodyPr/>
        <a:lstStyle/>
        <a:p>
          <a:endParaRPr lang="en-US"/>
        </a:p>
      </dgm:t>
    </dgm:pt>
    <dgm:pt modelId="{EE091A7E-A1AD-9F4B-AAA5-0B1290A1B0B9}" type="sibTrans" cxnId="{4DF84CE8-97A9-FB45-B20F-9BE5CDF121DA}">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3">
        <dgm:presLayoutVars>
          <dgm:bulletEnabled val="1"/>
        </dgm:presLayoutVars>
      </dgm:prSet>
      <dgm:spPr/>
    </dgm:pt>
    <dgm:pt modelId="{656ED8E0-C474-3345-A631-8D089A16F657}" type="pres">
      <dgm:prSet presAssocID="{F44A5DF3-5808-1A4B-A0FA-8E55C6F0C3F0}" presName="sibTrans" presStyleLbl="sibTrans2D1" presStyleIdx="0" presStyleCnt="2"/>
      <dgm:spPr/>
    </dgm:pt>
    <dgm:pt modelId="{54AD50CE-F042-0C4F-AA8F-2D26F67C0815}" type="pres">
      <dgm:prSet presAssocID="{F44A5DF3-5808-1A4B-A0FA-8E55C6F0C3F0}" presName="connectorText" presStyleLbl="sibTrans2D1" presStyleIdx="0" presStyleCnt="2"/>
      <dgm:spPr/>
    </dgm:pt>
    <dgm:pt modelId="{06B36D00-BBF6-4147-A756-53E7088874D3}" type="pres">
      <dgm:prSet presAssocID="{CED590DB-A6CE-7A47-81B6-E683B3B0DF16}" presName="node" presStyleLbl="node1" presStyleIdx="1" presStyleCnt="3" custLinFactNeighborY="61">
        <dgm:presLayoutVars>
          <dgm:bulletEnabled val="1"/>
        </dgm:presLayoutVars>
      </dgm:prSet>
      <dgm:spPr/>
    </dgm:pt>
    <dgm:pt modelId="{0E50390F-1296-CB46-BBE5-E6C17F017A34}" type="pres">
      <dgm:prSet presAssocID="{64A28622-26A6-5D4C-A14A-F56CAD0AE72B}" presName="sibTrans" presStyleLbl="sibTrans2D1" presStyleIdx="1" presStyleCnt="2"/>
      <dgm:spPr/>
    </dgm:pt>
    <dgm:pt modelId="{56F445DE-F2C6-2E4F-AEB6-01DCC437D7DE}" type="pres">
      <dgm:prSet presAssocID="{64A28622-26A6-5D4C-A14A-F56CAD0AE72B}" presName="connectorText" presStyleLbl="sibTrans2D1" presStyleIdx="1" presStyleCnt="2"/>
      <dgm:spPr/>
    </dgm:pt>
    <dgm:pt modelId="{3173FA0B-1518-4D46-9F29-CD17E9F5ED65}" type="pres">
      <dgm:prSet presAssocID="{D4FBCA92-E969-CB4F-A0A9-384C85950653}" presName="node" presStyleLbl="node1" presStyleIdx="2" presStyleCnt="3">
        <dgm:presLayoutVars>
          <dgm:bulletEnabled val="1"/>
        </dgm:presLayoutVars>
      </dgm:prSet>
      <dgm:spPr/>
    </dgm:pt>
  </dgm:ptLst>
  <dgm:cxnLst>
    <dgm:cxn modelId="{C3238C0A-8F18-C045-8985-732B8FA46701}" type="presOf" srcId="{D4FBCA92-E969-CB4F-A0A9-384C85950653}" destId="{3173FA0B-1518-4D46-9F29-CD17E9F5ED65}" srcOrd="0" destOrd="0" presId="urn:microsoft.com/office/officeart/2005/8/layout/process2"/>
    <dgm:cxn modelId="{B073BE0A-6259-BE43-9D67-D12F0F294764}" type="presOf" srcId="{F44A5DF3-5808-1A4B-A0FA-8E55C6F0C3F0}" destId="{656ED8E0-C474-3345-A631-8D089A16F657}" srcOrd="0" destOrd="0" presId="urn:microsoft.com/office/officeart/2005/8/layout/process2"/>
    <dgm:cxn modelId="{61242A4C-48CA-E84B-B352-3B632B712317}" type="presOf" srcId="{60C12A90-BA0F-3B46-B50D-A50813D6B527}" destId="{7A970475-4A90-4147-AC4C-43B4082C813F}" srcOrd="0" destOrd="0" presId="urn:microsoft.com/office/officeart/2005/8/layout/process2"/>
    <dgm:cxn modelId="{9BBCF154-26B8-DF4D-B748-ECBEEC093022}" srcId="{60C12A90-BA0F-3B46-B50D-A50813D6B527}" destId="{CED590DB-A6CE-7A47-81B6-E683B3B0DF16}" srcOrd="1" destOrd="0" parTransId="{75A87134-8AF5-C340-B7C7-610873ED1C19}" sibTransId="{64A28622-26A6-5D4C-A14A-F56CAD0AE72B}"/>
    <dgm:cxn modelId="{F0277593-BBFB-0348-91E2-D6E6BBEF6DE9}" type="presOf" srcId="{CED590DB-A6CE-7A47-81B6-E683B3B0DF16}" destId="{06B36D00-BBF6-4147-A756-53E7088874D3}" srcOrd="0" destOrd="0" presId="urn:microsoft.com/office/officeart/2005/8/layout/process2"/>
    <dgm:cxn modelId="{3DD4ACBA-D583-6F46-8074-D3FD6EF80BA6}" type="presOf" srcId="{CD69BF3F-E809-4446-AB27-99EF282AD755}" destId="{2101673F-06D1-7E4A-B964-1052B7DEBC08}" srcOrd="0" destOrd="0" presId="urn:microsoft.com/office/officeart/2005/8/layout/process2"/>
    <dgm:cxn modelId="{145938C4-7D63-0B4C-B5B3-1AB73F271967}" type="presOf" srcId="{64A28622-26A6-5D4C-A14A-F56CAD0AE72B}" destId="{0E50390F-1296-CB46-BBE5-E6C17F017A34}" srcOrd="0"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3A52A9E4-C7FD-3B4A-82CA-C85D94F625AF}" type="presOf" srcId="{F44A5DF3-5808-1A4B-A0FA-8E55C6F0C3F0}" destId="{54AD50CE-F042-0C4F-AA8F-2D26F67C0815}" srcOrd="1" destOrd="0" presId="urn:microsoft.com/office/officeart/2005/8/layout/process2"/>
    <dgm:cxn modelId="{4DF84CE8-97A9-FB45-B20F-9BE5CDF121DA}" srcId="{60C12A90-BA0F-3B46-B50D-A50813D6B527}" destId="{D4FBCA92-E969-CB4F-A0A9-384C85950653}" srcOrd="2" destOrd="0" parTransId="{61CABBD2-B27D-A641-91C6-F10387FD5DAF}" sibTransId="{EE091A7E-A1AD-9F4B-AAA5-0B1290A1B0B9}"/>
    <dgm:cxn modelId="{872D93EA-A9CD-2448-8649-8A76C94C1E44}" type="presOf" srcId="{64A28622-26A6-5D4C-A14A-F56CAD0AE72B}" destId="{56F445DE-F2C6-2E4F-AEB6-01DCC437D7DE}" srcOrd="1" destOrd="0" presId="urn:microsoft.com/office/officeart/2005/8/layout/process2"/>
    <dgm:cxn modelId="{AC0F28A0-71E4-8A4D-9582-B3864E391D32}" type="presParOf" srcId="{7A970475-4A90-4147-AC4C-43B4082C813F}" destId="{2101673F-06D1-7E4A-B964-1052B7DEBC08}" srcOrd="0" destOrd="0" presId="urn:microsoft.com/office/officeart/2005/8/layout/process2"/>
    <dgm:cxn modelId="{1F868BCA-E881-9B41-94E8-E61703663843}" type="presParOf" srcId="{7A970475-4A90-4147-AC4C-43B4082C813F}" destId="{656ED8E0-C474-3345-A631-8D089A16F657}" srcOrd="1" destOrd="0" presId="urn:microsoft.com/office/officeart/2005/8/layout/process2"/>
    <dgm:cxn modelId="{53A10385-E78C-674F-9A07-87998715E02D}" type="presParOf" srcId="{656ED8E0-C474-3345-A631-8D089A16F657}" destId="{54AD50CE-F042-0C4F-AA8F-2D26F67C0815}" srcOrd="0" destOrd="0" presId="urn:microsoft.com/office/officeart/2005/8/layout/process2"/>
    <dgm:cxn modelId="{3E4DB753-9F5A-1F4A-9EE2-64FDBA996ABC}" type="presParOf" srcId="{7A970475-4A90-4147-AC4C-43B4082C813F}" destId="{06B36D00-BBF6-4147-A756-53E7088874D3}" srcOrd="2" destOrd="0" presId="urn:microsoft.com/office/officeart/2005/8/layout/process2"/>
    <dgm:cxn modelId="{E167E0B7-A1AE-C54A-979E-85DE5FB9CDEF}" type="presParOf" srcId="{7A970475-4A90-4147-AC4C-43B4082C813F}" destId="{0E50390F-1296-CB46-BBE5-E6C17F017A34}" srcOrd="3" destOrd="0" presId="urn:microsoft.com/office/officeart/2005/8/layout/process2"/>
    <dgm:cxn modelId="{A2654FF6-DE66-DD47-855E-D3A768B56CF0}" type="presParOf" srcId="{0E50390F-1296-CB46-BBE5-E6C17F017A34}" destId="{56F445DE-F2C6-2E4F-AEB6-01DCC437D7DE}" srcOrd="0" destOrd="0" presId="urn:microsoft.com/office/officeart/2005/8/layout/process2"/>
    <dgm:cxn modelId="{9C71AFDA-9A84-BD4F-87A6-FA9E69A0715E}" type="presParOf" srcId="{7A970475-4A90-4147-AC4C-43B4082C813F}" destId="{3173FA0B-1518-4D46-9F29-CD17E9F5ED65}" srcOrd="4" destOrd="0" presId="urn:microsoft.com/office/officeart/2005/8/layout/process2"/>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2F6DD56-1336-3A47-A792-DC52CCF8D6F9}">
      <dgm:prSet/>
      <dgm:spPr>
        <a:ln>
          <a:solidFill>
            <a:srgbClr val="FF6600"/>
          </a:solidFill>
        </a:ln>
      </dgm:spPr>
      <dgm:t>
        <a:bodyPr/>
        <a:lstStyle/>
        <a:p>
          <a:r>
            <a:rPr lang="en-US" dirty="0"/>
            <a:t>Variant classification annotation (ANNOVAR)</a:t>
          </a:r>
        </a:p>
      </dgm:t>
    </dgm:pt>
    <dgm:pt modelId="{99A04BCB-2CB1-4B4D-B96B-F39F51479423}" type="parTrans" cxnId="{C3AF6245-0A1A-D74F-A075-DD48A05AB9D0}">
      <dgm:prSet/>
      <dgm:spPr/>
      <dgm:t>
        <a:bodyPr/>
        <a:lstStyle/>
        <a:p>
          <a:endParaRPr lang="en-US"/>
        </a:p>
      </dgm:t>
    </dgm:pt>
    <dgm:pt modelId="{D09C9947-37C8-BB44-AAF4-2057F22E9D49}" type="sibTrans" cxnId="{C3AF6245-0A1A-D74F-A075-DD48A05AB9D0}">
      <dgm:prSet/>
      <dgm:spPr/>
      <dgm:t>
        <a:bodyPr/>
        <a:lstStyle/>
        <a:p>
          <a:endParaRPr lang="en-US"/>
        </a:p>
      </dgm:t>
    </dgm:pt>
    <dgm:pt modelId="{9571DFFA-F8D6-C44E-B08C-9050E70BEE46}">
      <dgm:prSet/>
      <dgm:spPr>
        <a:ln>
          <a:solidFill>
            <a:srgbClr val="FF6600"/>
          </a:solidFill>
        </a:ln>
      </dgm:spPr>
      <dgm:t>
        <a:bodyPr/>
        <a:lstStyle/>
        <a:p>
          <a:r>
            <a:rPr lang="en-US" dirty="0"/>
            <a:t>Variant effect annotation</a:t>
          </a:r>
        </a:p>
        <a:p>
          <a:r>
            <a:rPr lang="en-US" dirty="0"/>
            <a:t>(ANNOVAR)</a:t>
          </a:r>
        </a:p>
      </dgm:t>
    </dgm:pt>
    <dgm:pt modelId="{0FEA859F-B4F1-8749-943C-E1042101B456}" type="parTrans" cxnId="{30024ADD-A0B9-2047-A3DE-60F0CAEB0037}">
      <dgm:prSet/>
      <dgm:spPr/>
      <dgm:t>
        <a:bodyPr/>
        <a:lstStyle/>
        <a:p>
          <a:endParaRPr lang="en-US"/>
        </a:p>
      </dgm:t>
    </dgm:pt>
    <dgm:pt modelId="{583002BA-E4AD-6741-AD2B-6CC433A1A6B0}" type="sibTrans" cxnId="{30024ADD-A0B9-2047-A3DE-60F0CAEB0037}">
      <dgm:prSet/>
      <dgm:spPr/>
      <dgm:t>
        <a:bodyPr/>
        <a:lstStyle/>
        <a:p>
          <a:endParaRPr lang="en-US"/>
        </a:p>
      </dgm:t>
    </dgm:pt>
    <dgm:pt modelId="{C855F5AC-428F-FC4F-8A5E-34405646793C}">
      <dgm:prSet/>
      <dgm:spPr>
        <a:ln>
          <a:solidFill>
            <a:srgbClr val="FF6600"/>
          </a:solidFill>
        </a:ln>
      </dgm:spPr>
      <dgm:t>
        <a:bodyPr/>
        <a:lstStyle/>
        <a:p>
          <a:r>
            <a:rPr lang="en-US" dirty="0"/>
            <a:t>Filter variants to identify candidates of interest</a:t>
          </a:r>
        </a:p>
      </dgm:t>
    </dgm:pt>
    <dgm:pt modelId="{0A00CDDF-6A85-7343-A042-2F9D03C81C09}" type="parTrans" cxnId="{56DC02BC-9C2B-B642-B671-5CE1DACA700C}">
      <dgm:prSet/>
      <dgm:spPr/>
      <dgm:t>
        <a:bodyPr/>
        <a:lstStyle/>
        <a:p>
          <a:endParaRPr lang="en-US"/>
        </a:p>
      </dgm:t>
    </dgm:pt>
    <dgm:pt modelId="{244EEE73-13EA-2644-9BE9-5376DC532EE5}" type="sibTrans" cxnId="{56DC02BC-9C2B-B642-B671-5CE1DACA700C}">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CB78DD71-441B-1B42-B16F-A0A33BD6FD8D}" type="pres">
      <dgm:prSet presAssocID="{C2F6DD56-1336-3A47-A792-DC52CCF8D6F9}" presName="node" presStyleLbl="node1" presStyleIdx="0" presStyleCnt="3">
        <dgm:presLayoutVars>
          <dgm:bulletEnabled val="1"/>
        </dgm:presLayoutVars>
      </dgm:prSet>
      <dgm:spPr/>
    </dgm:pt>
    <dgm:pt modelId="{8010617D-189C-D345-8C57-69207E55A2D5}" type="pres">
      <dgm:prSet presAssocID="{D09C9947-37C8-BB44-AAF4-2057F22E9D49}" presName="sibTrans" presStyleLbl="sibTrans2D1" presStyleIdx="0" presStyleCnt="2"/>
      <dgm:spPr/>
    </dgm:pt>
    <dgm:pt modelId="{B4669863-4CA2-CF4E-81BA-C6DED9E2D548}" type="pres">
      <dgm:prSet presAssocID="{D09C9947-37C8-BB44-AAF4-2057F22E9D49}" presName="connectorText" presStyleLbl="sibTrans2D1" presStyleIdx="0" presStyleCnt="2"/>
      <dgm:spPr/>
    </dgm:pt>
    <dgm:pt modelId="{B705B085-8C6D-8D45-BD22-0B0A6D6492DF}" type="pres">
      <dgm:prSet presAssocID="{9571DFFA-F8D6-C44E-B08C-9050E70BEE46}" presName="node" presStyleLbl="node1" presStyleIdx="1" presStyleCnt="3">
        <dgm:presLayoutVars>
          <dgm:bulletEnabled val="1"/>
        </dgm:presLayoutVars>
      </dgm:prSet>
      <dgm:spPr/>
    </dgm:pt>
    <dgm:pt modelId="{45A703F4-3B5A-BA49-B233-D0167A90256B}" type="pres">
      <dgm:prSet presAssocID="{583002BA-E4AD-6741-AD2B-6CC433A1A6B0}" presName="sibTrans" presStyleLbl="sibTrans2D1" presStyleIdx="1" presStyleCnt="2"/>
      <dgm:spPr/>
    </dgm:pt>
    <dgm:pt modelId="{AC6B9C06-8415-CC40-AC03-1BBC84F8477E}" type="pres">
      <dgm:prSet presAssocID="{583002BA-E4AD-6741-AD2B-6CC433A1A6B0}" presName="connectorText" presStyleLbl="sibTrans2D1" presStyleIdx="1" presStyleCnt="2"/>
      <dgm:spPr/>
    </dgm:pt>
    <dgm:pt modelId="{B42707F0-C70E-2346-9A9C-3B8B4172C50D}" type="pres">
      <dgm:prSet presAssocID="{C855F5AC-428F-FC4F-8A5E-34405646793C}" presName="node" presStyleLbl="node1" presStyleIdx="2" presStyleCnt="3">
        <dgm:presLayoutVars>
          <dgm:bulletEnabled val="1"/>
        </dgm:presLayoutVars>
      </dgm:prSet>
      <dgm:spPr/>
    </dgm:pt>
  </dgm:ptLst>
  <dgm:cxnLst>
    <dgm:cxn modelId="{C4580129-362F-7949-8548-F36883CF7D32}" type="presOf" srcId="{9571DFFA-F8D6-C44E-B08C-9050E70BEE46}" destId="{B705B085-8C6D-8D45-BD22-0B0A6D6492DF}" srcOrd="0" destOrd="0" presId="urn:microsoft.com/office/officeart/2005/8/layout/process2"/>
    <dgm:cxn modelId="{E26F7637-05E3-9C44-8DFB-F18AE69707F1}" type="presOf" srcId="{D09C9947-37C8-BB44-AAF4-2057F22E9D49}" destId="{8010617D-189C-D345-8C57-69207E55A2D5}" srcOrd="0" destOrd="0" presId="urn:microsoft.com/office/officeart/2005/8/layout/process2"/>
    <dgm:cxn modelId="{C3AF6245-0A1A-D74F-A075-DD48A05AB9D0}" srcId="{60C12A90-BA0F-3B46-B50D-A50813D6B527}" destId="{C2F6DD56-1336-3A47-A792-DC52CCF8D6F9}" srcOrd="0" destOrd="0" parTransId="{99A04BCB-2CB1-4B4D-B96B-F39F51479423}" sibTransId="{D09C9947-37C8-BB44-AAF4-2057F22E9D49}"/>
    <dgm:cxn modelId="{28E3FE51-9F12-974A-8E37-D3A501499713}" type="presOf" srcId="{583002BA-E4AD-6741-AD2B-6CC433A1A6B0}" destId="{AC6B9C06-8415-CC40-AC03-1BBC84F8477E}" srcOrd="1" destOrd="0" presId="urn:microsoft.com/office/officeart/2005/8/layout/process2"/>
    <dgm:cxn modelId="{590B4D73-19B2-C446-9C5A-6C9EE733C1DD}" type="presOf" srcId="{D09C9947-37C8-BB44-AAF4-2057F22E9D49}" destId="{B4669863-4CA2-CF4E-81BA-C6DED9E2D548}" srcOrd="1" destOrd="0" presId="urn:microsoft.com/office/officeart/2005/8/layout/process2"/>
    <dgm:cxn modelId="{3198AE7D-B119-1C40-9ADA-1EA6D967C558}" type="presOf" srcId="{583002BA-E4AD-6741-AD2B-6CC433A1A6B0}" destId="{45A703F4-3B5A-BA49-B233-D0167A90256B}" srcOrd="0" destOrd="0" presId="urn:microsoft.com/office/officeart/2005/8/layout/process2"/>
    <dgm:cxn modelId="{457A74AE-CB7A-7047-BC96-878290CA6C8B}" type="presOf" srcId="{60C12A90-BA0F-3B46-B50D-A50813D6B527}" destId="{7A970475-4A90-4147-AC4C-43B4082C813F}" srcOrd="0" destOrd="0" presId="urn:microsoft.com/office/officeart/2005/8/layout/process2"/>
    <dgm:cxn modelId="{56DC02BC-9C2B-B642-B671-5CE1DACA700C}" srcId="{60C12A90-BA0F-3B46-B50D-A50813D6B527}" destId="{C855F5AC-428F-FC4F-8A5E-34405646793C}" srcOrd="2" destOrd="0" parTransId="{0A00CDDF-6A85-7343-A042-2F9D03C81C09}" sibTransId="{244EEE73-13EA-2644-9BE9-5376DC532EE5}"/>
    <dgm:cxn modelId="{6A8E62D4-18B7-6B4B-B52C-59B351D01F58}" type="presOf" srcId="{C2F6DD56-1336-3A47-A792-DC52CCF8D6F9}" destId="{CB78DD71-441B-1B42-B16F-A0A33BD6FD8D}" srcOrd="0" destOrd="0" presId="urn:microsoft.com/office/officeart/2005/8/layout/process2"/>
    <dgm:cxn modelId="{30024ADD-A0B9-2047-A3DE-60F0CAEB0037}" srcId="{60C12A90-BA0F-3B46-B50D-A50813D6B527}" destId="{9571DFFA-F8D6-C44E-B08C-9050E70BEE46}" srcOrd="1" destOrd="0" parTransId="{0FEA859F-B4F1-8749-943C-E1042101B456}" sibTransId="{583002BA-E4AD-6741-AD2B-6CC433A1A6B0}"/>
    <dgm:cxn modelId="{75DEDAFC-CFE4-6141-8E22-754297C4AB1F}" type="presOf" srcId="{C855F5AC-428F-FC4F-8A5E-34405646793C}" destId="{B42707F0-C70E-2346-9A9C-3B8B4172C50D}" srcOrd="0" destOrd="0" presId="urn:microsoft.com/office/officeart/2005/8/layout/process2"/>
    <dgm:cxn modelId="{9CF90970-64B2-9F47-B524-0AC1761C434B}" type="presParOf" srcId="{7A970475-4A90-4147-AC4C-43B4082C813F}" destId="{CB78DD71-441B-1B42-B16F-A0A33BD6FD8D}" srcOrd="0" destOrd="0" presId="urn:microsoft.com/office/officeart/2005/8/layout/process2"/>
    <dgm:cxn modelId="{784AA6CB-699B-7142-AA15-3BCECF769A08}" type="presParOf" srcId="{7A970475-4A90-4147-AC4C-43B4082C813F}" destId="{8010617D-189C-D345-8C57-69207E55A2D5}" srcOrd="1" destOrd="0" presId="urn:microsoft.com/office/officeart/2005/8/layout/process2"/>
    <dgm:cxn modelId="{02B57306-2EB6-8845-BC6A-7B6D5D618F9E}" type="presParOf" srcId="{8010617D-189C-D345-8C57-69207E55A2D5}" destId="{B4669863-4CA2-CF4E-81BA-C6DED9E2D548}" srcOrd="0" destOrd="0" presId="urn:microsoft.com/office/officeart/2005/8/layout/process2"/>
    <dgm:cxn modelId="{1C9C1FFD-3E99-954A-8388-0F4CEBB3CD23}" type="presParOf" srcId="{7A970475-4A90-4147-AC4C-43B4082C813F}" destId="{B705B085-8C6D-8D45-BD22-0B0A6D6492DF}" srcOrd="2" destOrd="0" presId="urn:microsoft.com/office/officeart/2005/8/layout/process2"/>
    <dgm:cxn modelId="{026BD2BC-6EE5-B042-95D2-C9F67014280A}" type="presParOf" srcId="{7A970475-4A90-4147-AC4C-43B4082C813F}" destId="{45A703F4-3B5A-BA49-B233-D0167A90256B}" srcOrd="3" destOrd="0" presId="urn:microsoft.com/office/officeart/2005/8/layout/process2"/>
    <dgm:cxn modelId="{C337BECC-FACF-DC4E-BEF5-BE3270BEFAA6}" type="presParOf" srcId="{45A703F4-3B5A-BA49-B233-D0167A90256B}" destId="{AC6B9C06-8415-CC40-AC03-1BBC84F8477E}" srcOrd="0" destOrd="0" presId="urn:microsoft.com/office/officeart/2005/8/layout/process2"/>
    <dgm:cxn modelId="{679794D6-FF8E-F943-AE9F-7CC1B7FA8EF6}" type="presParOf" srcId="{7A970475-4A90-4147-AC4C-43B4082C813F}" destId="{B42707F0-C70E-2346-9A9C-3B8B4172C50D}" srcOrd="4" destOrd="0" presId="urn:microsoft.com/office/officeart/2005/8/layout/process2"/>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D69BF3F-E809-4446-AB27-99EF282AD755}">
      <dgm:prSet phldrT="[Text]"/>
      <dgm:spPr>
        <a:solidFill>
          <a:schemeClr val="accent6">
            <a:lumMod val="40000"/>
            <a:lumOff val="60000"/>
          </a:schemeClr>
        </a:solidFill>
        <a:ln>
          <a:solidFill>
            <a:schemeClr val="accent4">
              <a:lumMod val="75000"/>
            </a:schemeClr>
          </a:solidFill>
        </a:ln>
      </dgm:spPr>
      <dgm:t>
        <a:bodyPr/>
        <a:lstStyle/>
        <a:p>
          <a:r>
            <a:rPr lang="en-US" dirty="0"/>
            <a:t>Align FASTQ to the reference genome (BWA-</a:t>
          </a:r>
          <a:r>
            <a:rPr lang="en-US" dirty="0" err="1"/>
            <a:t>mem</a:t>
          </a:r>
          <a:r>
            <a:rPr lang="en-US" dirty="0"/>
            <a:t>)</a:t>
          </a:r>
        </a:p>
      </dgm:t>
    </dgm:pt>
    <dgm:pt modelId="{C5398830-752F-D046-A2E3-944536433B1D}" type="parTrans" cxnId="{58BE05D0-2891-7F4A-BC96-75FC5290B4AB}">
      <dgm:prSet/>
      <dgm:spPr/>
      <dgm:t>
        <a:bodyPr/>
        <a:lstStyle/>
        <a:p>
          <a:endParaRPr lang="en-US"/>
        </a:p>
      </dgm:t>
    </dgm:pt>
    <dgm:pt modelId="{F44A5DF3-5808-1A4B-A0FA-8E55C6F0C3F0}" type="sibTrans" cxnId="{58BE05D0-2891-7F4A-BC96-75FC5290B4AB}">
      <dgm:prSet/>
      <dgm:spPr/>
      <dgm:t>
        <a:bodyPr/>
        <a:lstStyle/>
        <a:p>
          <a:endParaRPr lang="en-US"/>
        </a:p>
      </dgm:t>
    </dgm:pt>
    <dgm:pt modelId="{4D1B6D12-6B8D-B946-96DC-E0B1CC0C665C}">
      <dgm:prSet phldrT="[Text]"/>
      <dgm:spPr>
        <a:solidFill>
          <a:srgbClr val="FCD5B5"/>
        </a:solidFill>
        <a:ln>
          <a:solidFill>
            <a:schemeClr val="accent4">
              <a:lumMod val="75000"/>
            </a:schemeClr>
          </a:solidFill>
        </a:ln>
      </dgm:spPr>
      <dgm:t>
        <a:bodyPr/>
        <a:lstStyle/>
        <a:p>
          <a:r>
            <a:rPr lang="en-US" dirty="0"/>
            <a:t>SAM/BAM file</a:t>
          </a:r>
        </a:p>
      </dgm:t>
    </dgm:pt>
    <dgm:pt modelId="{2280AB0E-73CB-D649-A147-3B89AFF19008}" type="parTrans" cxnId="{CCC65C78-511D-0E49-8B9E-3C20A6F6F30E}">
      <dgm:prSet/>
      <dgm:spPr/>
      <dgm:t>
        <a:bodyPr/>
        <a:lstStyle/>
        <a:p>
          <a:endParaRPr lang="en-US"/>
        </a:p>
      </dgm:t>
    </dgm:pt>
    <dgm:pt modelId="{E9EB7764-F505-524A-AC6D-6FF603B47A06}" type="sibTrans" cxnId="{CCC65C78-511D-0E49-8B9E-3C20A6F6F30E}">
      <dgm:prSet/>
      <dgm:spPr/>
      <dgm:t>
        <a:bodyPr/>
        <a:lstStyle/>
        <a:p>
          <a:endParaRPr lang="en-US"/>
        </a:p>
      </dgm:t>
    </dgm:pt>
    <dgm:pt modelId="{1DDBFCF1-0A36-8043-A506-E4A01CC96BA9}">
      <dgm:prSet phldrT="[Text]"/>
      <dgm:spPr>
        <a:ln w="76200" cmpd="sng">
          <a:solidFill>
            <a:schemeClr val="accent4">
              <a:lumMod val="75000"/>
            </a:schemeClr>
          </a:solidFill>
        </a:ln>
      </dgm:spPr>
      <dgm:t>
        <a:bodyPr/>
        <a:lstStyle/>
        <a:p>
          <a:r>
            <a:rPr lang="en-US" dirty="0"/>
            <a:t>Mark duplicates (PICARD)</a:t>
          </a:r>
        </a:p>
      </dgm:t>
    </dgm:pt>
    <dgm:pt modelId="{CB49D90C-885F-9043-82EF-FD9FA66D2C20}" type="parTrans" cxnId="{70D541DE-3D94-F245-8248-613C923003DF}">
      <dgm:prSet/>
      <dgm:spPr/>
      <dgm:t>
        <a:bodyPr/>
        <a:lstStyle/>
        <a:p>
          <a:endParaRPr lang="en-US"/>
        </a:p>
      </dgm:t>
    </dgm:pt>
    <dgm:pt modelId="{C6CD152E-B551-9145-B7EB-8AE0C0B93595}" type="sibTrans" cxnId="{70D541DE-3D94-F245-8248-613C923003DF}">
      <dgm:prSet/>
      <dgm:spPr/>
      <dgm:t>
        <a:bodyPr/>
        <a:lstStyle/>
        <a:p>
          <a:endParaRPr lang="en-US"/>
        </a:p>
      </dgm:t>
    </dgm:pt>
    <dgm:pt modelId="{70E268B1-12EB-FF4B-9D57-36DD4DC8C049}">
      <dgm:prSet phldrT="[Text]"/>
      <dgm:spPr>
        <a:ln>
          <a:solidFill>
            <a:schemeClr val="accent4">
              <a:lumMod val="75000"/>
            </a:schemeClr>
          </a:solidFill>
        </a:ln>
      </dgm:spPr>
      <dgm:t>
        <a:bodyPr/>
        <a:lstStyle/>
        <a:p>
          <a:r>
            <a:rPr lang="en-US" dirty="0"/>
            <a:t>Realign</a:t>
          </a:r>
          <a:r>
            <a:rPr lang="en-US" baseline="0" dirty="0"/>
            <a:t> </a:t>
          </a:r>
          <a:r>
            <a:rPr lang="en-US" baseline="0" dirty="0" err="1"/>
            <a:t>indels</a:t>
          </a:r>
          <a:endParaRPr lang="en-US" baseline="0" dirty="0"/>
        </a:p>
        <a:p>
          <a:r>
            <a:rPr lang="en-US" baseline="0" dirty="0"/>
            <a:t>(GATK </a:t>
          </a:r>
          <a:r>
            <a:rPr lang="en-US" baseline="0" dirty="0" err="1"/>
            <a:t>IndelRealigner</a:t>
          </a:r>
          <a:r>
            <a:rPr lang="en-US" baseline="0" dirty="0"/>
            <a:t>)</a:t>
          </a:r>
          <a:endParaRPr lang="en-US" dirty="0"/>
        </a:p>
      </dgm:t>
    </dgm:pt>
    <dgm:pt modelId="{28ADF8BE-D50B-9F47-80AA-E24CDBCB0ABC}" type="parTrans" cxnId="{798FAE91-A052-5140-9835-63F4D9D5475E}">
      <dgm:prSet/>
      <dgm:spPr/>
      <dgm:t>
        <a:bodyPr/>
        <a:lstStyle/>
        <a:p>
          <a:endParaRPr lang="en-US"/>
        </a:p>
      </dgm:t>
    </dgm:pt>
    <dgm:pt modelId="{0B73AED3-62DE-474E-978D-CD81DFF7BCD9}" type="sibTrans" cxnId="{798FAE91-A052-5140-9835-63F4D9D5475E}">
      <dgm:prSet/>
      <dgm:spPr/>
      <dgm:t>
        <a:bodyPr/>
        <a:lstStyle/>
        <a:p>
          <a:endParaRPr lang="en-US"/>
        </a:p>
      </dgm:t>
    </dgm:pt>
    <dgm:pt modelId="{E67D2B3D-BFC1-C240-96E4-DC6F70102E7F}">
      <dgm:prSet phldrT="[Text]"/>
      <dgm:spPr>
        <a:solidFill>
          <a:srgbClr val="FCD5B5"/>
        </a:solidFill>
        <a:ln>
          <a:solidFill>
            <a:schemeClr val="accent4">
              <a:lumMod val="75000"/>
            </a:schemeClr>
          </a:solidFill>
        </a:ln>
      </dgm:spPr>
      <dgm:t>
        <a:bodyPr/>
        <a:lstStyle/>
        <a:p>
          <a:r>
            <a:rPr lang="en-US" dirty="0"/>
            <a:t>Sort mapped reads</a:t>
          </a:r>
        </a:p>
      </dgm:t>
    </dgm:pt>
    <dgm:pt modelId="{303FAF13-6AA8-6343-8810-70B79D104EC1}" type="parTrans" cxnId="{A1EDF86B-0AF9-074F-B4B3-D770944939B9}">
      <dgm:prSet/>
      <dgm:spPr/>
      <dgm:t>
        <a:bodyPr/>
        <a:lstStyle/>
        <a:p>
          <a:endParaRPr lang="en-US"/>
        </a:p>
      </dgm:t>
    </dgm:pt>
    <dgm:pt modelId="{C602D59B-9756-1C41-BCA3-6ECA21E054FC}" type="sibTrans" cxnId="{A1EDF86B-0AF9-074F-B4B3-D770944939B9}">
      <dgm:prSet/>
      <dgm:spPr>
        <a:solidFill>
          <a:srgbClr val="FF0000"/>
        </a:solidFill>
      </dgm:spPr>
      <dgm:t>
        <a:bodyPr/>
        <a:lstStyle/>
        <a:p>
          <a:endParaRPr lang="en-US"/>
        </a:p>
      </dgm:t>
    </dgm:pt>
    <dgm:pt modelId="{4E75D9EC-7C78-B24F-A1FD-47FC642839C1}">
      <dgm:prSet phldrT="[Text]"/>
      <dgm:spPr>
        <a:ln>
          <a:solidFill>
            <a:schemeClr val="accent4">
              <a:lumMod val="75000"/>
            </a:schemeClr>
          </a:solidFill>
        </a:ln>
      </dgm:spPr>
      <dgm:t>
        <a:bodyPr/>
        <a:lstStyle/>
        <a:p>
          <a:r>
            <a:rPr lang="en-US" dirty="0"/>
            <a:t>Recalibrate base quality scores</a:t>
          </a:r>
        </a:p>
        <a:p>
          <a:r>
            <a:rPr lang="en-US" dirty="0"/>
            <a:t>(GATK </a:t>
          </a:r>
          <a:r>
            <a:rPr lang="en-US" dirty="0" err="1"/>
            <a:t>BaseRecalibrator</a:t>
          </a:r>
          <a:r>
            <a:rPr lang="en-US" dirty="0"/>
            <a:t>)</a:t>
          </a:r>
        </a:p>
      </dgm:t>
    </dgm:pt>
    <dgm:pt modelId="{6BAAE91A-F6E9-F742-81EF-E4440B930B47}" type="parTrans" cxnId="{B107572A-4835-CE4F-BDD0-B5516B33EAE2}">
      <dgm:prSet/>
      <dgm:spPr/>
      <dgm:t>
        <a:bodyPr/>
        <a:lstStyle/>
        <a:p>
          <a:endParaRPr lang="en-US"/>
        </a:p>
      </dgm:t>
    </dgm:pt>
    <dgm:pt modelId="{CAC1F105-3029-FD43-8BD1-CD55387B4600}" type="sibTrans" cxnId="{B107572A-4835-CE4F-BDD0-B5516B33EAE2}">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6">
        <dgm:presLayoutVars>
          <dgm:bulletEnabled val="1"/>
        </dgm:presLayoutVars>
      </dgm:prSet>
      <dgm:spPr/>
    </dgm:pt>
    <dgm:pt modelId="{656ED8E0-C474-3345-A631-8D089A16F657}" type="pres">
      <dgm:prSet presAssocID="{F44A5DF3-5808-1A4B-A0FA-8E55C6F0C3F0}" presName="sibTrans" presStyleLbl="sibTrans2D1" presStyleIdx="0" presStyleCnt="5"/>
      <dgm:spPr/>
    </dgm:pt>
    <dgm:pt modelId="{54AD50CE-F042-0C4F-AA8F-2D26F67C0815}" type="pres">
      <dgm:prSet presAssocID="{F44A5DF3-5808-1A4B-A0FA-8E55C6F0C3F0}" presName="connectorText" presStyleLbl="sibTrans2D1" presStyleIdx="0" presStyleCnt="5"/>
      <dgm:spPr/>
    </dgm:pt>
    <dgm:pt modelId="{1B67F44F-2AB3-BE4C-BF0A-970613314B0E}" type="pres">
      <dgm:prSet presAssocID="{4D1B6D12-6B8D-B946-96DC-E0B1CC0C665C}" presName="node" presStyleLbl="node1" presStyleIdx="1" presStyleCnt="6">
        <dgm:presLayoutVars>
          <dgm:bulletEnabled val="1"/>
        </dgm:presLayoutVars>
      </dgm:prSet>
      <dgm:spPr/>
    </dgm:pt>
    <dgm:pt modelId="{D7343E29-DD2A-794C-AEA8-758747556F73}" type="pres">
      <dgm:prSet presAssocID="{E9EB7764-F505-524A-AC6D-6FF603B47A06}" presName="sibTrans" presStyleLbl="sibTrans2D1" presStyleIdx="1" presStyleCnt="5"/>
      <dgm:spPr/>
    </dgm:pt>
    <dgm:pt modelId="{02734B5A-4274-E041-B2C9-54C4380EB5E1}" type="pres">
      <dgm:prSet presAssocID="{E9EB7764-F505-524A-AC6D-6FF603B47A06}" presName="connectorText" presStyleLbl="sibTrans2D1" presStyleIdx="1" presStyleCnt="5"/>
      <dgm:spPr/>
    </dgm:pt>
    <dgm:pt modelId="{967AD2A4-9167-1440-9E3D-7E9E0C661AA5}" type="pres">
      <dgm:prSet presAssocID="{E67D2B3D-BFC1-C240-96E4-DC6F70102E7F}" presName="node" presStyleLbl="node1" presStyleIdx="2" presStyleCnt="6">
        <dgm:presLayoutVars>
          <dgm:bulletEnabled val="1"/>
        </dgm:presLayoutVars>
      </dgm:prSet>
      <dgm:spPr/>
    </dgm:pt>
    <dgm:pt modelId="{6D77465B-67FF-3348-9C6E-11EA2A31749A}" type="pres">
      <dgm:prSet presAssocID="{C602D59B-9756-1C41-BCA3-6ECA21E054FC}" presName="sibTrans" presStyleLbl="sibTrans2D1" presStyleIdx="2" presStyleCnt="5"/>
      <dgm:spPr/>
    </dgm:pt>
    <dgm:pt modelId="{1483ECFA-F2D2-7241-A764-A67B6B130BBE}" type="pres">
      <dgm:prSet presAssocID="{C602D59B-9756-1C41-BCA3-6ECA21E054FC}" presName="connectorText" presStyleLbl="sibTrans2D1" presStyleIdx="2" presStyleCnt="5"/>
      <dgm:spPr/>
    </dgm:pt>
    <dgm:pt modelId="{F25E4C45-222F-504B-A3E5-F6B7F6CD44A2}" type="pres">
      <dgm:prSet presAssocID="{1DDBFCF1-0A36-8043-A506-E4A01CC96BA9}" presName="node" presStyleLbl="node1" presStyleIdx="3" presStyleCnt="6">
        <dgm:presLayoutVars>
          <dgm:bulletEnabled val="1"/>
        </dgm:presLayoutVars>
      </dgm:prSet>
      <dgm:spPr/>
    </dgm:pt>
    <dgm:pt modelId="{032FB3AD-C0AC-BF47-8FF9-BBCFEFC36491}" type="pres">
      <dgm:prSet presAssocID="{C6CD152E-B551-9145-B7EB-8AE0C0B93595}" presName="sibTrans" presStyleLbl="sibTrans2D1" presStyleIdx="3" presStyleCnt="5"/>
      <dgm:spPr/>
    </dgm:pt>
    <dgm:pt modelId="{23BBABEC-C074-004D-8EAF-E82F8385B089}" type="pres">
      <dgm:prSet presAssocID="{C6CD152E-B551-9145-B7EB-8AE0C0B93595}" presName="connectorText" presStyleLbl="sibTrans2D1" presStyleIdx="3" presStyleCnt="5"/>
      <dgm:spPr/>
    </dgm:pt>
    <dgm:pt modelId="{FC65ABDA-AFC1-8A48-AE51-9B837A8A9FE5}" type="pres">
      <dgm:prSet presAssocID="{70E268B1-12EB-FF4B-9D57-36DD4DC8C049}" presName="node" presStyleLbl="node1" presStyleIdx="4" presStyleCnt="6">
        <dgm:presLayoutVars>
          <dgm:bulletEnabled val="1"/>
        </dgm:presLayoutVars>
      </dgm:prSet>
      <dgm:spPr/>
    </dgm:pt>
    <dgm:pt modelId="{C5375DE8-8D20-8747-BECC-58092015AFF8}" type="pres">
      <dgm:prSet presAssocID="{0B73AED3-62DE-474E-978D-CD81DFF7BCD9}" presName="sibTrans" presStyleLbl="sibTrans2D1" presStyleIdx="4" presStyleCnt="5"/>
      <dgm:spPr/>
    </dgm:pt>
    <dgm:pt modelId="{27E7578E-E90F-B44E-886B-EC881DB5E2DF}" type="pres">
      <dgm:prSet presAssocID="{0B73AED3-62DE-474E-978D-CD81DFF7BCD9}" presName="connectorText" presStyleLbl="sibTrans2D1" presStyleIdx="4" presStyleCnt="5"/>
      <dgm:spPr/>
    </dgm:pt>
    <dgm:pt modelId="{F8CA2E54-D827-2049-AA55-348179BCF3DF}" type="pres">
      <dgm:prSet presAssocID="{4E75D9EC-7C78-B24F-A1FD-47FC642839C1}" presName="node" presStyleLbl="node1" presStyleIdx="5" presStyleCnt="6">
        <dgm:presLayoutVars>
          <dgm:bulletEnabled val="1"/>
        </dgm:presLayoutVars>
      </dgm:prSet>
      <dgm:spPr/>
    </dgm:pt>
  </dgm:ptLst>
  <dgm:cxnLst>
    <dgm:cxn modelId="{4DF1EB03-205E-3842-AE70-786B4E9C351A}" type="presOf" srcId="{60C12A90-BA0F-3B46-B50D-A50813D6B527}" destId="{7A970475-4A90-4147-AC4C-43B4082C813F}" srcOrd="0" destOrd="0" presId="urn:microsoft.com/office/officeart/2005/8/layout/process2"/>
    <dgm:cxn modelId="{567B2611-1032-AE47-BD58-F38C349F357F}" type="presOf" srcId="{C602D59B-9756-1C41-BCA3-6ECA21E054FC}" destId="{1483ECFA-F2D2-7241-A764-A67B6B130BBE}" srcOrd="1" destOrd="0" presId="urn:microsoft.com/office/officeart/2005/8/layout/process2"/>
    <dgm:cxn modelId="{3EFF8114-4594-DC45-BC47-F443694F9FD3}" type="presOf" srcId="{0B73AED3-62DE-474E-978D-CD81DFF7BCD9}" destId="{C5375DE8-8D20-8747-BECC-58092015AFF8}" srcOrd="0" destOrd="0" presId="urn:microsoft.com/office/officeart/2005/8/layout/process2"/>
    <dgm:cxn modelId="{5E816C16-76C3-B347-9690-1A78019D5F7C}" type="presOf" srcId="{C6CD152E-B551-9145-B7EB-8AE0C0B93595}" destId="{032FB3AD-C0AC-BF47-8FF9-BBCFEFC36491}" srcOrd="0" destOrd="0" presId="urn:microsoft.com/office/officeart/2005/8/layout/process2"/>
    <dgm:cxn modelId="{D46A6D21-295C-1F41-8A5E-0381F1506813}" type="presOf" srcId="{C6CD152E-B551-9145-B7EB-8AE0C0B93595}" destId="{23BBABEC-C074-004D-8EAF-E82F8385B089}" srcOrd="1" destOrd="0" presId="urn:microsoft.com/office/officeart/2005/8/layout/process2"/>
    <dgm:cxn modelId="{FBC4AD26-AA86-0448-AD30-A1B31678411E}" type="presOf" srcId="{E9EB7764-F505-524A-AC6D-6FF603B47A06}" destId="{02734B5A-4274-E041-B2C9-54C4380EB5E1}" srcOrd="1" destOrd="0" presId="urn:microsoft.com/office/officeart/2005/8/layout/process2"/>
    <dgm:cxn modelId="{A4D7CA29-2995-F640-AB6B-2D04F62B1621}" type="presOf" srcId="{70E268B1-12EB-FF4B-9D57-36DD4DC8C049}" destId="{FC65ABDA-AFC1-8A48-AE51-9B837A8A9FE5}" srcOrd="0" destOrd="0" presId="urn:microsoft.com/office/officeart/2005/8/layout/process2"/>
    <dgm:cxn modelId="{B107572A-4835-CE4F-BDD0-B5516B33EAE2}" srcId="{60C12A90-BA0F-3B46-B50D-A50813D6B527}" destId="{4E75D9EC-7C78-B24F-A1FD-47FC642839C1}" srcOrd="5" destOrd="0" parTransId="{6BAAE91A-F6E9-F742-81EF-E4440B930B47}" sibTransId="{CAC1F105-3029-FD43-8BD1-CD55387B4600}"/>
    <dgm:cxn modelId="{20D73D3B-95C9-044F-99E7-AEB3E57E0B37}" type="presOf" srcId="{E9EB7764-F505-524A-AC6D-6FF603B47A06}" destId="{D7343E29-DD2A-794C-AEA8-758747556F73}" srcOrd="0" destOrd="0" presId="urn:microsoft.com/office/officeart/2005/8/layout/process2"/>
    <dgm:cxn modelId="{8E2EB95D-BFC1-5140-B4D4-EB0EB361970D}" type="presOf" srcId="{1DDBFCF1-0A36-8043-A506-E4A01CC96BA9}" destId="{F25E4C45-222F-504B-A3E5-F6B7F6CD44A2}" srcOrd="0" destOrd="0" presId="urn:microsoft.com/office/officeart/2005/8/layout/process2"/>
    <dgm:cxn modelId="{2A95B15F-0B86-E843-85BE-B3384669C675}" type="presOf" srcId="{E67D2B3D-BFC1-C240-96E4-DC6F70102E7F}" destId="{967AD2A4-9167-1440-9E3D-7E9E0C661AA5}" srcOrd="0" destOrd="0" presId="urn:microsoft.com/office/officeart/2005/8/layout/process2"/>
    <dgm:cxn modelId="{A1EDF86B-0AF9-074F-B4B3-D770944939B9}" srcId="{60C12A90-BA0F-3B46-B50D-A50813D6B527}" destId="{E67D2B3D-BFC1-C240-96E4-DC6F70102E7F}" srcOrd="2" destOrd="0" parTransId="{303FAF13-6AA8-6343-8810-70B79D104EC1}" sibTransId="{C602D59B-9756-1C41-BCA3-6ECA21E054FC}"/>
    <dgm:cxn modelId="{AFD9176C-D7B6-EB4F-9FB5-6B2FAB59CC42}" type="presOf" srcId="{CD69BF3F-E809-4446-AB27-99EF282AD755}" destId="{2101673F-06D1-7E4A-B964-1052B7DEBC08}" srcOrd="0" destOrd="0" presId="urn:microsoft.com/office/officeart/2005/8/layout/process2"/>
    <dgm:cxn modelId="{E1215F6F-0937-D74A-BAF8-004375B598B2}" type="presOf" srcId="{0B73AED3-62DE-474E-978D-CD81DFF7BCD9}" destId="{27E7578E-E90F-B44E-886B-EC881DB5E2DF}" srcOrd="1" destOrd="0" presId="urn:microsoft.com/office/officeart/2005/8/layout/process2"/>
    <dgm:cxn modelId="{CCC65C78-511D-0E49-8B9E-3C20A6F6F30E}" srcId="{60C12A90-BA0F-3B46-B50D-A50813D6B527}" destId="{4D1B6D12-6B8D-B946-96DC-E0B1CC0C665C}" srcOrd="1" destOrd="0" parTransId="{2280AB0E-73CB-D649-A147-3B89AFF19008}" sibTransId="{E9EB7764-F505-524A-AC6D-6FF603B47A06}"/>
    <dgm:cxn modelId="{3D37488A-2B78-4045-9277-31D695BFC03C}" type="presOf" srcId="{4E75D9EC-7C78-B24F-A1FD-47FC642839C1}" destId="{F8CA2E54-D827-2049-AA55-348179BCF3DF}" srcOrd="0" destOrd="0" presId="urn:microsoft.com/office/officeart/2005/8/layout/process2"/>
    <dgm:cxn modelId="{798FAE91-A052-5140-9835-63F4D9D5475E}" srcId="{60C12A90-BA0F-3B46-B50D-A50813D6B527}" destId="{70E268B1-12EB-FF4B-9D57-36DD4DC8C049}" srcOrd="4" destOrd="0" parTransId="{28ADF8BE-D50B-9F47-80AA-E24CDBCB0ABC}" sibTransId="{0B73AED3-62DE-474E-978D-CD81DFF7BCD9}"/>
    <dgm:cxn modelId="{BDD66ABF-DB50-BF42-B8CC-A89FFFC4935D}" type="presOf" srcId="{C602D59B-9756-1C41-BCA3-6ECA21E054FC}" destId="{6D77465B-67FF-3348-9C6E-11EA2A31749A}" srcOrd="0"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70D541DE-3D94-F245-8248-613C923003DF}" srcId="{60C12A90-BA0F-3B46-B50D-A50813D6B527}" destId="{1DDBFCF1-0A36-8043-A506-E4A01CC96BA9}" srcOrd="3" destOrd="0" parTransId="{CB49D90C-885F-9043-82EF-FD9FA66D2C20}" sibTransId="{C6CD152E-B551-9145-B7EB-8AE0C0B93595}"/>
    <dgm:cxn modelId="{F255CEE1-C879-7245-9C78-2514E3D389ED}" type="presOf" srcId="{4D1B6D12-6B8D-B946-96DC-E0B1CC0C665C}" destId="{1B67F44F-2AB3-BE4C-BF0A-970613314B0E}" srcOrd="0" destOrd="0" presId="urn:microsoft.com/office/officeart/2005/8/layout/process2"/>
    <dgm:cxn modelId="{D7E9B3F1-EAC6-B84B-B5B0-BDB5B73B674A}" type="presOf" srcId="{F44A5DF3-5808-1A4B-A0FA-8E55C6F0C3F0}" destId="{656ED8E0-C474-3345-A631-8D089A16F657}" srcOrd="0" destOrd="0" presId="urn:microsoft.com/office/officeart/2005/8/layout/process2"/>
    <dgm:cxn modelId="{8D8852F8-79B7-2C41-8351-DDDA4E2686B1}" type="presOf" srcId="{F44A5DF3-5808-1A4B-A0FA-8E55C6F0C3F0}" destId="{54AD50CE-F042-0C4F-AA8F-2D26F67C0815}" srcOrd="1" destOrd="0" presId="urn:microsoft.com/office/officeart/2005/8/layout/process2"/>
    <dgm:cxn modelId="{2B1D1A7E-C2D6-1C4F-989D-C0AC771A84D5}" type="presParOf" srcId="{7A970475-4A90-4147-AC4C-43B4082C813F}" destId="{2101673F-06D1-7E4A-B964-1052B7DEBC08}" srcOrd="0" destOrd="0" presId="urn:microsoft.com/office/officeart/2005/8/layout/process2"/>
    <dgm:cxn modelId="{9ABE7390-261C-BB4C-AB8E-2D7E26B7A310}" type="presParOf" srcId="{7A970475-4A90-4147-AC4C-43B4082C813F}" destId="{656ED8E0-C474-3345-A631-8D089A16F657}" srcOrd="1" destOrd="0" presId="urn:microsoft.com/office/officeart/2005/8/layout/process2"/>
    <dgm:cxn modelId="{409687A8-F8A2-284D-9282-7F93A1D789D6}" type="presParOf" srcId="{656ED8E0-C474-3345-A631-8D089A16F657}" destId="{54AD50CE-F042-0C4F-AA8F-2D26F67C0815}" srcOrd="0" destOrd="0" presId="urn:microsoft.com/office/officeart/2005/8/layout/process2"/>
    <dgm:cxn modelId="{AF821E39-0FE9-9946-BBE9-55BFB431F0D6}" type="presParOf" srcId="{7A970475-4A90-4147-AC4C-43B4082C813F}" destId="{1B67F44F-2AB3-BE4C-BF0A-970613314B0E}" srcOrd="2" destOrd="0" presId="urn:microsoft.com/office/officeart/2005/8/layout/process2"/>
    <dgm:cxn modelId="{3DFBC807-11C5-B94C-BA6C-989190BFC272}" type="presParOf" srcId="{7A970475-4A90-4147-AC4C-43B4082C813F}" destId="{D7343E29-DD2A-794C-AEA8-758747556F73}" srcOrd="3" destOrd="0" presId="urn:microsoft.com/office/officeart/2005/8/layout/process2"/>
    <dgm:cxn modelId="{62685FB1-DBC3-F64A-BDAB-7088379B76B7}" type="presParOf" srcId="{D7343E29-DD2A-794C-AEA8-758747556F73}" destId="{02734B5A-4274-E041-B2C9-54C4380EB5E1}" srcOrd="0" destOrd="0" presId="urn:microsoft.com/office/officeart/2005/8/layout/process2"/>
    <dgm:cxn modelId="{6FF019A8-298A-384C-A799-99425A571254}" type="presParOf" srcId="{7A970475-4A90-4147-AC4C-43B4082C813F}" destId="{967AD2A4-9167-1440-9E3D-7E9E0C661AA5}" srcOrd="4" destOrd="0" presId="urn:microsoft.com/office/officeart/2005/8/layout/process2"/>
    <dgm:cxn modelId="{3704D8F6-7916-2441-BE0C-B02CE2758738}" type="presParOf" srcId="{7A970475-4A90-4147-AC4C-43B4082C813F}" destId="{6D77465B-67FF-3348-9C6E-11EA2A31749A}" srcOrd="5" destOrd="0" presId="urn:microsoft.com/office/officeart/2005/8/layout/process2"/>
    <dgm:cxn modelId="{8C380570-E936-5643-9265-686C564C6224}" type="presParOf" srcId="{6D77465B-67FF-3348-9C6E-11EA2A31749A}" destId="{1483ECFA-F2D2-7241-A764-A67B6B130BBE}" srcOrd="0" destOrd="0" presId="urn:microsoft.com/office/officeart/2005/8/layout/process2"/>
    <dgm:cxn modelId="{1EAB3C02-8B43-7044-8F78-5495F9C3E66E}" type="presParOf" srcId="{7A970475-4A90-4147-AC4C-43B4082C813F}" destId="{F25E4C45-222F-504B-A3E5-F6B7F6CD44A2}" srcOrd="6" destOrd="0" presId="urn:microsoft.com/office/officeart/2005/8/layout/process2"/>
    <dgm:cxn modelId="{2D61F2F5-E881-8E40-8E9F-3B7A4E503466}" type="presParOf" srcId="{7A970475-4A90-4147-AC4C-43B4082C813F}" destId="{032FB3AD-C0AC-BF47-8FF9-BBCFEFC36491}" srcOrd="7" destOrd="0" presId="urn:microsoft.com/office/officeart/2005/8/layout/process2"/>
    <dgm:cxn modelId="{92AB608F-46C8-2340-BB72-E0B86F32E6D9}" type="presParOf" srcId="{032FB3AD-C0AC-BF47-8FF9-BBCFEFC36491}" destId="{23BBABEC-C074-004D-8EAF-E82F8385B089}" srcOrd="0" destOrd="0" presId="urn:microsoft.com/office/officeart/2005/8/layout/process2"/>
    <dgm:cxn modelId="{15120741-88D7-7841-9639-38D74BC574F8}" type="presParOf" srcId="{7A970475-4A90-4147-AC4C-43B4082C813F}" destId="{FC65ABDA-AFC1-8A48-AE51-9B837A8A9FE5}" srcOrd="8" destOrd="0" presId="urn:microsoft.com/office/officeart/2005/8/layout/process2"/>
    <dgm:cxn modelId="{7FFE356B-1882-BC44-8BFD-2F8EE99A2197}" type="presParOf" srcId="{7A970475-4A90-4147-AC4C-43B4082C813F}" destId="{C5375DE8-8D20-8747-BECC-58092015AFF8}" srcOrd="9" destOrd="0" presId="urn:microsoft.com/office/officeart/2005/8/layout/process2"/>
    <dgm:cxn modelId="{59414AE6-B5F5-294E-B83F-45D3F14C4C4D}" type="presParOf" srcId="{C5375DE8-8D20-8747-BECC-58092015AFF8}" destId="{27E7578E-E90F-B44E-886B-EC881DB5E2DF}" srcOrd="0" destOrd="0" presId="urn:microsoft.com/office/officeart/2005/8/layout/process2"/>
    <dgm:cxn modelId="{0B2D6CBC-988E-9B47-B4CF-2FED6FF340B0}" type="presParOf" srcId="{7A970475-4A90-4147-AC4C-43B4082C813F}" destId="{F8CA2E54-D827-2049-AA55-348179BCF3DF}"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D69BF3F-E809-4446-AB27-99EF282AD755}">
      <dgm:prSet phldrT="[Text]"/>
      <dgm:spPr>
        <a:solidFill>
          <a:schemeClr val="accent6">
            <a:lumMod val="40000"/>
            <a:lumOff val="60000"/>
          </a:schemeClr>
        </a:solidFill>
        <a:ln>
          <a:solidFill>
            <a:schemeClr val="accent4">
              <a:lumMod val="75000"/>
            </a:schemeClr>
          </a:solidFill>
        </a:ln>
      </dgm:spPr>
      <dgm:t>
        <a:bodyPr/>
        <a:lstStyle/>
        <a:p>
          <a:r>
            <a:rPr lang="en-US" dirty="0"/>
            <a:t>Align FASTQ to the reference genome (BWA-</a:t>
          </a:r>
          <a:r>
            <a:rPr lang="en-US" dirty="0" err="1"/>
            <a:t>mem</a:t>
          </a:r>
          <a:r>
            <a:rPr lang="en-US" dirty="0"/>
            <a:t>)</a:t>
          </a:r>
        </a:p>
      </dgm:t>
    </dgm:pt>
    <dgm:pt modelId="{C5398830-752F-D046-A2E3-944536433B1D}" type="parTrans" cxnId="{58BE05D0-2891-7F4A-BC96-75FC5290B4AB}">
      <dgm:prSet/>
      <dgm:spPr/>
      <dgm:t>
        <a:bodyPr/>
        <a:lstStyle/>
        <a:p>
          <a:endParaRPr lang="en-US"/>
        </a:p>
      </dgm:t>
    </dgm:pt>
    <dgm:pt modelId="{F44A5DF3-5808-1A4B-A0FA-8E55C6F0C3F0}" type="sibTrans" cxnId="{58BE05D0-2891-7F4A-BC96-75FC5290B4AB}">
      <dgm:prSet/>
      <dgm:spPr/>
      <dgm:t>
        <a:bodyPr/>
        <a:lstStyle/>
        <a:p>
          <a:endParaRPr lang="en-US"/>
        </a:p>
      </dgm:t>
    </dgm:pt>
    <dgm:pt modelId="{4D1B6D12-6B8D-B946-96DC-E0B1CC0C665C}">
      <dgm:prSet phldrT="[Text]"/>
      <dgm:spPr>
        <a:solidFill>
          <a:srgbClr val="FCD5B5"/>
        </a:solidFill>
        <a:ln>
          <a:solidFill>
            <a:schemeClr val="accent4">
              <a:lumMod val="75000"/>
            </a:schemeClr>
          </a:solidFill>
        </a:ln>
      </dgm:spPr>
      <dgm:t>
        <a:bodyPr/>
        <a:lstStyle/>
        <a:p>
          <a:r>
            <a:rPr lang="en-US" dirty="0"/>
            <a:t>SAM/BAM file</a:t>
          </a:r>
        </a:p>
      </dgm:t>
    </dgm:pt>
    <dgm:pt modelId="{2280AB0E-73CB-D649-A147-3B89AFF19008}" type="parTrans" cxnId="{CCC65C78-511D-0E49-8B9E-3C20A6F6F30E}">
      <dgm:prSet/>
      <dgm:spPr/>
      <dgm:t>
        <a:bodyPr/>
        <a:lstStyle/>
        <a:p>
          <a:endParaRPr lang="en-US"/>
        </a:p>
      </dgm:t>
    </dgm:pt>
    <dgm:pt modelId="{E9EB7764-F505-524A-AC6D-6FF603B47A06}" type="sibTrans" cxnId="{CCC65C78-511D-0E49-8B9E-3C20A6F6F30E}">
      <dgm:prSet/>
      <dgm:spPr/>
      <dgm:t>
        <a:bodyPr/>
        <a:lstStyle/>
        <a:p>
          <a:endParaRPr lang="en-US"/>
        </a:p>
      </dgm:t>
    </dgm:pt>
    <dgm:pt modelId="{1DDBFCF1-0A36-8043-A506-E4A01CC96BA9}">
      <dgm:prSet phldrT="[Text]"/>
      <dgm:spPr>
        <a:solidFill>
          <a:schemeClr val="accent6">
            <a:lumMod val="40000"/>
            <a:lumOff val="60000"/>
          </a:schemeClr>
        </a:solidFill>
        <a:ln w="28575" cmpd="sng">
          <a:solidFill>
            <a:schemeClr val="accent4">
              <a:lumMod val="75000"/>
            </a:schemeClr>
          </a:solidFill>
        </a:ln>
      </dgm:spPr>
      <dgm:t>
        <a:bodyPr/>
        <a:lstStyle/>
        <a:p>
          <a:r>
            <a:rPr lang="en-US" dirty="0"/>
            <a:t>Mark duplicates (PICARD)</a:t>
          </a:r>
        </a:p>
      </dgm:t>
    </dgm:pt>
    <dgm:pt modelId="{CB49D90C-885F-9043-82EF-FD9FA66D2C20}" type="parTrans" cxnId="{70D541DE-3D94-F245-8248-613C923003DF}">
      <dgm:prSet/>
      <dgm:spPr/>
      <dgm:t>
        <a:bodyPr/>
        <a:lstStyle/>
        <a:p>
          <a:endParaRPr lang="en-US"/>
        </a:p>
      </dgm:t>
    </dgm:pt>
    <dgm:pt modelId="{C6CD152E-B551-9145-B7EB-8AE0C0B93595}" type="sibTrans" cxnId="{70D541DE-3D94-F245-8248-613C923003DF}">
      <dgm:prSet/>
      <dgm:spPr>
        <a:solidFill>
          <a:srgbClr val="FF0000"/>
        </a:solidFill>
      </dgm:spPr>
      <dgm:t>
        <a:bodyPr/>
        <a:lstStyle/>
        <a:p>
          <a:endParaRPr lang="en-US"/>
        </a:p>
      </dgm:t>
    </dgm:pt>
    <dgm:pt modelId="{70E268B1-12EB-FF4B-9D57-36DD4DC8C049}">
      <dgm:prSet phldrT="[Text]"/>
      <dgm:spPr>
        <a:ln w="57150" cmpd="sng">
          <a:solidFill>
            <a:schemeClr val="accent4">
              <a:lumMod val="75000"/>
            </a:schemeClr>
          </a:solidFill>
        </a:ln>
      </dgm:spPr>
      <dgm:t>
        <a:bodyPr/>
        <a:lstStyle/>
        <a:p>
          <a:r>
            <a:rPr lang="en-US" dirty="0"/>
            <a:t>Realign</a:t>
          </a:r>
          <a:r>
            <a:rPr lang="en-US" baseline="0" dirty="0"/>
            <a:t> </a:t>
          </a:r>
          <a:r>
            <a:rPr lang="en-US" baseline="0" dirty="0" err="1"/>
            <a:t>indels</a:t>
          </a:r>
          <a:endParaRPr lang="en-US" baseline="0" dirty="0"/>
        </a:p>
        <a:p>
          <a:r>
            <a:rPr lang="en-US" baseline="0" dirty="0"/>
            <a:t>(GATK </a:t>
          </a:r>
          <a:r>
            <a:rPr lang="en-US" baseline="0" dirty="0" err="1"/>
            <a:t>IndelRealigner</a:t>
          </a:r>
          <a:r>
            <a:rPr lang="en-US" baseline="0" dirty="0"/>
            <a:t>)</a:t>
          </a:r>
          <a:endParaRPr lang="en-US" dirty="0"/>
        </a:p>
      </dgm:t>
    </dgm:pt>
    <dgm:pt modelId="{28ADF8BE-D50B-9F47-80AA-E24CDBCB0ABC}" type="parTrans" cxnId="{798FAE91-A052-5140-9835-63F4D9D5475E}">
      <dgm:prSet/>
      <dgm:spPr/>
      <dgm:t>
        <a:bodyPr/>
        <a:lstStyle/>
        <a:p>
          <a:endParaRPr lang="en-US"/>
        </a:p>
      </dgm:t>
    </dgm:pt>
    <dgm:pt modelId="{0B73AED3-62DE-474E-978D-CD81DFF7BCD9}" type="sibTrans" cxnId="{798FAE91-A052-5140-9835-63F4D9D5475E}">
      <dgm:prSet/>
      <dgm:spPr/>
      <dgm:t>
        <a:bodyPr/>
        <a:lstStyle/>
        <a:p>
          <a:endParaRPr lang="en-US"/>
        </a:p>
      </dgm:t>
    </dgm:pt>
    <dgm:pt modelId="{E67D2B3D-BFC1-C240-96E4-DC6F70102E7F}">
      <dgm:prSet phldrT="[Text]"/>
      <dgm:spPr>
        <a:solidFill>
          <a:srgbClr val="FCD5B5"/>
        </a:solidFill>
        <a:ln>
          <a:solidFill>
            <a:schemeClr val="accent4">
              <a:lumMod val="75000"/>
            </a:schemeClr>
          </a:solidFill>
        </a:ln>
      </dgm:spPr>
      <dgm:t>
        <a:bodyPr/>
        <a:lstStyle/>
        <a:p>
          <a:r>
            <a:rPr lang="en-US" dirty="0"/>
            <a:t>Sort mapped reads</a:t>
          </a:r>
        </a:p>
      </dgm:t>
    </dgm:pt>
    <dgm:pt modelId="{303FAF13-6AA8-6343-8810-70B79D104EC1}" type="parTrans" cxnId="{A1EDF86B-0AF9-074F-B4B3-D770944939B9}">
      <dgm:prSet/>
      <dgm:spPr/>
      <dgm:t>
        <a:bodyPr/>
        <a:lstStyle/>
        <a:p>
          <a:endParaRPr lang="en-US"/>
        </a:p>
      </dgm:t>
    </dgm:pt>
    <dgm:pt modelId="{C602D59B-9756-1C41-BCA3-6ECA21E054FC}" type="sibTrans" cxnId="{A1EDF86B-0AF9-074F-B4B3-D770944939B9}">
      <dgm:prSet/>
      <dgm:spPr>
        <a:solidFill>
          <a:schemeClr val="bg1">
            <a:lumMod val="75000"/>
          </a:schemeClr>
        </a:solidFill>
        <a:ln w="12700" cmpd="sng"/>
      </dgm:spPr>
      <dgm:t>
        <a:bodyPr/>
        <a:lstStyle/>
        <a:p>
          <a:endParaRPr lang="en-US"/>
        </a:p>
      </dgm:t>
    </dgm:pt>
    <dgm:pt modelId="{4E75D9EC-7C78-B24F-A1FD-47FC642839C1}">
      <dgm:prSet phldrT="[Text]"/>
      <dgm:spPr>
        <a:ln>
          <a:solidFill>
            <a:schemeClr val="accent4">
              <a:lumMod val="75000"/>
            </a:schemeClr>
          </a:solidFill>
        </a:ln>
      </dgm:spPr>
      <dgm:t>
        <a:bodyPr/>
        <a:lstStyle/>
        <a:p>
          <a:r>
            <a:rPr lang="en-US" dirty="0"/>
            <a:t>Recalibrate base quality scores</a:t>
          </a:r>
        </a:p>
        <a:p>
          <a:r>
            <a:rPr lang="en-US" dirty="0"/>
            <a:t>(GATK </a:t>
          </a:r>
          <a:r>
            <a:rPr lang="en-US" dirty="0" err="1"/>
            <a:t>BaseRecalibrator</a:t>
          </a:r>
          <a:r>
            <a:rPr lang="en-US" dirty="0"/>
            <a:t>)</a:t>
          </a:r>
        </a:p>
      </dgm:t>
    </dgm:pt>
    <dgm:pt modelId="{6BAAE91A-F6E9-F742-81EF-E4440B930B47}" type="parTrans" cxnId="{B107572A-4835-CE4F-BDD0-B5516B33EAE2}">
      <dgm:prSet/>
      <dgm:spPr/>
      <dgm:t>
        <a:bodyPr/>
        <a:lstStyle/>
        <a:p>
          <a:endParaRPr lang="en-US"/>
        </a:p>
      </dgm:t>
    </dgm:pt>
    <dgm:pt modelId="{CAC1F105-3029-FD43-8BD1-CD55387B4600}" type="sibTrans" cxnId="{B107572A-4835-CE4F-BDD0-B5516B33EAE2}">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6">
        <dgm:presLayoutVars>
          <dgm:bulletEnabled val="1"/>
        </dgm:presLayoutVars>
      </dgm:prSet>
      <dgm:spPr/>
    </dgm:pt>
    <dgm:pt modelId="{656ED8E0-C474-3345-A631-8D089A16F657}" type="pres">
      <dgm:prSet presAssocID="{F44A5DF3-5808-1A4B-A0FA-8E55C6F0C3F0}" presName="sibTrans" presStyleLbl="sibTrans2D1" presStyleIdx="0" presStyleCnt="5"/>
      <dgm:spPr/>
    </dgm:pt>
    <dgm:pt modelId="{54AD50CE-F042-0C4F-AA8F-2D26F67C0815}" type="pres">
      <dgm:prSet presAssocID="{F44A5DF3-5808-1A4B-A0FA-8E55C6F0C3F0}" presName="connectorText" presStyleLbl="sibTrans2D1" presStyleIdx="0" presStyleCnt="5"/>
      <dgm:spPr/>
    </dgm:pt>
    <dgm:pt modelId="{1B67F44F-2AB3-BE4C-BF0A-970613314B0E}" type="pres">
      <dgm:prSet presAssocID="{4D1B6D12-6B8D-B946-96DC-E0B1CC0C665C}" presName="node" presStyleLbl="node1" presStyleIdx="1" presStyleCnt="6">
        <dgm:presLayoutVars>
          <dgm:bulletEnabled val="1"/>
        </dgm:presLayoutVars>
      </dgm:prSet>
      <dgm:spPr/>
    </dgm:pt>
    <dgm:pt modelId="{D7343E29-DD2A-794C-AEA8-758747556F73}" type="pres">
      <dgm:prSet presAssocID="{E9EB7764-F505-524A-AC6D-6FF603B47A06}" presName="sibTrans" presStyleLbl="sibTrans2D1" presStyleIdx="1" presStyleCnt="5"/>
      <dgm:spPr/>
    </dgm:pt>
    <dgm:pt modelId="{02734B5A-4274-E041-B2C9-54C4380EB5E1}" type="pres">
      <dgm:prSet presAssocID="{E9EB7764-F505-524A-AC6D-6FF603B47A06}" presName="connectorText" presStyleLbl="sibTrans2D1" presStyleIdx="1" presStyleCnt="5"/>
      <dgm:spPr/>
    </dgm:pt>
    <dgm:pt modelId="{967AD2A4-9167-1440-9E3D-7E9E0C661AA5}" type="pres">
      <dgm:prSet presAssocID="{E67D2B3D-BFC1-C240-96E4-DC6F70102E7F}" presName="node" presStyleLbl="node1" presStyleIdx="2" presStyleCnt="6">
        <dgm:presLayoutVars>
          <dgm:bulletEnabled val="1"/>
        </dgm:presLayoutVars>
      </dgm:prSet>
      <dgm:spPr/>
    </dgm:pt>
    <dgm:pt modelId="{6D77465B-67FF-3348-9C6E-11EA2A31749A}" type="pres">
      <dgm:prSet presAssocID="{C602D59B-9756-1C41-BCA3-6ECA21E054FC}" presName="sibTrans" presStyleLbl="sibTrans2D1" presStyleIdx="2" presStyleCnt="5"/>
      <dgm:spPr/>
    </dgm:pt>
    <dgm:pt modelId="{1483ECFA-F2D2-7241-A764-A67B6B130BBE}" type="pres">
      <dgm:prSet presAssocID="{C602D59B-9756-1C41-BCA3-6ECA21E054FC}" presName="connectorText" presStyleLbl="sibTrans2D1" presStyleIdx="2" presStyleCnt="5"/>
      <dgm:spPr/>
    </dgm:pt>
    <dgm:pt modelId="{F25E4C45-222F-504B-A3E5-F6B7F6CD44A2}" type="pres">
      <dgm:prSet presAssocID="{1DDBFCF1-0A36-8043-A506-E4A01CC96BA9}" presName="node" presStyleLbl="node1" presStyleIdx="3" presStyleCnt="6">
        <dgm:presLayoutVars>
          <dgm:bulletEnabled val="1"/>
        </dgm:presLayoutVars>
      </dgm:prSet>
      <dgm:spPr/>
    </dgm:pt>
    <dgm:pt modelId="{032FB3AD-C0AC-BF47-8FF9-BBCFEFC36491}" type="pres">
      <dgm:prSet presAssocID="{C6CD152E-B551-9145-B7EB-8AE0C0B93595}" presName="sibTrans" presStyleLbl="sibTrans2D1" presStyleIdx="3" presStyleCnt="5"/>
      <dgm:spPr/>
    </dgm:pt>
    <dgm:pt modelId="{23BBABEC-C074-004D-8EAF-E82F8385B089}" type="pres">
      <dgm:prSet presAssocID="{C6CD152E-B551-9145-B7EB-8AE0C0B93595}" presName="connectorText" presStyleLbl="sibTrans2D1" presStyleIdx="3" presStyleCnt="5"/>
      <dgm:spPr/>
    </dgm:pt>
    <dgm:pt modelId="{FC65ABDA-AFC1-8A48-AE51-9B837A8A9FE5}" type="pres">
      <dgm:prSet presAssocID="{70E268B1-12EB-FF4B-9D57-36DD4DC8C049}" presName="node" presStyleLbl="node1" presStyleIdx="4" presStyleCnt="6">
        <dgm:presLayoutVars>
          <dgm:bulletEnabled val="1"/>
        </dgm:presLayoutVars>
      </dgm:prSet>
      <dgm:spPr/>
    </dgm:pt>
    <dgm:pt modelId="{C5375DE8-8D20-8747-BECC-58092015AFF8}" type="pres">
      <dgm:prSet presAssocID="{0B73AED3-62DE-474E-978D-CD81DFF7BCD9}" presName="sibTrans" presStyleLbl="sibTrans2D1" presStyleIdx="4" presStyleCnt="5"/>
      <dgm:spPr/>
    </dgm:pt>
    <dgm:pt modelId="{27E7578E-E90F-B44E-886B-EC881DB5E2DF}" type="pres">
      <dgm:prSet presAssocID="{0B73AED3-62DE-474E-978D-CD81DFF7BCD9}" presName="connectorText" presStyleLbl="sibTrans2D1" presStyleIdx="4" presStyleCnt="5"/>
      <dgm:spPr/>
    </dgm:pt>
    <dgm:pt modelId="{F8CA2E54-D827-2049-AA55-348179BCF3DF}" type="pres">
      <dgm:prSet presAssocID="{4E75D9EC-7C78-B24F-A1FD-47FC642839C1}" presName="node" presStyleLbl="node1" presStyleIdx="5" presStyleCnt="6">
        <dgm:presLayoutVars>
          <dgm:bulletEnabled val="1"/>
        </dgm:presLayoutVars>
      </dgm:prSet>
      <dgm:spPr/>
    </dgm:pt>
  </dgm:ptLst>
  <dgm:cxnLst>
    <dgm:cxn modelId="{88F62600-98E3-E543-82DE-59BB68870717}" type="presOf" srcId="{C6CD152E-B551-9145-B7EB-8AE0C0B93595}" destId="{032FB3AD-C0AC-BF47-8FF9-BBCFEFC36491}" srcOrd="0" destOrd="0" presId="urn:microsoft.com/office/officeart/2005/8/layout/process2"/>
    <dgm:cxn modelId="{3F61CA07-77F0-FD44-A942-7A25EFE0F863}" type="presOf" srcId="{4D1B6D12-6B8D-B946-96DC-E0B1CC0C665C}" destId="{1B67F44F-2AB3-BE4C-BF0A-970613314B0E}" srcOrd="0" destOrd="0" presId="urn:microsoft.com/office/officeart/2005/8/layout/process2"/>
    <dgm:cxn modelId="{5F9E5D12-F8BB-BF41-AA8B-2E31122E3CE5}" type="presOf" srcId="{F44A5DF3-5808-1A4B-A0FA-8E55C6F0C3F0}" destId="{656ED8E0-C474-3345-A631-8D089A16F657}" srcOrd="0" destOrd="0" presId="urn:microsoft.com/office/officeart/2005/8/layout/process2"/>
    <dgm:cxn modelId="{09103B25-B393-0541-B5D7-05F2B4356251}" type="presOf" srcId="{C6CD152E-B551-9145-B7EB-8AE0C0B93595}" destId="{23BBABEC-C074-004D-8EAF-E82F8385B089}" srcOrd="1" destOrd="0" presId="urn:microsoft.com/office/officeart/2005/8/layout/process2"/>
    <dgm:cxn modelId="{B107572A-4835-CE4F-BDD0-B5516B33EAE2}" srcId="{60C12A90-BA0F-3B46-B50D-A50813D6B527}" destId="{4E75D9EC-7C78-B24F-A1FD-47FC642839C1}" srcOrd="5" destOrd="0" parTransId="{6BAAE91A-F6E9-F742-81EF-E4440B930B47}" sibTransId="{CAC1F105-3029-FD43-8BD1-CD55387B4600}"/>
    <dgm:cxn modelId="{A4937049-1361-6647-A913-AF05A19F8664}" type="presOf" srcId="{0B73AED3-62DE-474E-978D-CD81DFF7BCD9}" destId="{C5375DE8-8D20-8747-BECC-58092015AFF8}" srcOrd="0" destOrd="0" presId="urn:microsoft.com/office/officeart/2005/8/layout/process2"/>
    <dgm:cxn modelId="{2755565D-29B2-AE4F-BE13-678DB6B9C7B8}" type="presOf" srcId="{60C12A90-BA0F-3B46-B50D-A50813D6B527}" destId="{7A970475-4A90-4147-AC4C-43B4082C813F}" srcOrd="0" destOrd="0" presId="urn:microsoft.com/office/officeart/2005/8/layout/process2"/>
    <dgm:cxn modelId="{A1EDF86B-0AF9-074F-B4B3-D770944939B9}" srcId="{60C12A90-BA0F-3B46-B50D-A50813D6B527}" destId="{E67D2B3D-BFC1-C240-96E4-DC6F70102E7F}" srcOrd="2" destOrd="0" parTransId="{303FAF13-6AA8-6343-8810-70B79D104EC1}" sibTransId="{C602D59B-9756-1C41-BCA3-6ECA21E054FC}"/>
    <dgm:cxn modelId="{2D95896E-7CB2-824F-87DE-CA7A62ED19B2}" type="presOf" srcId="{E67D2B3D-BFC1-C240-96E4-DC6F70102E7F}" destId="{967AD2A4-9167-1440-9E3D-7E9E0C661AA5}" srcOrd="0" destOrd="0" presId="urn:microsoft.com/office/officeart/2005/8/layout/process2"/>
    <dgm:cxn modelId="{BA716775-761C-4747-BBB2-8327BBC320A3}" type="presOf" srcId="{C602D59B-9756-1C41-BCA3-6ECA21E054FC}" destId="{1483ECFA-F2D2-7241-A764-A67B6B130BBE}" srcOrd="1" destOrd="0" presId="urn:microsoft.com/office/officeart/2005/8/layout/process2"/>
    <dgm:cxn modelId="{CCC65C78-511D-0E49-8B9E-3C20A6F6F30E}" srcId="{60C12A90-BA0F-3B46-B50D-A50813D6B527}" destId="{4D1B6D12-6B8D-B946-96DC-E0B1CC0C665C}" srcOrd="1" destOrd="0" parTransId="{2280AB0E-73CB-D649-A147-3B89AFF19008}" sibTransId="{E9EB7764-F505-524A-AC6D-6FF603B47A06}"/>
    <dgm:cxn modelId="{1B1F8E88-0B2D-7F4E-8B2F-50048F1CE17D}" type="presOf" srcId="{E9EB7764-F505-524A-AC6D-6FF603B47A06}" destId="{02734B5A-4274-E041-B2C9-54C4380EB5E1}" srcOrd="1" destOrd="0" presId="urn:microsoft.com/office/officeart/2005/8/layout/process2"/>
    <dgm:cxn modelId="{798FAE91-A052-5140-9835-63F4D9D5475E}" srcId="{60C12A90-BA0F-3B46-B50D-A50813D6B527}" destId="{70E268B1-12EB-FF4B-9D57-36DD4DC8C049}" srcOrd="4" destOrd="0" parTransId="{28ADF8BE-D50B-9F47-80AA-E24CDBCB0ABC}" sibTransId="{0B73AED3-62DE-474E-978D-CD81DFF7BCD9}"/>
    <dgm:cxn modelId="{FD0A7FA4-7F66-334D-AEFB-0A32A40B9AC4}" type="presOf" srcId="{4E75D9EC-7C78-B24F-A1FD-47FC642839C1}" destId="{F8CA2E54-D827-2049-AA55-348179BCF3DF}" srcOrd="0" destOrd="0" presId="urn:microsoft.com/office/officeart/2005/8/layout/process2"/>
    <dgm:cxn modelId="{75068AAA-61AA-824B-8D40-427777D0E2FE}" type="presOf" srcId="{0B73AED3-62DE-474E-978D-CD81DFF7BCD9}" destId="{27E7578E-E90F-B44E-886B-EC881DB5E2DF}" srcOrd="1" destOrd="0" presId="urn:microsoft.com/office/officeart/2005/8/layout/process2"/>
    <dgm:cxn modelId="{1B9B1CB8-A954-3248-8C2F-20E714AAD2F5}" type="presOf" srcId="{F44A5DF3-5808-1A4B-A0FA-8E55C6F0C3F0}" destId="{54AD50CE-F042-0C4F-AA8F-2D26F67C0815}" srcOrd="1" destOrd="0" presId="urn:microsoft.com/office/officeart/2005/8/layout/process2"/>
    <dgm:cxn modelId="{B0165EBE-4C59-F243-B686-DD805C00AD19}" type="presOf" srcId="{E9EB7764-F505-524A-AC6D-6FF603B47A06}" destId="{D7343E29-DD2A-794C-AEA8-758747556F73}" srcOrd="0" destOrd="0" presId="urn:microsoft.com/office/officeart/2005/8/layout/process2"/>
    <dgm:cxn modelId="{50FD8CBE-810B-2948-8D52-375B7620C147}" type="presOf" srcId="{CD69BF3F-E809-4446-AB27-99EF282AD755}" destId="{2101673F-06D1-7E4A-B964-1052B7DEBC08}" srcOrd="0" destOrd="0" presId="urn:microsoft.com/office/officeart/2005/8/layout/process2"/>
    <dgm:cxn modelId="{7E4227C4-0DD2-E147-BF2B-6CA404044BD5}" type="presOf" srcId="{C602D59B-9756-1C41-BCA3-6ECA21E054FC}" destId="{6D77465B-67FF-3348-9C6E-11EA2A31749A}" srcOrd="0" destOrd="0" presId="urn:microsoft.com/office/officeart/2005/8/layout/process2"/>
    <dgm:cxn modelId="{D1E48CC4-B60E-114F-BFE0-74435F3D1E0D}" type="presOf" srcId="{1DDBFCF1-0A36-8043-A506-E4A01CC96BA9}" destId="{F25E4C45-222F-504B-A3E5-F6B7F6CD44A2}" srcOrd="0"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70D541DE-3D94-F245-8248-613C923003DF}" srcId="{60C12A90-BA0F-3B46-B50D-A50813D6B527}" destId="{1DDBFCF1-0A36-8043-A506-E4A01CC96BA9}" srcOrd="3" destOrd="0" parTransId="{CB49D90C-885F-9043-82EF-FD9FA66D2C20}" sibTransId="{C6CD152E-B551-9145-B7EB-8AE0C0B93595}"/>
    <dgm:cxn modelId="{F96D87FF-4DFF-BB49-AB23-867EB8CBAF4A}" type="presOf" srcId="{70E268B1-12EB-FF4B-9D57-36DD4DC8C049}" destId="{FC65ABDA-AFC1-8A48-AE51-9B837A8A9FE5}" srcOrd="0" destOrd="0" presId="urn:microsoft.com/office/officeart/2005/8/layout/process2"/>
    <dgm:cxn modelId="{E808B366-D8B6-9447-A962-AD2ED0EF35B7}" type="presParOf" srcId="{7A970475-4A90-4147-AC4C-43B4082C813F}" destId="{2101673F-06D1-7E4A-B964-1052B7DEBC08}" srcOrd="0" destOrd="0" presId="urn:microsoft.com/office/officeart/2005/8/layout/process2"/>
    <dgm:cxn modelId="{00CBB556-5C06-364B-9BEE-03E83D8463DB}" type="presParOf" srcId="{7A970475-4A90-4147-AC4C-43B4082C813F}" destId="{656ED8E0-C474-3345-A631-8D089A16F657}" srcOrd="1" destOrd="0" presId="urn:microsoft.com/office/officeart/2005/8/layout/process2"/>
    <dgm:cxn modelId="{10CCFEA2-8D59-7440-B85D-4B0A9FB20F7E}" type="presParOf" srcId="{656ED8E0-C474-3345-A631-8D089A16F657}" destId="{54AD50CE-F042-0C4F-AA8F-2D26F67C0815}" srcOrd="0" destOrd="0" presId="urn:microsoft.com/office/officeart/2005/8/layout/process2"/>
    <dgm:cxn modelId="{19B87FCE-D19D-FE42-95FE-152488FA9DC0}" type="presParOf" srcId="{7A970475-4A90-4147-AC4C-43B4082C813F}" destId="{1B67F44F-2AB3-BE4C-BF0A-970613314B0E}" srcOrd="2" destOrd="0" presId="urn:microsoft.com/office/officeart/2005/8/layout/process2"/>
    <dgm:cxn modelId="{C3F9F435-309B-A148-92A1-8B2669063649}" type="presParOf" srcId="{7A970475-4A90-4147-AC4C-43B4082C813F}" destId="{D7343E29-DD2A-794C-AEA8-758747556F73}" srcOrd="3" destOrd="0" presId="urn:microsoft.com/office/officeart/2005/8/layout/process2"/>
    <dgm:cxn modelId="{43499D6E-2D6F-494A-A786-77DF307E5400}" type="presParOf" srcId="{D7343E29-DD2A-794C-AEA8-758747556F73}" destId="{02734B5A-4274-E041-B2C9-54C4380EB5E1}" srcOrd="0" destOrd="0" presId="urn:microsoft.com/office/officeart/2005/8/layout/process2"/>
    <dgm:cxn modelId="{04127110-712E-8B43-A1DC-1F1EBF8AB651}" type="presParOf" srcId="{7A970475-4A90-4147-AC4C-43B4082C813F}" destId="{967AD2A4-9167-1440-9E3D-7E9E0C661AA5}" srcOrd="4" destOrd="0" presId="urn:microsoft.com/office/officeart/2005/8/layout/process2"/>
    <dgm:cxn modelId="{71A7B7FD-0B62-C840-ABE7-6CD200EFBB29}" type="presParOf" srcId="{7A970475-4A90-4147-AC4C-43B4082C813F}" destId="{6D77465B-67FF-3348-9C6E-11EA2A31749A}" srcOrd="5" destOrd="0" presId="urn:microsoft.com/office/officeart/2005/8/layout/process2"/>
    <dgm:cxn modelId="{D1F16406-D646-0643-969E-CE75F680328D}" type="presParOf" srcId="{6D77465B-67FF-3348-9C6E-11EA2A31749A}" destId="{1483ECFA-F2D2-7241-A764-A67B6B130BBE}" srcOrd="0" destOrd="0" presId="urn:microsoft.com/office/officeart/2005/8/layout/process2"/>
    <dgm:cxn modelId="{D127CD34-325B-4C4D-906F-A998F5B4CBAE}" type="presParOf" srcId="{7A970475-4A90-4147-AC4C-43B4082C813F}" destId="{F25E4C45-222F-504B-A3E5-F6B7F6CD44A2}" srcOrd="6" destOrd="0" presId="urn:microsoft.com/office/officeart/2005/8/layout/process2"/>
    <dgm:cxn modelId="{606975A7-ED3F-8E44-9062-DF84B2D3CE70}" type="presParOf" srcId="{7A970475-4A90-4147-AC4C-43B4082C813F}" destId="{032FB3AD-C0AC-BF47-8FF9-BBCFEFC36491}" srcOrd="7" destOrd="0" presId="urn:microsoft.com/office/officeart/2005/8/layout/process2"/>
    <dgm:cxn modelId="{09A60392-1AFE-274A-8176-A9C09E989D78}" type="presParOf" srcId="{032FB3AD-C0AC-BF47-8FF9-BBCFEFC36491}" destId="{23BBABEC-C074-004D-8EAF-E82F8385B089}" srcOrd="0" destOrd="0" presId="urn:microsoft.com/office/officeart/2005/8/layout/process2"/>
    <dgm:cxn modelId="{F9825C56-2BCD-F14F-8065-27F8AEDE186C}" type="presParOf" srcId="{7A970475-4A90-4147-AC4C-43B4082C813F}" destId="{FC65ABDA-AFC1-8A48-AE51-9B837A8A9FE5}" srcOrd="8" destOrd="0" presId="urn:microsoft.com/office/officeart/2005/8/layout/process2"/>
    <dgm:cxn modelId="{1BE0BD4B-2474-B045-96D9-2AC4D797C677}" type="presParOf" srcId="{7A970475-4A90-4147-AC4C-43B4082C813F}" destId="{C5375DE8-8D20-8747-BECC-58092015AFF8}" srcOrd="9" destOrd="0" presId="urn:microsoft.com/office/officeart/2005/8/layout/process2"/>
    <dgm:cxn modelId="{73A0CA3F-0005-9349-8CFA-B8553E9940CE}" type="presParOf" srcId="{C5375DE8-8D20-8747-BECC-58092015AFF8}" destId="{27E7578E-E90F-B44E-886B-EC881DB5E2DF}" srcOrd="0" destOrd="0" presId="urn:microsoft.com/office/officeart/2005/8/layout/process2"/>
    <dgm:cxn modelId="{527AED40-C4F1-4F44-9551-4A8325EEFB77}" type="presParOf" srcId="{7A970475-4A90-4147-AC4C-43B4082C813F}" destId="{F8CA2E54-D827-2049-AA55-348179BCF3DF}" srcOrd="10"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D69BF3F-E809-4446-AB27-99EF282AD755}">
      <dgm:prSet phldrT="[Text]"/>
      <dgm:spPr>
        <a:solidFill>
          <a:schemeClr val="accent6">
            <a:lumMod val="40000"/>
            <a:lumOff val="60000"/>
          </a:schemeClr>
        </a:solidFill>
        <a:ln>
          <a:solidFill>
            <a:schemeClr val="accent4">
              <a:lumMod val="75000"/>
            </a:schemeClr>
          </a:solidFill>
        </a:ln>
      </dgm:spPr>
      <dgm:t>
        <a:bodyPr/>
        <a:lstStyle/>
        <a:p>
          <a:r>
            <a:rPr lang="en-US" dirty="0"/>
            <a:t>Align FASTQ to the reference genome (BWA-</a:t>
          </a:r>
          <a:r>
            <a:rPr lang="en-US" dirty="0" err="1"/>
            <a:t>mem</a:t>
          </a:r>
          <a:r>
            <a:rPr lang="en-US" dirty="0"/>
            <a:t>)</a:t>
          </a:r>
        </a:p>
      </dgm:t>
    </dgm:pt>
    <dgm:pt modelId="{C5398830-752F-D046-A2E3-944536433B1D}" type="parTrans" cxnId="{58BE05D0-2891-7F4A-BC96-75FC5290B4AB}">
      <dgm:prSet/>
      <dgm:spPr/>
      <dgm:t>
        <a:bodyPr/>
        <a:lstStyle/>
        <a:p>
          <a:endParaRPr lang="en-US"/>
        </a:p>
      </dgm:t>
    </dgm:pt>
    <dgm:pt modelId="{F44A5DF3-5808-1A4B-A0FA-8E55C6F0C3F0}" type="sibTrans" cxnId="{58BE05D0-2891-7F4A-BC96-75FC5290B4AB}">
      <dgm:prSet/>
      <dgm:spPr/>
      <dgm:t>
        <a:bodyPr/>
        <a:lstStyle/>
        <a:p>
          <a:endParaRPr lang="en-US"/>
        </a:p>
      </dgm:t>
    </dgm:pt>
    <dgm:pt modelId="{4D1B6D12-6B8D-B946-96DC-E0B1CC0C665C}">
      <dgm:prSet phldrT="[Text]"/>
      <dgm:spPr>
        <a:solidFill>
          <a:srgbClr val="FCD5B5"/>
        </a:solidFill>
        <a:ln>
          <a:solidFill>
            <a:schemeClr val="accent4">
              <a:lumMod val="75000"/>
            </a:schemeClr>
          </a:solidFill>
        </a:ln>
      </dgm:spPr>
      <dgm:t>
        <a:bodyPr/>
        <a:lstStyle/>
        <a:p>
          <a:r>
            <a:rPr lang="en-US" dirty="0"/>
            <a:t>SAM/BAM file</a:t>
          </a:r>
        </a:p>
      </dgm:t>
    </dgm:pt>
    <dgm:pt modelId="{2280AB0E-73CB-D649-A147-3B89AFF19008}" type="parTrans" cxnId="{CCC65C78-511D-0E49-8B9E-3C20A6F6F30E}">
      <dgm:prSet/>
      <dgm:spPr/>
      <dgm:t>
        <a:bodyPr/>
        <a:lstStyle/>
        <a:p>
          <a:endParaRPr lang="en-US"/>
        </a:p>
      </dgm:t>
    </dgm:pt>
    <dgm:pt modelId="{E9EB7764-F505-524A-AC6D-6FF603B47A06}" type="sibTrans" cxnId="{CCC65C78-511D-0E49-8B9E-3C20A6F6F30E}">
      <dgm:prSet/>
      <dgm:spPr/>
      <dgm:t>
        <a:bodyPr/>
        <a:lstStyle/>
        <a:p>
          <a:endParaRPr lang="en-US"/>
        </a:p>
      </dgm:t>
    </dgm:pt>
    <dgm:pt modelId="{1DDBFCF1-0A36-8043-A506-E4A01CC96BA9}">
      <dgm:prSet phldrT="[Text]"/>
      <dgm:spPr>
        <a:solidFill>
          <a:schemeClr val="accent6">
            <a:lumMod val="40000"/>
            <a:lumOff val="60000"/>
          </a:schemeClr>
        </a:solidFill>
        <a:ln w="28575" cmpd="sng">
          <a:solidFill>
            <a:schemeClr val="accent4">
              <a:lumMod val="75000"/>
            </a:schemeClr>
          </a:solidFill>
        </a:ln>
      </dgm:spPr>
      <dgm:t>
        <a:bodyPr/>
        <a:lstStyle/>
        <a:p>
          <a:r>
            <a:rPr lang="en-US" dirty="0"/>
            <a:t>Mark duplicates (PICARD)</a:t>
          </a:r>
        </a:p>
      </dgm:t>
    </dgm:pt>
    <dgm:pt modelId="{CB49D90C-885F-9043-82EF-FD9FA66D2C20}" type="parTrans" cxnId="{70D541DE-3D94-F245-8248-613C923003DF}">
      <dgm:prSet/>
      <dgm:spPr/>
      <dgm:t>
        <a:bodyPr/>
        <a:lstStyle/>
        <a:p>
          <a:endParaRPr lang="en-US"/>
        </a:p>
      </dgm:t>
    </dgm:pt>
    <dgm:pt modelId="{C6CD152E-B551-9145-B7EB-8AE0C0B93595}" type="sibTrans" cxnId="{70D541DE-3D94-F245-8248-613C923003DF}">
      <dgm:prSet/>
      <dgm:spPr>
        <a:solidFill>
          <a:schemeClr val="bg1">
            <a:lumMod val="75000"/>
          </a:schemeClr>
        </a:solidFill>
      </dgm:spPr>
      <dgm:t>
        <a:bodyPr/>
        <a:lstStyle/>
        <a:p>
          <a:endParaRPr lang="en-US"/>
        </a:p>
      </dgm:t>
    </dgm:pt>
    <dgm:pt modelId="{70E268B1-12EB-FF4B-9D57-36DD4DC8C049}">
      <dgm:prSet phldrT="[Text]"/>
      <dgm:spPr>
        <a:solidFill>
          <a:schemeClr val="accent6">
            <a:lumMod val="40000"/>
            <a:lumOff val="60000"/>
          </a:schemeClr>
        </a:solidFill>
        <a:ln w="28575" cmpd="sng">
          <a:solidFill>
            <a:schemeClr val="accent4">
              <a:lumMod val="75000"/>
            </a:schemeClr>
          </a:solidFill>
        </a:ln>
      </dgm:spPr>
      <dgm:t>
        <a:bodyPr/>
        <a:lstStyle/>
        <a:p>
          <a:r>
            <a:rPr lang="en-US" dirty="0"/>
            <a:t>Realign</a:t>
          </a:r>
          <a:r>
            <a:rPr lang="en-US" baseline="0" dirty="0"/>
            <a:t> </a:t>
          </a:r>
          <a:r>
            <a:rPr lang="en-US" baseline="0" dirty="0" err="1"/>
            <a:t>indels</a:t>
          </a:r>
          <a:endParaRPr lang="en-US" baseline="0" dirty="0"/>
        </a:p>
        <a:p>
          <a:r>
            <a:rPr lang="en-US" baseline="0" dirty="0"/>
            <a:t>(GATK </a:t>
          </a:r>
          <a:r>
            <a:rPr lang="en-US" baseline="0" dirty="0" err="1"/>
            <a:t>IndelRealigner</a:t>
          </a:r>
          <a:r>
            <a:rPr lang="en-US" baseline="0" dirty="0"/>
            <a:t>)</a:t>
          </a:r>
          <a:endParaRPr lang="en-US" dirty="0"/>
        </a:p>
      </dgm:t>
    </dgm:pt>
    <dgm:pt modelId="{28ADF8BE-D50B-9F47-80AA-E24CDBCB0ABC}" type="parTrans" cxnId="{798FAE91-A052-5140-9835-63F4D9D5475E}">
      <dgm:prSet/>
      <dgm:spPr/>
      <dgm:t>
        <a:bodyPr/>
        <a:lstStyle/>
        <a:p>
          <a:endParaRPr lang="en-US"/>
        </a:p>
      </dgm:t>
    </dgm:pt>
    <dgm:pt modelId="{0B73AED3-62DE-474E-978D-CD81DFF7BCD9}" type="sibTrans" cxnId="{798FAE91-A052-5140-9835-63F4D9D5475E}">
      <dgm:prSet/>
      <dgm:spPr>
        <a:solidFill>
          <a:srgbClr val="FF0000"/>
        </a:solidFill>
      </dgm:spPr>
      <dgm:t>
        <a:bodyPr/>
        <a:lstStyle/>
        <a:p>
          <a:endParaRPr lang="en-US"/>
        </a:p>
      </dgm:t>
    </dgm:pt>
    <dgm:pt modelId="{E67D2B3D-BFC1-C240-96E4-DC6F70102E7F}">
      <dgm:prSet phldrT="[Text]"/>
      <dgm:spPr>
        <a:solidFill>
          <a:srgbClr val="FCD5B5"/>
        </a:solidFill>
        <a:ln>
          <a:solidFill>
            <a:schemeClr val="accent4">
              <a:lumMod val="75000"/>
            </a:schemeClr>
          </a:solidFill>
        </a:ln>
      </dgm:spPr>
      <dgm:t>
        <a:bodyPr/>
        <a:lstStyle/>
        <a:p>
          <a:r>
            <a:rPr lang="en-US" dirty="0"/>
            <a:t>Sort mapped reads</a:t>
          </a:r>
        </a:p>
      </dgm:t>
    </dgm:pt>
    <dgm:pt modelId="{303FAF13-6AA8-6343-8810-70B79D104EC1}" type="parTrans" cxnId="{A1EDF86B-0AF9-074F-B4B3-D770944939B9}">
      <dgm:prSet/>
      <dgm:spPr/>
      <dgm:t>
        <a:bodyPr/>
        <a:lstStyle/>
        <a:p>
          <a:endParaRPr lang="en-US"/>
        </a:p>
      </dgm:t>
    </dgm:pt>
    <dgm:pt modelId="{C602D59B-9756-1C41-BCA3-6ECA21E054FC}" type="sibTrans" cxnId="{A1EDF86B-0AF9-074F-B4B3-D770944939B9}">
      <dgm:prSet/>
      <dgm:spPr>
        <a:solidFill>
          <a:schemeClr val="bg1">
            <a:lumMod val="75000"/>
          </a:schemeClr>
        </a:solidFill>
        <a:ln w="12700" cmpd="sng"/>
      </dgm:spPr>
      <dgm:t>
        <a:bodyPr/>
        <a:lstStyle/>
        <a:p>
          <a:endParaRPr lang="en-US"/>
        </a:p>
      </dgm:t>
    </dgm:pt>
    <dgm:pt modelId="{4E75D9EC-7C78-B24F-A1FD-47FC642839C1}">
      <dgm:prSet phldrT="[Text]"/>
      <dgm:spPr>
        <a:ln w="57150" cmpd="sng">
          <a:solidFill>
            <a:schemeClr val="accent4">
              <a:lumMod val="75000"/>
            </a:schemeClr>
          </a:solidFill>
        </a:ln>
      </dgm:spPr>
      <dgm:t>
        <a:bodyPr/>
        <a:lstStyle/>
        <a:p>
          <a:r>
            <a:rPr lang="en-US" dirty="0"/>
            <a:t>Recalibrate base quality scores</a:t>
          </a:r>
        </a:p>
        <a:p>
          <a:r>
            <a:rPr lang="en-US" dirty="0"/>
            <a:t>(GATK </a:t>
          </a:r>
          <a:r>
            <a:rPr lang="en-US" dirty="0" err="1"/>
            <a:t>BaseRecalibrator</a:t>
          </a:r>
          <a:r>
            <a:rPr lang="en-US" dirty="0"/>
            <a:t>)</a:t>
          </a:r>
        </a:p>
      </dgm:t>
    </dgm:pt>
    <dgm:pt modelId="{6BAAE91A-F6E9-F742-81EF-E4440B930B47}" type="parTrans" cxnId="{B107572A-4835-CE4F-BDD0-B5516B33EAE2}">
      <dgm:prSet/>
      <dgm:spPr/>
      <dgm:t>
        <a:bodyPr/>
        <a:lstStyle/>
        <a:p>
          <a:endParaRPr lang="en-US"/>
        </a:p>
      </dgm:t>
    </dgm:pt>
    <dgm:pt modelId="{CAC1F105-3029-FD43-8BD1-CD55387B4600}" type="sibTrans" cxnId="{B107572A-4835-CE4F-BDD0-B5516B33EAE2}">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6">
        <dgm:presLayoutVars>
          <dgm:bulletEnabled val="1"/>
        </dgm:presLayoutVars>
      </dgm:prSet>
      <dgm:spPr/>
    </dgm:pt>
    <dgm:pt modelId="{656ED8E0-C474-3345-A631-8D089A16F657}" type="pres">
      <dgm:prSet presAssocID="{F44A5DF3-5808-1A4B-A0FA-8E55C6F0C3F0}" presName="sibTrans" presStyleLbl="sibTrans2D1" presStyleIdx="0" presStyleCnt="5"/>
      <dgm:spPr/>
    </dgm:pt>
    <dgm:pt modelId="{54AD50CE-F042-0C4F-AA8F-2D26F67C0815}" type="pres">
      <dgm:prSet presAssocID="{F44A5DF3-5808-1A4B-A0FA-8E55C6F0C3F0}" presName="connectorText" presStyleLbl="sibTrans2D1" presStyleIdx="0" presStyleCnt="5"/>
      <dgm:spPr/>
    </dgm:pt>
    <dgm:pt modelId="{1B67F44F-2AB3-BE4C-BF0A-970613314B0E}" type="pres">
      <dgm:prSet presAssocID="{4D1B6D12-6B8D-B946-96DC-E0B1CC0C665C}" presName="node" presStyleLbl="node1" presStyleIdx="1" presStyleCnt="6">
        <dgm:presLayoutVars>
          <dgm:bulletEnabled val="1"/>
        </dgm:presLayoutVars>
      </dgm:prSet>
      <dgm:spPr/>
    </dgm:pt>
    <dgm:pt modelId="{D7343E29-DD2A-794C-AEA8-758747556F73}" type="pres">
      <dgm:prSet presAssocID="{E9EB7764-F505-524A-AC6D-6FF603B47A06}" presName="sibTrans" presStyleLbl="sibTrans2D1" presStyleIdx="1" presStyleCnt="5"/>
      <dgm:spPr/>
    </dgm:pt>
    <dgm:pt modelId="{02734B5A-4274-E041-B2C9-54C4380EB5E1}" type="pres">
      <dgm:prSet presAssocID="{E9EB7764-F505-524A-AC6D-6FF603B47A06}" presName="connectorText" presStyleLbl="sibTrans2D1" presStyleIdx="1" presStyleCnt="5"/>
      <dgm:spPr/>
    </dgm:pt>
    <dgm:pt modelId="{967AD2A4-9167-1440-9E3D-7E9E0C661AA5}" type="pres">
      <dgm:prSet presAssocID="{E67D2B3D-BFC1-C240-96E4-DC6F70102E7F}" presName="node" presStyleLbl="node1" presStyleIdx="2" presStyleCnt="6">
        <dgm:presLayoutVars>
          <dgm:bulletEnabled val="1"/>
        </dgm:presLayoutVars>
      </dgm:prSet>
      <dgm:spPr/>
    </dgm:pt>
    <dgm:pt modelId="{6D77465B-67FF-3348-9C6E-11EA2A31749A}" type="pres">
      <dgm:prSet presAssocID="{C602D59B-9756-1C41-BCA3-6ECA21E054FC}" presName="sibTrans" presStyleLbl="sibTrans2D1" presStyleIdx="2" presStyleCnt="5"/>
      <dgm:spPr/>
    </dgm:pt>
    <dgm:pt modelId="{1483ECFA-F2D2-7241-A764-A67B6B130BBE}" type="pres">
      <dgm:prSet presAssocID="{C602D59B-9756-1C41-BCA3-6ECA21E054FC}" presName="connectorText" presStyleLbl="sibTrans2D1" presStyleIdx="2" presStyleCnt="5"/>
      <dgm:spPr/>
    </dgm:pt>
    <dgm:pt modelId="{F25E4C45-222F-504B-A3E5-F6B7F6CD44A2}" type="pres">
      <dgm:prSet presAssocID="{1DDBFCF1-0A36-8043-A506-E4A01CC96BA9}" presName="node" presStyleLbl="node1" presStyleIdx="3" presStyleCnt="6">
        <dgm:presLayoutVars>
          <dgm:bulletEnabled val="1"/>
        </dgm:presLayoutVars>
      </dgm:prSet>
      <dgm:spPr/>
    </dgm:pt>
    <dgm:pt modelId="{032FB3AD-C0AC-BF47-8FF9-BBCFEFC36491}" type="pres">
      <dgm:prSet presAssocID="{C6CD152E-B551-9145-B7EB-8AE0C0B93595}" presName="sibTrans" presStyleLbl="sibTrans2D1" presStyleIdx="3" presStyleCnt="5"/>
      <dgm:spPr/>
    </dgm:pt>
    <dgm:pt modelId="{23BBABEC-C074-004D-8EAF-E82F8385B089}" type="pres">
      <dgm:prSet presAssocID="{C6CD152E-B551-9145-B7EB-8AE0C0B93595}" presName="connectorText" presStyleLbl="sibTrans2D1" presStyleIdx="3" presStyleCnt="5"/>
      <dgm:spPr/>
    </dgm:pt>
    <dgm:pt modelId="{FC65ABDA-AFC1-8A48-AE51-9B837A8A9FE5}" type="pres">
      <dgm:prSet presAssocID="{70E268B1-12EB-FF4B-9D57-36DD4DC8C049}" presName="node" presStyleLbl="node1" presStyleIdx="4" presStyleCnt="6">
        <dgm:presLayoutVars>
          <dgm:bulletEnabled val="1"/>
        </dgm:presLayoutVars>
      </dgm:prSet>
      <dgm:spPr/>
    </dgm:pt>
    <dgm:pt modelId="{C5375DE8-8D20-8747-BECC-58092015AFF8}" type="pres">
      <dgm:prSet presAssocID="{0B73AED3-62DE-474E-978D-CD81DFF7BCD9}" presName="sibTrans" presStyleLbl="sibTrans2D1" presStyleIdx="4" presStyleCnt="5"/>
      <dgm:spPr/>
    </dgm:pt>
    <dgm:pt modelId="{27E7578E-E90F-B44E-886B-EC881DB5E2DF}" type="pres">
      <dgm:prSet presAssocID="{0B73AED3-62DE-474E-978D-CD81DFF7BCD9}" presName="connectorText" presStyleLbl="sibTrans2D1" presStyleIdx="4" presStyleCnt="5"/>
      <dgm:spPr/>
    </dgm:pt>
    <dgm:pt modelId="{F8CA2E54-D827-2049-AA55-348179BCF3DF}" type="pres">
      <dgm:prSet presAssocID="{4E75D9EC-7C78-B24F-A1FD-47FC642839C1}" presName="node" presStyleLbl="node1" presStyleIdx="5" presStyleCnt="6">
        <dgm:presLayoutVars>
          <dgm:bulletEnabled val="1"/>
        </dgm:presLayoutVars>
      </dgm:prSet>
      <dgm:spPr/>
    </dgm:pt>
  </dgm:ptLst>
  <dgm:cxnLst>
    <dgm:cxn modelId="{DF336C0B-6FF6-6F48-80FF-767F02C4FA69}" type="presOf" srcId="{60C12A90-BA0F-3B46-B50D-A50813D6B527}" destId="{7A970475-4A90-4147-AC4C-43B4082C813F}" srcOrd="0" destOrd="0" presId="urn:microsoft.com/office/officeart/2005/8/layout/process2"/>
    <dgm:cxn modelId="{38D1060F-2853-644F-9874-C9EA34D1C7AD}" type="presOf" srcId="{0B73AED3-62DE-474E-978D-CD81DFF7BCD9}" destId="{C5375DE8-8D20-8747-BECC-58092015AFF8}" srcOrd="0" destOrd="0" presId="urn:microsoft.com/office/officeart/2005/8/layout/process2"/>
    <dgm:cxn modelId="{06109021-5A3E-044F-85A7-E3DFDF249A4A}" type="presOf" srcId="{E9EB7764-F505-524A-AC6D-6FF603B47A06}" destId="{02734B5A-4274-E041-B2C9-54C4380EB5E1}" srcOrd="1" destOrd="0" presId="urn:microsoft.com/office/officeart/2005/8/layout/process2"/>
    <dgm:cxn modelId="{621F7A22-A0A8-494E-8059-4A4FE8398A17}" type="presOf" srcId="{0B73AED3-62DE-474E-978D-CD81DFF7BCD9}" destId="{27E7578E-E90F-B44E-886B-EC881DB5E2DF}" srcOrd="1" destOrd="0" presId="urn:microsoft.com/office/officeart/2005/8/layout/process2"/>
    <dgm:cxn modelId="{B107572A-4835-CE4F-BDD0-B5516B33EAE2}" srcId="{60C12A90-BA0F-3B46-B50D-A50813D6B527}" destId="{4E75D9EC-7C78-B24F-A1FD-47FC642839C1}" srcOrd="5" destOrd="0" parTransId="{6BAAE91A-F6E9-F742-81EF-E4440B930B47}" sibTransId="{CAC1F105-3029-FD43-8BD1-CD55387B4600}"/>
    <dgm:cxn modelId="{FDFA6A38-D409-9A45-8425-A14033B5AF7F}" type="presOf" srcId="{C602D59B-9756-1C41-BCA3-6ECA21E054FC}" destId="{1483ECFA-F2D2-7241-A764-A67B6B130BBE}" srcOrd="1" destOrd="0" presId="urn:microsoft.com/office/officeart/2005/8/layout/process2"/>
    <dgm:cxn modelId="{D40CCA3A-5118-A74B-941D-8A40D900134F}" type="presOf" srcId="{C602D59B-9756-1C41-BCA3-6ECA21E054FC}" destId="{6D77465B-67FF-3348-9C6E-11EA2A31749A}" srcOrd="0" destOrd="0" presId="urn:microsoft.com/office/officeart/2005/8/layout/process2"/>
    <dgm:cxn modelId="{FFBCEE3E-BB4C-9B4D-9DF0-1931C5720F40}" type="presOf" srcId="{C6CD152E-B551-9145-B7EB-8AE0C0B93595}" destId="{032FB3AD-C0AC-BF47-8FF9-BBCFEFC36491}" srcOrd="0" destOrd="0" presId="urn:microsoft.com/office/officeart/2005/8/layout/process2"/>
    <dgm:cxn modelId="{7F47D843-EE0A-0D41-82FF-5CA0ABA2B01C}" type="presOf" srcId="{C6CD152E-B551-9145-B7EB-8AE0C0B93595}" destId="{23BBABEC-C074-004D-8EAF-E82F8385B089}" srcOrd="1" destOrd="0" presId="urn:microsoft.com/office/officeart/2005/8/layout/process2"/>
    <dgm:cxn modelId="{92D10844-4175-1F4D-954A-2646AA687C87}" type="presOf" srcId="{4E75D9EC-7C78-B24F-A1FD-47FC642839C1}" destId="{F8CA2E54-D827-2049-AA55-348179BCF3DF}" srcOrd="0" destOrd="0" presId="urn:microsoft.com/office/officeart/2005/8/layout/process2"/>
    <dgm:cxn modelId="{A1EDF86B-0AF9-074F-B4B3-D770944939B9}" srcId="{60C12A90-BA0F-3B46-B50D-A50813D6B527}" destId="{E67D2B3D-BFC1-C240-96E4-DC6F70102E7F}" srcOrd="2" destOrd="0" parTransId="{303FAF13-6AA8-6343-8810-70B79D104EC1}" sibTransId="{C602D59B-9756-1C41-BCA3-6ECA21E054FC}"/>
    <dgm:cxn modelId="{CCC65C78-511D-0E49-8B9E-3C20A6F6F30E}" srcId="{60C12A90-BA0F-3B46-B50D-A50813D6B527}" destId="{4D1B6D12-6B8D-B946-96DC-E0B1CC0C665C}" srcOrd="1" destOrd="0" parTransId="{2280AB0E-73CB-D649-A147-3B89AFF19008}" sibTransId="{E9EB7764-F505-524A-AC6D-6FF603B47A06}"/>
    <dgm:cxn modelId="{8C6BE88A-5A62-6F47-8234-EFC508C0BC64}" type="presOf" srcId="{F44A5DF3-5808-1A4B-A0FA-8E55C6F0C3F0}" destId="{54AD50CE-F042-0C4F-AA8F-2D26F67C0815}" srcOrd="1" destOrd="0" presId="urn:microsoft.com/office/officeart/2005/8/layout/process2"/>
    <dgm:cxn modelId="{28F1248B-C4F7-FC42-A76B-9720316C50D3}" type="presOf" srcId="{CD69BF3F-E809-4446-AB27-99EF282AD755}" destId="{2101673F-06D1-7E4A-B964-1052B7DEBC08}" srcOrd="0" destOrd="0" presId="urn:microsoft.com/office/officeart/2005/8/layout/process2"/>
    <dgm:cxn modelId="{798FAE91-A052-5140-9835-63F4D9D5475E}" srcId="{60C12A90-BA0F-3B46-B50D-A50813D6B527}" destId="{70E268B1-12EB-FF4B-9D57-36DD4DC8C049}" srcOrd="4" destOrd="0" parTransId="{28ADF8BE-D50B-9F47-80AA-E24CDBCB0ABC}" sibTransId="{0B73AED3-62DE-474E-978D-CD81DFF7BCD9}"/>
    <dgm:cxn modelId="{18F6B393-4955-624F-AF72-C08E892BA22F}" type="presOf" srcId="{E67D2B3D-BFC1-C240-96E4-DC6F70102E7F}" destId="{967AD2A4-9167-1440-9E3D-7E9E0C661AA5}" srcOrd="0" destOrd="0" presId="urn:microsoft.com/office/officeart/2005/8/layout/process2"/>
    <dgm:cxn modelId="{9D1C6BA6-DCC6-EC4E-B7CB-A8C2911AB8B1}" type="presOf" srcId="{E9EB7764-F505-524A-AC6D-6FF603B47A06}" destId="{D7343E29-DD2A-794C-AEA8-758747556F73}" srcOrd="0" destOrd="0" presId="urn:microsoft.com/office/officeart/2005/8/layout/process2"/>
    <dgm:cxn modelId="{31CF05AC-0E42-2645-9D48-33B62563E8AB}" type="presOf" srcId="{4D1B6D12-6B8D-B946-96DC-E0B1CC0C665C}" destId="{1B67F44F-2AB3-BE4C-BF0A-970613314B0E}" srcOrd="0" destOrd="0" presId="urn:microsoft.com/office/officeart/2005/8/layout/process2"/>
    <dgm:cxn modelId="{63C3A6AC-7A5C-9444-A306-01660EF44299}" type="presOf" srcId="{70E268B1-12EB-FF4B-9D57-36DD4DC8C049}" destId="{FC65ABDA-AFC1-8A48-AE51-9B837A8A9FE5}" srcOrd="0"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70D541DE-3D94-F245-8248-613C923003DF}" srcId="{60C12A90-BA0F-3B46-B50D-A50813D6B527}" destId="{1DDBFCF1-0A36-8043-A506-E4A01CC96BA9}" srcOrd="3" destOrd="0" parTransId="{CB49D90C-885F-9043-82EF-FD9FA66D2C20}" sibTransId="{C6CD152E-B551-9145-B7EB-8AE0C0B93595}"/>
    <dgm:cxn modelId="{72DFBEE2-9A29-A545-A8DF-7DE6C3D40F7B}" type="presOf" srcId="{1DDBFCF1-0A36-8043-A506-E4A01CC96BA9}" destId="{F25E4C45-222F-504B-A3E5-F6B7F6CD44A2}" srcOrd="0" destOrd="0" presId="urn:microsoft.com/office/officeart/2005/8/layout/process2"/>
    <dgm:cxn modelId="{E71A0CF8-3617-A745-AC72-B95E9CE98B48}" type="presOf" srcId="{F44A5DF3-5808-1A4B-A0FA-8E55C6F0C3F0}" destId="{656ED8E0-C474-3345-A631-8D089A16F657}" srcOrd="0" destOrd="0" presId="urn:microsoft.com/office/officeart/2005/8/layout/process2"/>
    <dgm:cxn modelId="{26DC4BC3-ED21-914C-A617-293B6EF27D2F}" type="presParOf" srcId="{7A970475-4A90-4147-AC4C-43B4082C813F}" destId="{2101673F-06D1-7E4A-B964-1052B7DEBC08}" srcOrd="0" destOrd="0" presId="urn:microsoft.com/office/officeart/2005/8/layout/process2"/>
    <dgm:cxn modelId="{434045CE-39B5-DE4B-8DD0-EE09B6D6F80F}" type="presParOf" srcId="{7A970475-4A90-4147-AC4C-43B4082C813F}" destId="{656ED8E0-C474-3345-A631-8D089A16F657}" srcOrd="1" destOrd="0" presId="urn:microsoft.com/office/officeart/2005/8/layout/process2"/>
    <dgm:cxn modelId="{0EE2ACE4-6845-9E48-9214-D21BAA12811D}" type="presParOf" srcId="{656ED8E0-C474-3345-A631-8D089A16F657}" destId="{54AD50CE-F042-0C4F-AA8F-2D26F67C0815}" srcOrd="0" destOrd="0" presId="urn:microsoft.com/office/officeart/2005/8/layout/process2"/>
    <dgm:cxn modelId="{8D197EC4-EDEB-B249-B0CE-98337D87C79D}" type="presParOf" srcId="{7A970475-4A90-4147-AC4C-43B4082C813F}" destId="{1B67F44F-2AB3-BE4C-BF0A-970613314B0E}" srcOrd="2" destOrd="0" presId="urn:microsoft.com/office/officeart/2005/8/layout/process2"/>
    <dgm:cxn modelId="{02924F03-3128-4A45-A6D0-ADFC3B8DA3BF}" type="presParOf" srcId="{7A970475-4A90-4147-AC4C-43B4082C813F}" destId="{D7343E29-DD2A-794C-AEA8-758747556F73}" srcOrd="3" destOrd="0" presId="urn:microsoft.com/office/officeart/2005/8/layout/process2"/>
    <dgm:cxn modelId="{5EF8B96B-0887-EA45-9ED5-666C8DA954D9}" type="presParOf" srcId="{D7343E29-DD2A-794C-AEA8-758747556F73}" destId="{02734B5A-4274-E041-B2C9-54C4380EB5E1}" srcOrd="0" destOrd="0" presId="urn:microsoft.com/office/officeart/2005/8/layout/process2"/>
    <dgm:cxn modelId="{823932D1-B6BC-F640-8B28-116F4E5AD715}" type="presParOf" srcId="{7A970475-4A90-4147-AC4C-43B4082C813F}" destId="{967AD2A4-9167-1440-9E3D-7E9E0C661AA5}" srcOrd="4" destOrd="0" presId="urn:microsoft.com/office/officeart/2005/8/layout/process2"/>
    <dgm:cxn modelId="{B154B577-2657-414F-80C7-584A7706D14D}" type="presParOf" srcId="{7A970475-4A90-4147-AC4C-43B4082C813F}" destId="{6D77465B-67FF-3348-9C6E-11EA2A31749A}" srcOrd="5" destOrd="0" presId="urn:microsoft.com/office/officeart/2005/8/layout/process2"/>
    <dgm:cxn modelId="{C3160C36-15E5-E84D-828D-D89B0B483E87}" type="presParOf" srcId="{6D77465B-67FF-3348-9C6E-11EA2A31749A}" destId="{1483ECFA-F2D2-7241-A764-A67B6B130BBE}" srcOrd="0" destOrd="0" presId="urn:microsoft.com/office/officeart/2005/8/layout/process2"/>
    <dgm:cxn modelId="{21FF87BA-77F8-5849-9916-27E8D4747DE1}" type="presParOf" srcId="{7A970475-4A90-4147-AC4C-43B4082C813F}" destId="{F25E4C45-222F-504B-A3E5-F6B7F6CD44A2}" srcOrd="6" destOrd="0" presId="urn:microsoft.com/office/officeart/2005/8/layout/process2"/>
    <dgm:cxn modelId="{32E5FF07-DB7D-CF44-86E3-E34E6130B597}" type="presParOf" srcId="{7A970475-4A90-4147-AC4C-43B4082C813F}" destId="{032FB3AD-C0AC-BF47-8FF9-BBCFEFC36491}" srcOrd="7" destOrd="0" presId="urn:microsoft.com/office/officeart/2005/8/layout/process2"/>
    <dgm:cxn modelId="{640051B7-2A0E-E042-8B05-5D3074311890}" type="presParOf" srcId="{032FB3AD-C0AC-BF47-8FF9-BBCFEFC36491}" destId="{23BBABEC-C074-004D-8EAF-E82F8385B089}" srcOrd="0" destOrd="0" presId="urn:microsoft.com/office/officeart/2005/8/layout/process2"/>
    <dgm:cxn modelId="{541AB75E-2B66-724C-86EA-6C758D466B67}" type="presParOf" srcId="{7A970475-4A90-4147-AC4C-43B4082C813F}" destId="{FC65ABDA-AFC1-8A48-AE51-9B837A8A9FE5}" srcOrd="8" destOrd="0" presId="urn:microsoft.com/office/officeart/2005/8/layout/process2"/>
    <dgm:cxn modelId="{B39379EF-3D1A-1B42-9675-3AC6EDC993C1}" type="presParOf" srcId="{7A970475-4A90-4147-AC4C-43B4082C813F}" destId="{C5375DE8-8D20-8747-BECC-58092015AFF8}" srcOrd="9" destOrd="0" presId="urn:microsoft.com/office/officeart/2005/8/layout/process2"/>
    <dgm:cxn modelId="{67CC7E43-6508-DF4F-B177-4E2FBF4C24CC}" type="presParOf" srcId="{C5375DE8-8D20-8747-BECC-58092015AFF8}" destId="{27E7578E-E90F-B44E-886B-EC881DB5E2DF}" srcOrd="0" destOrd="0" presId="urn:microsoft.com/office/officeart/2005/8/layout/process2"/>
    <dgm:cxn modelId="{E6B67866-9ADE-6142-B05C-D9F78AC550BE}" type="presParOf" srcId="{7A970475-4A90-4147-AC4C-43B4082C813F}" destId="{F8CA2E54-D827-2049-AA55-348179BCF3DF}"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419ED-406B-A640-B604-E77F07ABD8F2}">
      <dsp:nvSpPr>
        <dsp:cNvPr id="0" name=""/>
        <dsp:cNvSpPr/>
      </dsp:nvSpPr>
      <dsp:spPr>
        <a:xfrm>
          <a:off x="827341" y="0"/>
          <a:ext cx="9376537" cy="5074919"/>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CA0C20-336E-8346-9B19-93F93B95B167}">
      <dsp:nvSpPr>
        <dsp:cNvPr id="0" name=""/>
        <dsp:cNvSpPr/>
      </dsp:nvSpPr>
      <dsp:spPr>
        <a:xfrm>
          <a:off x="7412" y="1522475"/>
          <a:ext cx="2086072" cy="2029967"/>
        </a:xfrm>
        <a:prstGeom prst="roundRect">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Sequence</a:t>
          </a:r>
        </a:p>
      </dsp:txBody>
      <dsp:txXfrm>
        <a:off x="106507" y="1621570"/>
        <a:ext cx="1887882" cy="1831777"/>
      </dsp:txXfrm>
    </dsp:sp>
    <dsp:sp modelId="{D3F30F8A-1BE2-6B4D-B6DA-2D57A4700599}">
      <dsp:nvSpPr>
        <dsp:cNvPr id="0" name=""/>
        <dsp:cNvSpPr/>
      </dsp:nvSpPr>
      <dsp:spPr>
        <a:xfrm>
          <a:off x="2239993"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Align reads/mapping</a:t>
          </a:r>
        </a:p>
      </dsp:txBody>
      <dsp:txXfrm>
        <a:off x="2339088" y="1621570"/>
        <a:ext cx="1887882" cy="1831777"/>
      </dsp:txXfrm>
    </dsp:sp>
    <dsp:sp modelId="{E0924FB0-72BE-9C45-82CA-6BAB1A740C9C}">
      <dsp:nvSpPr>
        <dsp:cNvPr id="0" name=""/>
        <dsp:cNvSpPr/>
      </dsp:nvSpPr>
      <dsp:spPr>
        <a:xfrm>
          <a:off x="4472573"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Variant calling</a:t>
          </a:r>
        </a:p>
      </dsp:txBody>
      <dsp:txXfrm>
        <a:off x="4571668" y="1621570"/>
        <a:ext cx="1887882" cy="1831777"/>
      </dsp:txXfrm>
    </dsp:sp>
    <dsp:sp modelId="{4560C4C9-C393-FC4E-860B-2A7FDC0CEC05}">
      <dsp:nvSpPr>
        <dsp:cNvPr id="0" name=""/>
        <dsp:cNvSpPr/>
      </dsp:nvSpPr>
      <dsp:spPr>
        <a:xfrm>
          <a:off x="6705154"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Annotate</a:t>
          </a:r>
        </a:p>
      </dsp:txBody>
      <dsp:txXfrm>
        <a:off x="6804249" y="1621570"/>
        <a:ext cx="1887882" cy="1831777"/>
      </dsp:txXfrm>
    </dsp:sp>
    <dsp:sp modelId="{6F999AC1-66DF-CF44-B74B-6DF8929DA877}">
      <dsp:nvSpPr>
        <dsp:cNvPr id="0" name=""/>
        <dsp:cNvSpPr/>
      </dsp:nvSpPr>
      <dsp:spPr>
        <a:xfrm>
          <a:off x="8937735"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Downstream analysis</a:t>
          </a:r>
        </a:p>
      </dsp:txBody>
      <dsp:txXfrm>
        <a:off x="9036830" y="1621570"/>
        <a:ext cx="1887882" cy="183177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147516" y="1910"/>
          <a:ext cx="2184898" cy="565984"/>
        </a:xfrm>
        <a:prstGeom prst="roundRect">
          <a:avLst>
            <a:gd name="adj" fmla="val 10000"/>
          </a:avLst>
        </a:prstGeom>
        <a:solidFill>
          <a:schemeClr val="accent6">
            <a:lumMod val="40000"/>
            <a:lumOff val="6000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Align FASTQ to the reference genome (BWA-</a:t>
          </a:r>
          <a:r>
            <a:rPr lang="en-US" sz="1300" kern="1200" dirty="0" err="1"/>
            <a:t>mem</a:t>
          </a:r>
          <a:r>
            <a:rPr lang="en-US" sz="1300" kern="1200" dirty="0"/>
            <a:t>)</a:t>
          </a:r>
        </a:p>
      </dsp:txBody>
      <dsp:txXfrm>
        <a:off x="164093" y="18487"/>
        <a:ext cx="2151744" cy="532830"/>
      </dsp:txXfrm>
    </dsp:sp>
    <dsp:sp modelId="{656ED8E0-C474-3345-A631-8D089A16F657}">
      <dsp:nvSpPr>
        <dsp:cNvPr id="0" name=""/>
        <dsp:cNvSpPr/>
      </dsp:nvSpPr>
      <dsp:spPr>
        <a:xfrm rot="5400000">
          <a:off x="1133843" y="582044"/>
          <a:ext cx="212244" cy="25469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63558" y="603268"/>
        <a:ext cx="152816" cy="148571"/>
      </dsp:txXfrm>
    </dsp:sp>
    <dsp:sp modelId="{1B67F44F-2AB3-BE4C-BF0A-970613314B0E}">
      <dsp:nvSpPr>
        <dsp:cNvPr id="0" name=""/>
        <dsp:cNvSpPr/>
      </dsp:nvSpPr>
      <dsp:spPr>
        <a:xfrm>
          <a:off x="147516" y="850886"/>
          <a:ext cx="2184898" cy="565984"/>
        </a:xfrm>
        <a:prstGeom prst="roundRect">
          <a:avLst>
            <a:gd name="adj" fmla="val 10000"/>
          </a:avLst>
        </a:prstGeom>
        <a:solidFill>
          <a:srgbClr val="FCD5B5"/>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SAM/BAM file</a:t>
          </a:r>
        </a:p>
      </dsp:txBody>
      <dsp:txXfrm>
        <a:off x="164093" y="867463"/>
        <a:ext cx="2151744" cy="532830"/>
      </dsp:txXfrm>
    </dsp:sp>
    <dsp:sp modelId="{D7343E29-DD2A-794C-AEA8-758747556F73}">
      <dsp:nvSpPr>
        <dsp:cNvPr id="0" name=""/>
        <dsp:cNvSpPr/>
      </dsp:nvSpPr>
      <dsp:spPr>
        <a:xfrm rot="5400000">
          <a:off x="1133843" y="1431020"/>
          <a:ext cx="212244" cy="25469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63558" y="1452244"/>
        <a:ext cx="152816" cy="148571"/>
      </dsp:txXfrm>
    </dsp:sp>
    <dsp:sp modelId="{967AD2A4-9167-1440-9E3D-7E9E0C661AA5}">
      <dsp:nvSpPr>
        <dsp:cNvPr id="0" name=""/>
        <dsp:cNvSpPr/>
      </dsp:nvSpPr>
      <dsp:spPr>
        <a:xfrm>
          <a:off x="147516" y="1699863"/>
          <a:ext cx="2184898" cy="565984"/>
        </a:xfrm>
        <a:prstGeom prst="roundRect">
          <a:avLst>
            <a:gd name="adj" fmla="val 10000"/>
          </a:avLst>
        </a:prstGeom>
        <a:solidFill>
          <a:srgbClr val="FCD5B5"/>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Sort mapped reads</a:t>
          </a:r>
        </a:p>
      </dsp:txBody>
      <dsp:txXfrm>
        <a:off x="164093" y="1716440"/>
        <a:ext cx="2151744" cy="532830"/>
      </dsp:txXfrm>
    </dsp:sp>
    <dsp:sp modelId="{6D77465B-67FF-3348-9C6E-11EA2A31749A}">
      <dsp:nvSpPr>
        <dsp:cNvPr id="0" name=""/>
        <dsp:cNvSpPr/>
      </dsp:nvSpPr>
      <dsp:spPr>
        <a:xfrm rot="5400000">
          <a:off x="1133843" y="2279997"/>
          <a:ext cx="212244" cy="254692"/>
        </a:xfrm>
        <a:prstGeom prst="rightArrow">
          <a:avLst>
            <a:gd name="adj1" fmla="val 60000"/>
            <a:gd name="adj2" fmla="val 50000"/>
          </a:avLst>
        </a:prstGeom>
        <a:solidFill>
          <a:schemeClr val="bg1">
            <a:lumMod val="75000"/>
          </a:schemeClr>
        </a:solidFill>
        <a:ln w="12700" cmpd="sng">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63558" y="2301221"/>
        <a:ext cx="152816" cy="148571"/>
      </dsp:txXfrm>
    </dsp:sp>
    <dsp:sp modelId="{F25E4C45-222F-504B-A3E5-F6B7F6CD44A2}">
      <dsp:nvSpPr>
        <dsp:cNvPr id="0" name=""/>
        <dsp:cNvSpPr/>
      </dsp:nvSpPr>
      <dsp:spPr>
        <a:xfrm>
          <a:off x="147516" y="2548839"/>
          <a:ext cx="2184898" cy="565984"/>
        </a:xfrm>
        <a:prstGeom prst="roundRect">
          <a:avLst>
            <a:gd name="adj" fmla="val 10000"/>
          </a:avLst>
        </a:prstGeom>
        <a:solidFill>
          <a:schemeClr val="accent6">
            <a:lumMod val="40000"/>
            <a:lumOff val="60000"/>
          </a:schemeClr>
        </a:solidFill>
        <a:ln w="28575"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Mark duplicates (PICARD)</a:t>
          </a:r>
        </a:p>
      </dsp:txBody>
      <dsp:txXfrm>
        <a:off x="164093" y="2565416"/>
        <a:ext cx="2151744" cy="532830"/>
      </dsp:txXfrm>
    </dsp:sp>
    <dsp:sp modelId="{032FB3AD-C0AC-BF47-8FF9-BBCFEFC36491}">
      <dsp:nvSpPr>
        <dsp:cNvPr id="0" name=""/>
        <dsp:cNvSpPr/>
      </dsp:nvSpPr>
      <dsp:spPr>
        <a:xfrm rot="5400000">
          <a:off x="1133843" y="3128973"/>
          <a:ext cx="212244" cy="254692"/>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63558" y="3150197"/>
        <a:ext cx="152816" cy="148571"/>
      </dsp:txXfrm>
    </dsp:sp>
    <dsp:sp modelId="{FC65ABDA-AFC1-8A48-AE51-9B837A8A9FE5}">
      <dsp:nvSpPr>
        <dsp:cNvPr id="0" name=""/>
        <dsp:cNvSpPr/>
      </dsp:nvSpPr>
      <dsp:spPr>
        <a:xfrm>
          <a:off x="147516" y="3397816"/>
          <a:ext cx="2184898" cy="565984"/>
        </a:xfrm>
        <a:prstGeom prst="roundRect">
          <a:avLst>
            <a:gd name="adj" fmla="val 10000"/>
          </a:avLst>
        </a:prstGeom>
        <a:solidFill>
          <a:schemeClr val="accent6">
            <a:lumMod val="40000"/>
            <a:lumOff val="60000"/>
          </a:schemeClr>
        </a:solidFill>
        <a:ln w="28575"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Realign</a:t>
          </a:r>
          <a:r>
            <a:rPr lang="en-US" sz="1300" kern="1200" baseline="0" dirty="0"/>
            <a:t> </a:t>
          </a:r>
          <a:r>
            <a:rPr lang="en-US" sz="1300" kern="1200" baseline="0" dirty="0" err="1"/>
            <a:t>indels</a:t>
          </a:r>
          <a:endParaRPr lang="en-US" sz="1300" kern="1200" baseline="0" dirty="0"/>
        </a:p>
        <a:p>
          <a:pPr marL="0" lvl="0" indent="0" algn="ctr" defTabSz="577850">
            <a:lnSpc>
              <a:spcPct val="90000"/>
            </a:lnSpc>
            <a:spcBef>
              <a:spcPct val="0"/>
            </a:spcBef>
            <a:spcAft>
              <a:spcPct val="35000"/>
            </a:spcAft>
            <a:buNone/>
          </a:pPr>
          <a:r>
            <a:rPr lang="en-US" sz="1300" kern="1200" baseline="0" dirty="0"/>
            <a:t>(GATK </a:t>
          </a:r>
          <a:r>
            <a:rPr lang="en-US" sz="1300" kern="1200" baseline="0" dirty="0" err="1"/>
            <a:t>IndelRealigner</a:t>
          </a:r>
          <a:r>
            <a:rPr lang="en-US" sz="1300" kern="1200" baseline="0" dirty="0"/>
            <a:t>)</a:t>
          </a:r>
          <a:endParaRPr lang="en-US" sz="1300" kern="1200" dirty="0"/>
        </a:p>
      </dsp:txBody>
      <dsp:txXfrm>
        <a:off x="164093" y="3414393"/>
        <a:ext cx="2151744" cy="532830"/>
      </dsp:txXfrm>
    </dsp:sp>
    <dsp:sp modelId="{C5375DE8-8D20-8747-BECC-58092015AFF8}">
      <dsp:nvSpPr>
        <dsp:cNvPr id="0" name=""/>
        <dsp:cNvSpPr/>
      </dsp:nvSpPr>
      <dsp:spPr>
        <a:xfrm rot="5400000">
          <a:off x="1133843" y="3977949"/>
          <a:ext cx="212244" cy="254692"/>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63558" y="3999173"/>
        <a:ext cx="152816" cy="148571"/>
      </dsp:txXfrm>
    </dsp:sp>
    <dsp:sp modelId="{F8CA2E54-D827-2049-AA55-348179BCF3DF}">
      <dsp:nvSpPr>
        <dsp:cNvPr id="0" name=""/>
        <dsp:cNvSpPr/>
      </dsp:nvSpPr>
      <dsp:spPr>
        <a:xfrm>
          <a:off x="147516" y="4246792"/>
          <a:ext cx="2184898" cy="565984"/>
        </a:xfrm>
        <a:prstGeom prst="roundRect">
          <a:avLst>
            <a:gd name="adj" fmla="val 10000"/>
          </a:avLst>
        </a:prstGeom>
        <a:solidFill>
          <a:schemeClr val="lt1">
            <a:hueOff val="0"/>
            <a:satOff val="0"/>
            <a:lumOff val="0"/>
            <a:alphaOff val="0"/>
          </a:schemeClr>
        </a:solidFill>
        <a:ln w="5715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Recalibrate base quality scores</a:t>
          </a:r>
        </a:p>
        <a:p>
          <a:pPr marL="0" lvl="0" indent="0" algn="ctr" defTabSz="577850">
            <a:lnSpc>
              <a:spcPct val="90000"/>
            </a:lnSpc>
            <a:spcBef>
              <a:spcPct val="0"/>
            </a:spcBef>
            <a:spcAft>
              <a:spcPct val="35000"/>
            </a:spcAft>
            <a:buNone/>
          </a:pPr>
          <a:r>
            <a:rPr lang="en-US" sz="1300" kern="1200" dirty="0"/>
            <a:t>(GATK </a:t>
          </a:r>
          <a:r>
            <a:rPr lang="en-US" sz="1300" kern="1200" dirty="0" err="1"/>
            <a:t>BaseRecalibrator</a:t>
          </a:r>
          <a:r>
            <a:rPr lang="en-US" sz="1300" kern="1200" dirty="0"/>
            <a:t>)</a:t>
          </a:r>
        </a:p>
      </dsp:txBody>
      <dsp:txXfrm>
        <a:off x="164093" y="4263369"/>
        <a:ext cx="2151744" cy="53283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275190" y="1904"/>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Align FASTQ to the reference genome (BWA-</a:t>
          </a:r>
          <a:r>
            <a:rPr lang="en-US" sz="1200" kern="1200" dirty="0" err="1"/>
            <a:t>mem</a:t>
          </a:r>
          <a:r>
            <a:rPr lang="en-US" sz="1200" kern="1200" dirty="0"/>
            <a:t>)</a:t>
          </a:r>
        </a:p>
      </dsp:txBody>
      <dsp:txXfrm>
        <a:off x="291722" y="18436"/>
        <a:ext cx="1995532" cy="531384"/>
      </dsp:txXfrm>
    </dsp:sp>
    <dsp:sp modelId="{656ED8E0-C474-3345-A631-8D089A16F657}">
      <dsp:nvSpPr>
        <dsp:cNvPr id="0" name=""/>
        <dsp:cNvSpPr/>
      </dsp:nvSpPr>
      <dsp:spPr>
        <a:xfrm rot="5400000">
          <a:off x="1183654" y="580464"/>
          <a:ext cx="211668" cy="25400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3288" y="601630"/>
        <a:ext cx="152401" cy="148168"/>
      </dsp:txXfrm>
    </dsp:sp>
    <dsp:sp modelId="{1B67F44F-2AB3-BE4C-BF0A-970613314B0E}">
      <dsp:nvSpPr>
        <dsp:cNvPr id="0" name=""/>
        <dsp:cNvSpPr/>
      </dsp:nvSpPr>
      <dsp:spPr>
        <a:xfrm>
          <a:off x="275190" y="848577"/>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SAM/BAM file</a:t>
          </a:r>
        </a:p>
      </dsp:txBody>
      <dsp:txXfrm>
        <a:off x="291722" y="865109"/>
        <a:ext cx="1995532" cy="531384"/>
      </dsp:txXfrm>
    </dsp:sp>
    <dsp:sp modelId="{D7343E29-DD2A-794C-AEA8-758747556F73}">
      <dsp:nvSpPr>
        <dsp:cNvPr id="0" name=""/>
        <dsp:cNvSpPr/>
      </dsp:nvSpPr>
      <dsp:spPr>
        <a:xfrm rot="5400000">
          <a:off x="1183654" y="1427136"/>
          <a:ext cx="211668" cy="25400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3288" y="1448302"/>
        <a:ext cx="152401" cy="148168"/>
      </dsp:txXfrm>
    </dsp:sp>
    <dsp:sp modelId="{967AD2A4-9167-1440-9E3D-7E9E0C661AA5}">
      <dsp:nvSpPr>
        <dsp:cNvPr id="0" name=""/>
        <dsp:cNvSpPr/>
      </dsp:nvSpPr>
      <dsp:spPr>
        <a:xfrm>
          <a:off x="275190" y="1695249"/>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Sort mapped reads</a:t>
          </a:r>
        </a:p>
      </dsp:txBody>
      <dsp:txXfrm>
        <a:off x="291722" y="1711781"/>
        <a:ext cx="1995532" cy="531384"/>
      </dsp:txXfrm>
    </dsp:sp>
    <dsp:sp modelId="{6D77465B-67FF-3348-9C6E-11EA2A31749A}">
      <dsp:nvSpPr>
        <dsp:cNvPr id="0" name=""/>
        <dsp:cNvSpPr/>
      </dsp:nvSpPr>
      <dsp:spPr>
        <a:xfrm rot="5400000">
          <a:off x="1183654" y="2273809"/>
          <a:ext cx="211668" cy="25400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3288" y="2294975"/>
        <a:ext cx="152401" cy="148168"/>
      </dsp:txXfrm>
    </dsp:sp>
    <dsp:sp modelId="{F25E4C45-222F-504B-A3E5-F6B7F6CD44A2}">
      <dsp:nvSpPr>
        <dsp:cNvPr id="0" name=""/>
        <dsp:cNvSpPr/>
      </dsp:nvSpPr>
      <dsp:spPr>
        <a:xfrm>
          <a:off x="275190" y="2541922"/>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Mark duplicates (PICARD)</a:t>
          </a:r>
        </a:p>
      </dsp:txBody>
      <dsp:txXfrm>
        <a:off x="291722" y="2558454"/>
        <a:ext cx="1995532" cy="531384"/>
      </dsp:txXfrm>
    </dsp:sp>
    <dsp:sp modelId="{032FB3AD-C0AC-BF47-8FF9-BBCFEFC36491}">
      <dsp:nvSpPr>
        <dsp:cNvPr id="0" name=""/>
        <dsp:cNvSpPr/>
      </dsp:nvSpPr>
      <dsp:spPr>
        <a:xfrm rot="5400000">
          <a:off x="1183654" y="3120481"/>
          <a:ext cx="211668" cy="25400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3288" y="3141647"/>
        <a:ext cx="152401" cy="148168"/>
      </dsp:txXfrm>
    </dsp:sp>
    <dsp:sp modelId="{FC65ABDA-AFC1-8A48-AE51-9B837A8A9FE5}">
      <dsp:nvSpPr>
        <dsp:cNvPr id="0" name=""/>
        <dsp:cNvSpPr/>
      </dsp:nvSpPr>
      <dsp:spPr>
        <a:xfrm>
          <a:off x="275190" y="3388594"/>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Realign</a:t>
          </a:r>
          <a:r>
            <a:rPr lang="en-US" sz="1200" kern="1200" baseline="0" dirty="0"/>
            <a:t> </a:t>
          </a:r>
          <a:r>
            <a:rPr lang="en-US" sz="1200" kern="1200" baseline="0" dirty="0" err="1"/>
            <a:t>indels</a:t>
          </a:r>
          <a:endParaRPr lang="en-US" sz="1200" kern="1200" baseline="0" dirty="0"/>
        </a:p>
        <a:p>
          <a:pPr marL="0" lvl="0" indent="0" algn="ctr" defTabSz="533400">
            <a:lnSpc>
              <a:spcPct val="90000"/>
            </a:lnSpc>
            <a:spcBef>
              <a:spcPct val="0"/>
            </a:spcBef>
            <a:spcAft>
              <a:spcPct val="35000"/>
            </a:spcAft>
            <a:buNone/>
          </a:pPr>
          <a:r>
            <a:rPr lang="en-US" sz="1200" kern="1200" baseline="0" dirty="0"/>
            <a:t>(GATK </a:t>
          </a:r>
          <a:r>
            <a:rPr lang="en-US" sz="1200" kern="1200" baseline="0" dirty="0" err="1"/>
            <a:t>IndelRealigner</a:t>
          </a:r>
          <a:r>
            <a:rPr lang="en-US" sz="1200" kern="1200" baseline="0" dirty="0"/>
            <a:t>)</a:t>
          </a:r>
          <a:endParaRPr lang="en-US" sz="1200" kern="1200" dirty="0"/>
        </a:p>
      </dsp:txBody>
      <dsp:txXfrm>
        <a:off x="291722" y="3405126"/>
        <a:ext cx="1995532" cy="531384"/>
      </dsp:txXfrm>
    </dsp:sp>
    <dsp:sp modelId="{C5375DE8-8D20-8747-BECC-58092015AFF8}">
      <dsp:nvSpPr>
        <dsp:cNvPr id="0" name=""/>
        <dsp:cNvSpPr/>
      </dsp:nvSpPr>
      <dsp:spPr>
        <a:xfrm rot="5400000">
          <a:off x="1183654" y="3967153"/>
          <a:ext cx="211668" cy="25400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3288" y="3988319"/>
        <a:ext cx="152401" cy="148168"/>
      </dsp:txXfrm>
    </dsp:sp>
    <dsp:sp modelId="{F8CA2E54-D827-2049-AA55-348179BCF3DF}">
      <dsp:nvSpPr>
        <dsp:cNvPr id="0" name=""/>
        <dsp:cNvSpPr/>
      </dsp:nvSpPr>
      <dsp:spPr>
        <a:xfrm>
          <a:off x="275190" y="4235266"/>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Recalibrate base quality scores</a:t>
          </a:r>
        </a:p>
        <a:p>
          <a:pPr marL="0" lvl="0" indent="0" algn="ctr" defTabSz="533400">
            <a:lnSpc>
              <a:spcPct val="90000"/>
            </a:lnSpc>
            <a:spcBef>
              <a:spcPct val="0"/>
            </a:spcBef>
            <a:spcAft>
              <a:spcPct val="35000"/>
            </a:spcAft>
            <a:buNone/>
          </a:pPr>
          <a:r>
            <a:rPr lang="en-US" sz="1200" kern="1200" dirty="0"/>
            <a:t>(GATK </a:t>
          </a:r>
          <a:r>
            <a:rPr lang="en-US" sz="1200" kern="1200" dirty="0" err="1"/>
            <a:t>BaseRecalibrator</a:t>
          </a:r>
          <a:r>
            <a:rPr lang="en-US" sz="1200" kern="1200" dirty="0"/>
            <a:t>)</a:t>
          </a:r>
        </a:p>
      </dsp:txBody>
      <dsp:txXfrm>
        <a:off x="291722" y="4251798"/>
        <a:ext cx="1995532" cy="53138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71988" y="0"/>
          <a:ext cx="2106407" cy="1087178"/>
        </a:xfrm>
        <a:prstGeom prst="roundRect">
          <a:avLst>
            <a:gd name="adj" fmla="val 10000"/>
          </a:avLst>
        </a:prstGeom>
        <a:solidFill>
          <a:schemeClr val="lt1">
            <a:hueOff val="0"/>
            <a:satOff val="0"/>
            <a:lumOff val="0"/>
            <a:alphaOff val="0"/>
          </a:schemeClr>
        </a:solidFill>
        <a:ln w="2540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Generate </a:t>
          </a:r>
          <a:r>
            <a:rPr lang="en-US" sz="1200" i="1" u="sng" kern="1200" dirty="0"/>
            <a:t>genotype likelihoods</a:t>
          </a:r>
          <a:r>
            <a:rPr lang="en-US" sz="1200" u="sng" kern="1200" dirty="0"/>
            <a:t> </a:t>
          </a:r>
          <a:r>
            <a:rPr lang="en-US" sz="1200" kern="1200" dirty="0"/>
            <a:t>for EVERY base, </a:t>
          </a:r>
          <a:r>
            <a:rPr lang="en-US" sz="1200" kern="1200" dirty="0" err="1"/>
            <a:t>gVCFs</a:t>
          </a:r>
          <a:endParaRPr lang="en-US" sz="1200" kern="1200" dirty="0"/>
        </a:p>
        <a:p>
          <a:pPr marL="0" lvl="0" indent="0" algn="ctr" defTabSz="533400">
            <a:lnSpc>
              <a:spcPct val="90000"/>
            </a:lnSpc>
            <a:spcBef>
              <a:spcPct val="0"/>
            </a:spcBef>
            <a:spcAft>
              <a:spcPct val="35000"/>
            </a:spcAft>
            <a:buNone/>
          </a:pPr>
          <a:r>
            <a:rPr lang="en-US" sz="1200" kern="1200" dirty="0"/>
            <a:t>(GATK </a:t>
          </a:r>
          <a:r>
            <a:rPr lang="en-US" sz="1200" kern="1200" dirty="0" err="1"/>
            <a:t>HaplotypeCaller</a:t>
          </a:r>
          <a:r>
            <a:rPr lang="en-US" sz="1200" kern="1200" dirty="0"/>
            <a:t>)</a:t>
          </a:r>
        </a:p>
      </dsp:txBody>
      <dsp:txXfrm>
        <a:off x="103830" y="31842"/>
        <a:ext cx="2042723" cy="1023494"/>
      </dsp:txXfrm>
    </dsp:sp>
    <dsp:sp modelId="{656ED8E0-C474-3345-A631-8D089A16F657}">
      <dsp:nvSpPr>
        <dsp:cNvPr id="0" name=""/>
        <dsp:cNvSpPr/>
      </dsp:nvSpPr>
      <dsp:spPr>
        <a:xfrm rot="5400000">
          <a:off x="921221" y="1114523"/>
          <a:ext cx="407940" cy="48923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978422" y="1155168"/>
        <a:ext cx="293538" cy="285558"/>
      </dsp:txXfrm>
    </dsp:sp>
    <dsp:sp modelId="{06B36D00-BBF6-4147-A756-53E7088874D3}">
      <dsp:nvSpPr>
        <dsp:cNvPr id="0" name=""/>
        <dsp:cNvSpPr/>
      </dsp:nvSpPr>
      <dsp:spPr>
        <a:xfrm>
          <a:off x="71988" y="1631098"/>
          <a:ext cx="2106407" cy="1087178"/>
        </a:xfrm>
        <a:prstGeom prst="roundRect">
          <a:avLst>
            <a:gd name="adj" fmla="val 10000"/>
          </a:avLst>
        </a:prstGeom>
        <a:solidFill>
          <a:schemeClr val="lt1">
            <a:hueOff val="0"/>
            <a:satOff val="0"/>
            <a:lumOff val="0"/>
            <a:alphaOff val="0"/>
          </a:schemeClr>
        </a:solidFill>
        <a:ln w="2540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Joint genotype, raw SNP &amp; </a:t>
          </a:r>
          <a:r>
            <a:rPr lang="en-US" sz="1200" kern="1200" dirty="0" err="1"/>
            <a:t>indel</a:t>
          </a:r>
          <a:r>
            <a:rPr lang="en-US" sz="1200" kern="1200" dirty="0"/>
            <a:t> VCF</a:t>
          </a:r>
        </a:p>
        <a:p>
          <a:pPr marL="0" lvl="0" indent="0" algn="ctr" defTabSz="533400">
            <a:lnSpc>
              <a:spcPct val="90000"/>
            </a:lnSpc>
            <a:spcBef>
              <a:spcPct val="0"/>
            </a:spcBef>
            <a:spcAft>
              <a:spcPct val="35000"/>
            </a:spcAft>
            <a:buNone/>
          </a:pPr>
          <a:r>
            <a:rPr lang="en-US" sz="1200" kern="1200" dirty="0"/>
            <a:t>(GATK </a:t>
          </a:r>
          <a:r>
            <a:rPr lang="en-US" sz="1200" kern="1200" dirty="0" err="1"/>
            <a:t>GenotypeGVCFs</a:t>
          </a:r>
          <a:endParaRPr lang="en-US" sz="1200" kern="1200" dirty="0"/>
        </a:p>
      </dsp:txBody>
      <dsp:txXfrm>
        <a:off x="103830" y="1662940"/>
        <a:ext cx="2042723" cy="1023494"/>
      </dsp:txXfrm>
    </dsp:sp>
    <dsp:sp modelId="{0E50390F-1296-CB46-BBE5-E6C17F017A34}">
      <dsp:nvSpPr>
        <dsp:cNvPr id="0" name=""/>
        <dsp:cNvSpPr/>
      </dsp:nvSpPr>
      <dsp:spPr>
        <a:xfrm rot="5400000">
          <a:off x="921470" y="2745290"/>
          <a:ext cx="407443" cy="48923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978423" y="2786184"/>
        <a:ext cx="293538" cy="285210"/>
      </dsp:txXfrm>
    </dsp:sp>
    <dsp:sp modelId="{3173FA0B-1518-4D46-9F29-CD17E9F5ED65}">
      <dsp:nvSpPr>
        <dsp:cNvPr id="0" name=""/>
        <dsp:cNvSpPr/>
      </dsp:nvSpPr>
      <dsp:spPr>
        <a:xfrm>
          <a:off x="71988" y="3261534"/>
          <a:ext cx="2106407" cy="1087178"/>
        </a:xfrm>
        <a:prstGeom prst="roundRect">
          <a:avLst>
            <a:gd name="adj" fmla="val 10000"/>
          </a:avLst>
        </a:prstGeom>
        <a:solidFill>
          <a:schemeClr val="lt1">
            <a:hueOff val="0"/>
            <a:satOff val="0"/>
            <a:lumOff val="0"/>
            <a:alphaOff val="0"/>
          </a:schemeClr>
        </a:solidFill>
        <a:ln w="2540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Recalibrate variants</a:t>
          </a:r>
        </a:p>
        <a:p>
          <a:pPr marL="0" lvl="0" indent="0" algn="ctr" defTabSz="533400">
            <a:lnSpc>
              <a:spcPct val="90000"/>
            </a:lnSpc>
            <a:spcBef>
              <a:spcPct val="0"/>
            </a:spcBef>
            <a:spcAft>
              <a:spcPct val="35000"/>
            </a:spcAft>
            <a:buNone/>
          </a:pPr>
          <a:r>
            <a:rPr lang="en-US" sz="1200" kern="1200" dirty="0"/>
            <a:t>(GATK </a:t>
          </a:r>
          <a:r>
            <a:rPr lang="en-US" sz="1200" kern="1200" dirty="0" err="1"/>
            <a:t>VariantRecalibrator</a:t>
          </a:r>
          <a:r>
            <a:rPr lang="en-US" sz="1200" kern="1200" dirty="0"/>
            <a:t>) </a:t>
          </a:r>
        </a:p>
        <a:p>
          <a:pPr marL="0" lvl="0" indent="0" algn="ctr" defTabSz="533400">
            <a:lnSpc>
              <a:spcPct val="90000"/>
            </a:lnSpc>
            <a:spcBef>
              <a:spcPct val="0"/>
            </a:spcBef>
            <a:spcAft>
              <a:spcPct val="35000"/>
            </a:spcAft>
            <a:buNone/>
          </a:pPr>
          <a:r>
            <a:rPr lang="en-US" sz="1200" kern="1200" dirty="0"/>
            <a:t>OR</a:t>
          </a:r>
        </a:p>
        <a:p>
          <a:pPr marL="0" lvl="0" indent="0" algn="ctr" defTabSz="533400">
            <a:lnSpc>
              <a:spcPct val="90000"/>
            </a:lnSpc>
            <a:spcBef>
              <a:spcPct val="0"/>
            </a:spcBef>
            <a:spcAft>
              <a:spcPct val="35000"/>
            </a:spcAft>
            <a:buNone/>
          </a:pPr>
          <a:r>
            <a:rPr lang="en-US" sz="1200" kern="1200" dirty="0"/>
            <a:t> apply hard filter (&lt;30 samples)</a:t>
          </a:r>
        </a:p>
      </dsp:txBody>
      <dsp:txXfrm>
        <a:off x="103830" y="3293376"/>
        <a:ext cx="2042723" cy="102349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8DD71-441B-1B42-B16F-A0A33BD6FD8D}">
      <dsp:nvSpPr>
        <dsp:cNvPr id="0" name=""/>
        <dsp:cNvSpPr/>
      </dsp:nvSpPr>
      <dsp:spPr>
        <a:xfrm>
          <a:off x="35334" y="0"/>
          <a:ext cx="1778798" cy="918089"/>
        </a:xfrm>
        <a:prstGeom prst="roundRect">
          <a:avLst>
            <a:gd name="adj" fmla="val 10000"/>
          </a:avLst>
        </a:prstGeom>
        <a:solidFill>
          <a:schemeClr val="lt1">
            <a:hueOff val="0"/>
            <a:satOff val="0"/>
            <a:lumOff val="0"/>
            <a:alphaOff val="0"/>
          </a:schemeClr>
        </a:solidFill>
        <a:ln w="25400" cap="flat" cmpd="sng" algn="ctr">
          <a:solidFill>
            <a:srgbClr val="FF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Variant classification annotation</a:t>
          </a:r>
        </a:p>
        <a:p>
          <a:pPr marL="0" lvl="0" indent="0" algn="ctr" defTabSz="666750">
            <a:lnSpc>
              <a:spcPct val="90000"/>
            </a:lnSpc>
            <a:spcBef>
              <a:spcPct val="0"/>
            </a:spcBef>
            <a:spcAft>
              <a:spcPct val="35000"/>
            </a:spcAft>
            <a:buNone/>
          </a:pPr>
          <a:r>
            <a:rPr lang="en-US" sz="1500" kern="1200" dirty="0"/>
            <a:t>(ANNOVAR)</a:t>
          </a:r>
        </a:p>
      </dsp:txBody>
      <dsp:txXfrm>
        <a:off x="62224" y="26890"/>
        <a:ext cx="1725018" cy="864309"/>
      </dsp:txXfrm>
    </dsp:sp>
    <dsp:sp modelId="{8010617D-189C-D345-8C57-69207E55A2D5}">
      <dsp:nvSpPr>
        <dsp:cNvPr id="0" name=""/>
        <dsp:cNvSpPr/>
      </dsp:nvSpPr>
      <dsp:spPr>
        <a:xfrm rot="5400000">
          <a:off x="752591" y="941041"/>
          <a:ext cx="344283" cy="41314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800791" y="975470"/>
        <a:ext cx="247884" cy="240998"/>
      </dsp:txXfrm>
    </dsp:sp>
    <dsp:sp modelId="{B705B085-8C6D-8D45-BD22-0B0A6D6492DF}">
      <dsp:nvSpPr>
        <dsp:cNvPr id="0" name=""/>
        <dsp:cNvSpPr/>
      </dsp:nvSpPr>
      <dsp:spPr>
        <a:xfrm>
          <a:off x="35334" y="1377134"/>
          <a:ext cx="1778798" cy="918089"/>
        </a:xfrm>
        <a:prstGeom prst="roundRect">
          <a:avLst>
            <a:gd name="adj" fmla="val 10000"/>
          </a:avLst>
        </a:prstGeom>
        <a:solidFill>
          <a:schemeClr val="lt1">
            <a:hueOff val="0"/>
            <a:satOff val="0"/>
            <a:lumOff val="0"/>
            <a:alphaOff val="0"/>
          </a:schemeClr>
        </a:solidFill>
        <a:ln w="25400" cap="flat" cmpd="sng" algn="ctr">
          <a:solidFill>
            <a:srgbClr val="FF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Variant effect annotation</a:t>
          </a:r>
        </a:p>
        <a:p>
          <a:pPr marL="0" lvl="0" indent="0" algn="ctr" defTabSz="666750">
            <a:lnSpc>
              <a:spcPct val="90000"/>
            </a:lnSpc>
            <a:spcBef>
              <a:spcPct val="0"/>
            </a:spcBef>
            <a:spcAft>
              <a:spcPct val="35000"/>
            </a:spcAft>
            <a:buNone/>
          </a:pPr>
          <a:r>
            <a:rPr lang="en-US" sz="1500" kern="1200" dirty="0"/>
            <a:t>(ANNOVAR)</a:t>
          </a:r>
        </a:p>
      </dsp:txBody>
      <dsp:txXfrm>
        <a:off x="62224" y="1404024"/>
        <a:ext cx="1725018" cy="864309"/>
      </dsp:txXfrm>
    </dsp:sp>
    <dsp:sp modelId="{45A703F4-3B5A-BA49-B233-D0167A90256B}">
      <dsp:nvSpPr>
        <dsp:cNvPr id="0" name=""/>
        <dsp:cNvSpPr/>
      </dsp:nvSpPr>
      <dsp:spPr>
        <a:xfrm rot="5400000">
          <a:off x="752591" y="2318176"/>
          <a:ext cx="344283" cy="41314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800791" y="2352605"/>
        <a:ext cx="247884" cy="240998"/>
      </dsp:txXfrm>
    </dsp:sp>
    <dsp:sp modelId="{B42707F0-C70E-2346-9A9C-3B8B4172C50D}">
      <dsp:nvSpPr>
        <dsp:cNvPr id="0" name=""/>
        <dsp:cNvSpPr/>
      </dsp:nvSpPr>
      <dsp:spPr>
        <a:xfrm>
          <a:off x="35334" y="2754269"/>
          <a:ext cx="1778798" cy="918089"/>
        </a:xfrm>
        <a:prstGeom prst="roundRect">
          <a:avLst>
            <a:gd name="adj" fmla="val 10000"/>
          </a:avLst>
        </a:prstGeom>
        <a:solidFill>
          <a:schemeClr val="lt1">
            <a:hueOff val="0"/>
            <a:satOff val="0"/>
            <a:lumOff val="0"/>
            <a:alphaOff val="0"/>
          </a:schemeClr>
        </a:solidFill>
        <a:ln w="25400" cap="flat" cmpd="sng" algn="ctr">
          <a:solidFill>
            <a:srgbClr val="FF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Filter variants to identify candidates of interest</a:t>
          </a:r>
        </a:p>
      </dsp:txBody>
      <dsp:txXfrm>
        <a:off x="62224" y="2781159"/>
        <a:ext cx="1725018" cy="86430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0" y="2283"/>
          <a:ext cx="2160895" cy="1167874"/>
        </a:xfrm>
        <a:prstGeom prst="roundRect">
          <a:avLst>
            <a:gd name="adj" fmla="val 10000"/>
          </a:avLst>
        </a:prstGeom>
        <a:solidFill>
          <a:schemeClr val="lt1">
            <a:hueOff val="0"/>
            <a:satOff val="0"/>
            <a:lumOff val="0"/>
            <a:alphaOff val="0"/>
          </a:schemeClr>
        </a:solidFill>
        <a:ln w="5715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Generate </a:t>
          </a:r>
          <a:r>
            <a:rPr lang="en-US" sz="1400" i="1" u="sng" kern="1200" dirty="0"/>
            <a:t>genotype likelihoods</a:t>
          </a:r>
          <a:r>
            <a:rPr lang="en-US" sz="1400" u="sng" kern="1200" dirty="0"/>
            <a:t> </a:t>
          </a:r>
          <a:r>
            <a:rPr lang="en-US" sz="1400" kern="1200" dirty="0"/>
            <a:t>for EVERY base, </a:t>
          </a:r>
          <a:r>
            <a:rPr lang="en-US" sz="1400" kern="1200" dirty="0" err="1"/>
            <a:t>gVCFs</a:t>
          </a:r>
          <a:endParaRPr lang="en-US" sz="1400" kern="1200" dirty="0"/>
        </a:p>
        <a:p>
          <a:pPr marL="0" lvl="0" indent="0" algn="ctr" defTabSz="622300">
            <a:lnSpc>
              <a:spcPct val="90000"/>
            </a:lnSpc>
            <a:spcBef>
              <a:spcPct val="0"/>
            </a:spcBef>
            <a:spcAft>
              <a:spcPct val="35000"/>
            </a:spcAft>
            <a:buNone/>
          </a:pPr>
          <a:r>
            <a:rPr lang="en-US" sz="1400" kern="1200" dirty="0"/>
            <a:t>(GATK </a:t>
          </a:r>
          <a:r>
            <a:rPr lang="en-US" sz="1400" kern="1200" dirty="0" err="1"/>
            <a:t>HaplotypeCaller</a:t>
          </a:r>
          <a:r>
            <a:rPr lang="en-US" sz="1400" kern="1200" dirty="0"/>
            <a:t>)</a:t>
          </a:r>
        </a:p>
      </dsp:txBody>
      <dsp:txXfrm>
        <a:off x="34206" y="36489"/>
        <a:ext cx="2092483" cy="1099462"/>
      </dsp:txXfrm>
    </dsp:sp>
    <dsp:sp modelId="{656ED8E0-C474-3345-A631-8D089A16F657}">
      <dsp:nvSpPr>
        <dsp:cNvPr id="0" name=""/>
        <dsp:cNvSpPr/>
      </dsp:nvSpPr>
      <dsp:spPr>
        <a:xfrm rot="5400000">
          <a:off x="861337" y="1199532"/>
          <a:ext cx="438220" cy="52554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5400000">
        <a:off x="922785" y="1243193"/>
        <a:ext cx="315325" cy="306754"/>
      </dsp:txXfrm>
    </dsp:sp>
    <dsp:sp modelId="{06B36D00-BBF6-4147-A756-53E7088874D3}">
      <dsp:nvSpPr>
        <dsp:cNvPr id="0" name=""/>
        <dsp:cNvSpPr/>
      </dsp:nvSpPr>
      <dsp:spPr>
        <a:xfrm>
          <a:off x="0" y="1754451"/>
          <a:ext cx="2160895" cy="1167874"/>
        </a:xfrm>
        <a:prstGeom prst="roundRect">
          <a:avLst>
            <a:gd name="adj" fmla="val 10000"/>
          </a:avLst>
        </a:prstGeom>
        <a:solidFill>
          <a:schemeClr val="lt1">
            <a:hueOff val="0"/>
            <a:satOff val="0"/>
            <a:lumOff val="0"/>
            <a:alphaOff val="0"/>
          </a:schemeClr>
        </a:solidFill>
        <a:ln w="2540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Joint genotype, raw SNP &amp; </a:t>
          </a:r>
          <a:r>
            <a:rPr lang="en-US" sz="1400" kern="1200" dirty="0" err="1"/>
            <a:t>indel</a:t>
          </a:r>
          <a:r>
            <a:rPr lang="en-US" sz="1400" kern="1200" dirty="0"/>
            <a:t> VCF</a:t>
          </a:r>
        </a:p>
        <a:p>
          <a:pPr marL="0" lvl="0" indent="0" algn="ctr" defTabSz="622300">
            <a:lnSpc>
              <a:spcPct val="90000"/>
            </a:lnSpc>
            <a:spcBef>
              <a:spcPct val="0"/>
            </a:spcBef>
            <a:spcAft>
              <a:spcPct val="35000"/>
            </a:spcAft>
            <a:buNone/>
          </a:pPr>
          <a:r>
            <a:rPr lang="en-US" sz="1400" kern="1200" dirty="0"/>
            <a:t>(GATK </a:t>
          </a:r>
          <a:r>
            <a:rPr lang="en-US" sz="1400" kern="1200" dirty="0" err="1"/>
            <a:t>GenotypeGVCFs</a:t>
          </a:r>
          <a:endParaRPr lang="en-US" sz="1400" kern="1200" dirty="0"/>
        </a:p>
      </dsp:txBody>
      <dsp:txXfrm>
        <a:off x="34206" y="1788657"/>
        <a:ext cx="2092483" cy="1099462"/>
      </dsp:txXfrm>
    </dsp:sp>
    <dsp:sp modelId="{0E50390F-1296-CB46-BBE5-E6C17F017A34}">
      <dsp:nvSpPr>
        <dsp:cNvPr id="0" name=""/>
        <dsp:cNvSpPr/>
      </dsp:nvSpPr>
      <dsp:spPr>
        <a:xfrm rot="5400000">
          <a:off x="861604" y="2951344"/>
          <a:ext cx="437685" cy="52554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5400000">
        <a:off x="922785" y="2995273"/>
        <a:ext cx="315325" cy="306380"/>
      </dsp:txXfrm>
    </dsp:sp>
    <dsp:sp modelId="{3173FA0B-1518-4D46-9F29-CD17E9F5ED65}">
      <dsp:nvSpPr>
        <dsp:cNvPr id="0" name=""/>
        <dsp:cNvSpPr/>
      </dsp:nvSpPr>
      <dsp:spPr>
        <a:xfrm>
          <a:off x="0" y="3505907"/>
          <a:ext cx="2160895" cy="1167874"/>
        </a:xfrm>
        <a:prstGeom prst="roundRect">
          <a:avLst>
            <a:gd name="adj" fmla="val 10000"/>
          </a:avLst>
        </a:prstGeom>
        <a:solidFill>
          <a:schemeClr val="lt1">
            <a:hueOff val="0"/>
            <a:satOff val="0"/>
            <a:lumOff val="0"/>
            <a:alphaOff val="0"/>
          </a:schemeClr>
        </a:solidFill>
        <a:ln w="2540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Recalibrate variants</a:t>
          </a:r>
        </a:p>
        <a:p>
          <a:pPr marL="0" lvl="0" indent="0" algn="ctr" defTabSz="622300">
            <a:lnSpc>
              <a:spcPct val="90000"/>
            </a:lnSpc>
            <a:spcBef>
              <a:spcPct val="0"/>
            </a:spcBef>
            <a:spcAft>
              <a:spcPct val="35000"/>
            </a:spcAft>
            <a:buNone/>
          </a:pPr>
          <a:r>
            <a:rPr lang="en-US" sz="1400" kern="1200" dirty="0"/>
            <a:t>(GATK </a:t>
          </a:r>
          <a:r>
            <a:rPr lang="en-US" sz="1400" kern="1200" dirty="0" err="1"/>
            <a:t>VariantRecalibrator</a:t>
          </a:r>
          <a:r>
            <a:rPr lang="en-US" sz="1400" kern="1200" dirty="0"/>
            <a:t>) </a:t>
          </a:r>
        </a:p>
        <a:p>
          <a:pPr marL="0" lvl="0" indent="0" algn="ctr" defTabSz="622300">
            <a:lnSpc>
              <a:spcPct val="90000"/>
            </a:lnSpc>
            <a:spcBef>
              <a:spcPct val="0"/>
            </a:spcBef>
            <a:spcAft>
              <a:spcPct val="35000"/>
            </a:spcAft>
            <a:buNone/>
          </a:pPr>
          <a:r>
            <a:rPr lang="en-US" sz="1400" kern="1200" dirty="0"/>
            <a:t>OR</a:t>
          </a:r>
        </a:p>
        <a:p>
          <a:pPr marL="0" lvl="0" indent="0" algn="ctr" defTabSz="622300">
            <a:lnSpc>
              <a:spcPct val="90000"/>
            </a:lnSpc>
            <a:spcBef>
              <a:spcPct val="0"/>
            </a:spcBef>
            <a:spcAft>
              <a:spcPct val="35000"/>
            </a:spcAft>
            <a:buNone/>
          </a:pPr>
          <a:r>
            <a:rPr lang="en-US" sz="1400" kern="1200" dirty="0"/>
            <a:t> apply hard filter (&lt;30 samples)</a:t>
          </a:r>
        </a:p>
      </dsp:txBody>
      <dsp:txXfrm>
        <a:off x="34206" y="3540113"/>
        <a:ext cx="2092483" cy="109946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213880" y="0"/>
          <a:ext cx="2260848" cy="1166889"/>
        </a:xfrm>
        <a:prstGeom prst="roundRect">
          <a:avLst>
            <a:gd name="adj" fmla="val 10000"/>
          </a:avLst>
        </a:prstGeom>
        <a:solidFill>
          <a:schemeClr val="accent6">
            <a:lumMod val="40000"/>
            <a:lumOff val="60000"/>
          </a:schemeClr>
        </a:solidFill>
        <a:ln w="28575"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Generate </a:t>
          </a:r>
          <a:r>
            <a:rPr lang="en-US" sz="1300" i="1" u="sng" kern="1200" dirty="0"/>
            <a:t>genotype likelihoods</a:t>
          </a:r>
          <a:r>
            <a:rPr lang="en-US" sz="1300" u="sng" kern="1200" dirty="0"/>
            <a:t> </a:t>
          </a:r>
          <a:r>
            <a:rPr lang="en-US" sz="1300" kern="1200" dirty="0"/>
            <a:t>for EVERY base, </a:t>
          </a:r>
          <a:r>
            <a:rPr lang="en-US" sz="1300" kern="1200" dirty="0" err="1"/>
            <a:t>gVCFs</a:t>
          </a:r>
          <a:endParaRPr lang="en-US" sz="1300" kern="1200" dirty="0"/>
        </a:p>
        <a:p>
          <a:pPr marL="0" lvl="0" indent="0" algn="ctr" defTabSz="577850">
            <a:lnSpc>
              <a:spcPct val="90000"/>
            </a:lnSpc>
            <a:spcBef>
              <a:spcPct val="0"/>
            </a:spcBef>
            <a:spcAft>
              <a:spcPct val="35000"/>
            </a:spcAft>
            <a:buNone/>
          </a:pPr>
          <a:r>
            <a:rPr lang="en-US" sz="1300" kern="1200" dirty="0"/>
            <a:t>(GATK </a:t>
          </a:r>
          <a:r>
            <a:rPr lang="en-US" sz="1300" kern="1200" dirty="0" err="1"/>
            <a:t>HaplotypeCaller</a:t>
          </a:r>
          <a:r>
            <a:rPr lang="en-US" sz="1300" kern="1200" dirty="0"/>
            <a:t>)</a:t>
          </a:r>
        </a:p>
      </dsp:txBody>
      <dsp:txXfrm>
        <a:off x="248057" y="34177"/>
        <a:ext cx="2192494" cy="1098535"/>
      </dsp:txXfrm>
    </dsp:sp>
    <dsp:sp modelId="{656ED8E0-C474-3345-A631-8D089A16F657}">
      <dsp:nvSpPr>
        <dsp:cNvPr id="0" name=""/>
        <dsp:cNvSpPr/>
      </dsp:nvSpPr>
      <dsp:spPr>
        <a:xfrm rot="5400000">
          <a:off x="1125379" y="1196239"/>
          <a:ext cx="437850" cy="525100"/>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1186775" y="1239864"/>
        <a:ext cx="315060" cy="306495"/>
      </dsp:txXfrm>
    </dsp:sp>
    <dsp:sp modelId="{06B36D00-BBF6-4147-A756-53E7088874D3}">
      <dsp:nvSpPr>
        <dsp:cNvPr id="0" name=""/>
        <dsp:cNvSpPr/>
      </dsp:nvSpPr>
      <dsp:spPr>
        <a:xfrm>
          <a:off x="213880" y="1750690"/>
          <a:ext cx="2260848" cy="1166889"/>
        </a:xfrm>
        <a:prstGeom prst="roundRect">
          <a:avLst>
            <a:gd name="adj" fmla="val 10000"/>
          </a:avLst>
        </a:prstGeom>
        <a:solidFill>
          <a:schemeClr val="accent6">
            <a:lumMod val="40000"/>
            <a:lumOff val="60000"/>
          </a:schemeClr>
        </a:solidFill>
        <a:ln w="28575"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Joint genotype, raw SNP &amp; </a:t>
          </a:r>
          <a:r>
            <a:rPr lang="en-US" sz="1300" kern="1200" dirty="0" err="1"/>
            <a:t>indel</a:t>
          </a:r>
          <a:r>
            <a:rPr lang="en-US" sz="1300" kern="1200" dirty="0"/>
            <a:t> VCF</a:t>
          </a:r>
        </a:p>
        <a:p>
          <a:pPr marL="0" lvl="0" indent="0" algn="ctr" defTabSz="577850">
            <a:lnSpc>
              <a:spcPct val="90000"/>
            </a:lnSpc>
            <a:spcBef>
              <a:spcPct val="0"/>
            </a:spcBef>
            <a:spcAft>
              <a:spcPct val="35000"/>
            </a:spcAft>
            <a:buNone/>
          </a:pPr>
          <a:r>
            <a:rPr lang="en-US" sz="1300" kern="1200" dirty="0"/>
            <a:t>(GATK </a:t>
          </a:r>
          <a:r>
            <a:rPr lang="en-US" sz="1300" kern="1200" dirty="0" err="1"/>
            <a:t>GenotypeGVCFs</a:t>
          </a:r>
          <a:endParaRPr lang="en-US" sz="1300" kern="1200" dirty="0"/>
        </a:p>
      </dsp:txBody>
      <dsp:txXfrm>
        <a:off x="248057" y="1784867"/>
        <a:ext cx="2192494" cy="1098535"/>
      </dsp:txXfrm>
    </dsp:sp>
    <dsp:sp modelId="{0E50390F-1296-CB46-BBE5-E6C17F017A34}">
      <dsp:nvSpPr>
        <dsp:cNvPr id="0" name=""/>
        <dsp:cNvSpPr/>
      </dsp:nvSpPr>
      <dsp:spPr>
        <a:xfrm rot="5400000">
          <a:off x="1125646" y="2946573"/>
          <a:ext cx="437316" cy="525100"/>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1186775" y="2990465"/>
        <a:ext cx="315060" cy="306121"/>
      </dsp:txXfrm>
    </dsp:sp>
    <dsp:sp modelId="{3173FA0B-1518-4D46-9F29-CD17E9F5ED65}">
      <dsp:nvSpPr>
        <dsp:cNvPr id="0" name=""/>
        <dsp:cNvSpPr/>
      </dsp:nvSpPr>
      <dsp:spPr>
        <a:xfrm>
          <a:off x="213880" y="3500668"/>
          <a:ext cx="2260848" cy="1166889"/>
        </a:xfrm>
        <a:prstGeom prst="roundRect">
          <a:avLst>
            <a:gd name="adj" fmla="val 10000"/>
          </a:avLst>
        </a:prstGeom>
        <a:solidFill>
          <a:schemeClr val="lt1">
            <a:hueOff val="0"/>
            <a:satOff val="0"/>
            <a:lumOff val="0"/>
            <a:alphaOff val="0"/>
          </a:schemeClr>
        </a:solidFill>
        <a:ln w="5715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Recalibrate variants</a:t>
          </a:r>
        </a:p>
        <a:p>
          <a:pPr marL="0" lvl="0" indent="0" algn="ctr" defTabSz="577850">
            <a:lnSpc>
              <a:spcPct val="90000"/>
            </a:lnSpc>
            <a:spcBef>
              <a:spcPct val="0"/>
            </a:spcBef>
            <a:spcAft>
              <a:spcPct val="35000"/>
            </a:spcAft>
            <a:buNone/>
          </a:pPr>
          <a:r>
            <a:rPr lang="en-US" sz="1300" kern="1200" dirty="0"/>
            <a:t>(GATK </a:t>
          </a:r>
          <a:r>
            <a:rPr lang="en-US" sz="1300" kern="1200" dirty="0" err="1"/>
            <a:t>VariantRecalibrator</a:t>
          </a:r>
          <a:r>
            <a:rPr lang="en-US" sz="1300" kern="1200" dirty="0"/>
            <a:t>) </a:t>
          </a:r>
        </a:p>
        <a:p>
          <a:pPr marL="0" lvl="0" indent="0" algn="ctr" defTabSz="577850">
            <a:lnSpc>
              <a:spcPct val="90000"/>
            </a:lnSpc>
            <a:spcBef>
              <a:spcPct val="0"/>
            </a:spcBef>
            <a:spcAft>
              <a:spcPct val="35000"/>
            </a:spcAft>
            <a:buNone/>
          </a:pPr>
          <a:r>
            <a:rPr lang="en-US" sz="1300" kern="1200" dirty="0"/>
            <a:t>OR</a:t>
          </a:r>
        </a:p>
        <a:p>
          <a:pPr marL="0" lvl="0" indent="0" algn="ctr" defTabSz="577850">
            <a:lnSpc>
              <a:spcPct val="90000"/>
            </a:lnSpc>
            <a:spcBef>
              <a:spcPct val="0"/>
            </a:spcBef>
            <a:spcAft>
              <a:spcPct val="35000"/>
            </a:spcAft>
            <a:buNone/>
          </a:pPr>
          <a:r>
            <a:rPr lang="en-US" sz="1300" kern="1200" dirty="0"/>
            <a:t> apply hard filter (&lt;30 samples)</a:t>
          </a:r>
        </a:p>
      </dsp:txBody>
      <dsp:txXfrm>
        <a:off x="248057" y="3534845"/>
        <a:ext cx="2192494" cy="109853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0" y="0"/>
          <a:ext cx="2090805" cy="1090762"/>
        </a:xfrm>
        <a:prstGeom prst="roundRect">
          <a:avLst>
            <a:gd name="adj" fmla="val 10000"/>
          </a:avLst>
        </a:prstGeom>
        <a:solidFill>
          <a:schemeClr val="accent6">
            <a:lumMod val="40000"/>
            <a:lumOff val="60000"/>
          </a:schemeClr>
        </a:solidFill>
        <a:ln w="28575"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Generate </a:t>
          </a:r>
          <a:r>
            <a:rPr lang="en-US" sz="1200" i="1" u="sng" kern="1200" dirty="0"/>
            <a:t>genotype likelihoods</a:t>
          </a:r>
          <a:r>
            <a:rPr lang="en-US" sz="1200" u="sng" kern="1200" dirty="0"/>
            <a:t> </a:t>
          </a:r>
          <a:r>
            <a:rPr lang="en-US" sz="1200" kern="1200" dirty="0"/>
            <a:t>for EVERY base, </a:t>
          </a:r>
          <a:r>
            <a:rPr lang="en-US" sz="1200" kern="1200" dirty="0" err="1"/>
            <a:t>gVCFs</a:t>
          </a:r>
          <a:endParaRPr lang="en-US" sz="1200" kern="1200" dirty="0"/>
        </a:p>
        <a:p>
          <a:pPr marL="0" lvl="0" indent="0" algn="ctr" defTabSz="533400">
            <a:lnSpc>
              <a:spcPct val="90000"/>
            </a:lnSpc>
            <a:spcBef>
              <a:spcPct val="0"/>
            </a:spcBef>
            <a:spcAft>
              <a:spcPct val="35000"/>
            </a:spcAft>
            <a:buNone/>
          </a:pPr>
          <a:r>
            <a:rPr lang="en-US" sz="1200" kern="1200" dirty="0"/>
            <a:t>(GATK </a:t>
          </a:r>
          <a:r>
            <a:rPr lang="en-US" sz="1200" kern="1200" dirty="0" err="1"/>
            <a:t>HaplotypeCaller</a:t>
          </a:r>
          <a:r>
            <a:rPr lang="en-US" sz="1200" kern="1200" dirty="0"/>
            <a:t>)</a:t>
          </a:r>
        </a:p>
      </dsp:txBody>
      <dsp:txXfrm>
        <a:off x="31947" y="31947"/>
        <a:ext cx="2026911" cy="1026868"/>
      </dsp:txXfrm>
    </dsp:sp>
    <dsp:sp modelId="{656ED8E0-C474-3345-A631-8D089A16F657}">
      <dsp:nvSpPr>
        <dsp:cNvPr id="0" name=""/>
        <dsp:cNvSpPr/>
      </dsp:nvSpPr>
      <dsp:spPr>
        <a:xfrm rot="5400000">
          <a:off x="840759" y="1118198"/>
          <a:ext cx="409285" cy="490843"/>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898150" y="1158977"/>
        <a:ext cx="294505" cy="286500"/>
      </dsp:txXfrm>
    </dsp:sp>
    <dsp:sp modelId="{06B36D00-BBF6-4147-A756-53E7088874D3}">
      <dsp:nvSpPr>
        <dsp:cNvPr id="0" name=""/>
        <dsp:cNvSpPr/>
      </dsp:nvSpPr>
      <dsp:spPr>
        <a:xfrm>
          <a:off x="0" y="1636477"/>
          <a:ext cx="2090805" cy="1090762"/>
        </a:xfrm>
        <a:prstGeom prst="roundRect">
          <a:avLst>
            <a:gd name="adj" fmla="val 10000"/>
          </a:avLst>
        </a:prstGeom>
        <a:solidFill>
          <a:schemeClr val="accent6">
            <a:lumMod val="40000"/>
            <a:lumOff val="60000"/>
          </a:schemeClr>
        </a:solidFill>
        <a:ln w="28575"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Joint genotype, raw SNP &amp; </a:t>
          </a:r>
          <a:r>
            <a:rPr lang="en-US" sz="1200" kern="1200" dirty="0" err="1"/>
            <a:t>indel</a:t>
          </a:r>
          <a:r>
            <a:rPr lang="en-US" sz="1200" kern="1200" dirty="0"/>
            <a:t> VCF</a:t>
          </a:r>
        </a:p>
        <a:p>
          <a:pPr marL="0" lvl="0" indent="0" algn="ctr" defTabSz="533400">
            <a:lnSpc>
              <a:spcPct val="90000"/>
            </a:lnSpc>
            <a:spcBef>
              <a:spcPct val="0"/>
            </a:spcBef>
            <a:spcAft>
              <a:spcPct val="35000"/>
            </a:spcAft>
            <a:buNone/>
          </a:pPr>
          <a:r>
            <a:rPr lang="en-US" sz="1200" kern="1200" dirty="0"/>
            <a:t>(GATK </a:t>
          </a:r>
          <a:r>
            <a:rPr lang="en-US" sz="1200" kern="1200" dirty="0" err="1"/>
            <a:t>GenotypeGVCFs</a:t>
          </a:r>
          <a:endParaRPr lang="en-US" sz="1200" kern="1200" dirty="0"/>
        </a:p>
      </dsp:txBody>
      <dsp:txXfrm>
        <a:off x="31947" y="1668424"/>
        <a:ext cx="2026911" cy="1026868"/>
      </dsp:txXfrm>
    </dsp:sp>
    <dsp:sp modelId="{0E50390F-1296-CB46-BBE5-E6C17F017A34}">
      <dsp:nvSpPr>
        <dsp:cNvPr id="0" name=""/>
        <dsp:cNvSpPr/>
      </dsp:nvSpPr>
      <dsp:spPr>
        <a:xfrm rot="5400000">
          <a:off x="841009" y="2754342"/>
          <a:ext cx="408786" cy="490843"/>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898150" y="2795370"/>
        <a:ext cx="294505" cy="286150"/>
      </dsp:txXfrm>
    </dsp:sp>
    <dsp:sp modelId="{3173FA0B-1518-4D46-9F29-CD17E9F5ED65}">
      <dsp:nvSpPr>
        <dsp:cNvPr id="0" name=""/>
        <dsp:cNvSpPr/>
      </dsp:nvSpPr>
      <dsp:spPr>
        <a:xfrm>
          <a:off x="0" y="3272289"/>
          <a:ext cx="2090805" cy="1090762"/>
        </a:xfrm>
        <a:prstGeom prst="roundRect">
          <a:avLst>
            <a:gd name="adj" fmla="val 10000"/>
          </a:avLst>
        </a:prstGeom>
        <a:solidFill>
          <a:schemeClr val="lt1">
            <a:hueOff val="0"/>
            <a:satOff val="0"/>
            <a:lumOff val="0"/>
            <a:alphaOff val="0"/>
          </a:schemeClr>
        </a:solidFill>
        <a:ln w="5715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Recalibrate variants</a:t>
          </a:r>
        </a:p>
        <a:p>
          <a:pPr marL="0" lvl="0" indent="0" algn="ctr" defTabSz="533400">
            <a:lnSpc>
              <a:spcPct val="90000"/>
            </a:lnSpc>
            <a:spcBef>
              <a:spcPct val="0"/>
            </a:spcBef>
            <a:spcAft>
              <a:spcPct val="35000"/>
            </a:spcAft>
            <a:buNone/>
          </a:pPr>
          <a:r>
            <a:rPr lang="en-US" sz="1200" kern="1200" dirty="0"/>
            <a:t>(GATK </a:t>
          </a:r>
          <a:r>
            <a:rPr lang="en-US" sz="1200" kern="1200" dirty="0" err="1"/>
            <a:t>VariantRecalibrator</a:t>
          </a:r>
          <a:r>
            <a:rPr lang="en-US" sz="1200" kern="1200" dirty="0"/>
            <a:t>) </a:t>
          </a:r>
        </a:p>
        <a:p>
          <a:pPr marL="0" lvl="0" indent="0" algn="ctr" defTabSz="533400">
            <a:lnSpc>
              <a:spcPct val="90000"/>
            </a:lnSpc>
            <a:spcBef>
              <a:spcPct val="0"/>
            </a:spcBef>
            <a:spcAft>
              <a:spcPct val="35000"/>
            </a:spcAft>
            <a:buNone/>
          </a:pPr>
          <a:r>
            <a:rPr lang="en-US" sz="1200" kern="1200" dirty="0"/>
            <a:t>OR</a:t>
          </a:r>
        </a:p>
        <a:p>
          <a:pPr marL="0" lvl="0" indent="0" algn="ctr" defTabSz="533400">
            <a:lnSpc>
              <a:spcPct val="90000"/>
            </a:lnSpc>
            <a:spcBef>
              <a:spcPct val="0"/>
            </a:spcBef>
            <a:spcAft>
              <a:spcPct val="35000"/>
            </a:spcAft>
            <a:buNone/>
          </a:pPr>
          <a:r>
            <a:rPr lang="en-US" sz="1200" kern="1200" dirty="0"/>
            <a:t> apply hard filter (&lt;30 samples)</a:t>
          </a:r>
        </a:p>
      </dsp:txBody>
      <dsp:txXfrm>
        <a:off x="31947" y="3304236"/>
        <a:ext cx="2026911" cy="102686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148474" y="0"/>
          <a:ext cx="2276886" cy="1134896"/>
        </a:xfrm>
        <a:prstGeom prst="roundRect">
          <a:avLst>
            <a:gd name="adj" fmla="val 10000"/>
          </a:avLst>
        </a:prstGeom>
        <a:solidFill>
          <a:schemeClr val="accent6">
            <a:lumMod val="40000"/>
            <a:lumOff val="60000"/>
          </a:schemeClr>
        </a:solidFill>
        <a:ln w="28575"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Generate </a:t>
          </a:r>
          <a:r>
            <a:rPr lang="en-US" sz="1300" i="1" u="sng" kern="1200" dirty="0"/>
            <a:t>genotype likelihoods</a:t>
          </a:r>
          <a:r>
            <a:rPr lang="en-US" sz="1300" u="sng" kern="1200" dirty="0"/>
            <a:t> </a:t>
          </a:r>
          <a:r>
            <a:rPr lang="en-US" sz="1300" kern="1200" dirty="0"/>
            <a:t>for EVERY base, </a:t>
          </a:r>
          <a:r>
            <a:rPr lang="en-US" sz="1300" kern="1200" dirty="0" err="1"/>
            <a:t>gVCFs</a:t>
          </a:r>
          <a:endParaRPr lang="en-US" sz="1300" kern="1200" dirty="0"/>
        </a:p>
        <a:p>
          <a:pPr marL="0" lvl="0" indent="0" algn="ctr" defTabSz="577850">
            <a:lnSpc>
              <a:spcPct val="90000"/>
            </a:lnSpc>
            <a:spcBef>
              <a:spcPct val="0"/>
            </a:spcBef>
            <a:spcAft>
              <a:spcPct val="35000"/>
            </a:spcAft>
            <a:buNone/>
          </a:pPr>
          <a:r>
            <a:rPr lang="en-US" sz="1300" kern="1200" dirty="0"/>
            <a:t>(GATK </a:t>
          </a:r>
          <a:r>
            <a:rPr lang="en-US" sz="1300" kern="1200" dirty="0" err="1"/>
            <a:t>HaplotypeCaller</a:t>
          </a:r>
          <a:r>
            <a:rPr lang="en-US" sz="1300" kern="1200" dirty="0"/>
            <a:t>)</a:t>
          </a:r>
        </a:p>
      </dsp:txBody>
      <dsp:txXfrm>
        <a:off x="181714" y="33240"/>
        <a:ext cx="2210406" cy="1068416"/>
      </dsp:txXfrm>
    </dsp:sp>
    <dsp:sp modelId="{656ED8E0-C474-3345-A631-8D089A16F657}">
      <dsp:nvSpPr>
        <dsp:cNvPr id="0" name=""/>
        <dsp:cNvSpPr/>
      </dsp:nvSpPr>
      <dsp:spPr>
        <a:xfrm rot="5400000">
          <a:off x="1073994" y="1163442"/>
          <a:ext cx="425845" cy="510703"/>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33707" y="1205871"/>
        <a:ext cx="306421" cy="298092"/>
      </dsp:txXfrm>
    </dsp:sp>
    <dsp:sp modelId="{06B36D00-BBF6-4147-A756-53E7088874D3}">
      <dsp:nvSpPr>
        <dsp:cNvPr id="0" name=""/>
        <dsp:cNvSpPr/>
      </dsp:nvSpPr>
      <dsp:spPr>
        <a:xfrm>
          <a:off x="148474" y="1702691"/>
          <a:ext cx="2276886" cy="1134896"/>
        </a:xfrm>
        <a:prstGeom prst="roundRect">
          <a:avLst>
            <a:gd name="adj" fmla="val 10000"/>
          </a:avLst>
        </a:prstGeom>
        <a:solidFill>
          <a:schemeClr val="accent6">
            <a:lumMod val="40000"/>
            <a:lumOff val="60000"/>
          </a:schemeClr>
        </a:solidFill>
        <a:ln w="28575"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Joint genotype, raw SNP &amp; </a:t>
          </a:r>
          <a:r>
            <a:rPr lang="en-US" sz="1300" kern="1200" dirty="0" err="1"/>
            <a:t>indel</a:t>
          </a:r>
          <a:r>
            <a:rPr lang="en-US" sz="1300" kern="1200" dirty="0"/>
            <a:t> VCF</a:t>
          </a:r>
        </a:p>
        <a:p>
          <a:pPr marL="0" lvl="0" indent="0" algn="ctr" defTabSz="577850">
            <a:lnSpc>
              <a:spcPct val="90000"/>
            </a:lnSpc>
            <a:spcBef>
              <a:spcPct val="0"/>
            </a:spcBef>
            <a:spcAft>
              <a:spcPct val="35000"/>
            </a:spcAft>
            <a:buNone/>
          </a:pPr>
          <a:r>
            <a:rPr lang="en-US" sz="1300" kern="1200" dirty="0"/>
            <a:t>(GATK </a:t>
          </a:r>
          <a:r>
            <a:rPr lang="en-US" sz="1300" kern="1200" dirty="0" err="1"/>
            <a:t>GenotypeGVCFs</a:t>
          </a:r>
          <a:endParaRPr lang="en-US" sz="1300" kern="1200" dirty="0"/>
        </a:p>
      </dsp:txBody>
      <dsp:txXfrm>
        <a:off x="181714" y="1735931"/>
        <a:ext cx="2210406" cy="1068416"/>
      </dsp:txXfrm>
    </dsp:sp>
    <dsp:sp modelId="{0E50390F-1296-CB46-BBE5-E6C17F017A34}">
      <dsp:nvSpPr>
        <dsp:cNvPr id="0" name=""/>
        <dsp:cNvSpPr/>
      </dsp:nvSpPr>
      <dsp:spPr>
        <a:xfrm rot="5400000">
          <a:off x="1074254" y="2865787"/>
          <a:ext cx="425326" cy="510703"/>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33707" y="2908475"/>
        <a:ext cx="306421" cy="297728"/>
      </dsp:txXfrm>
    </dsp:sp>
    <dsp:sp modelId="{3173FA0B-1518-4D46-9F29-CD17E9F5ED65}">
      <dsp:nvSpPr>
        <dsp:cNvPr id="0" name=""/>
        <dsp:cNvSpPr/>
      </dsp:nvSpPr>
      <dsp:spPr>
        <a:xfrm>
          <a:off x="148474" y="3404690"/>
          <a:ext cx="2276886" cy="1134896"/>
        </a:xfrm>
        <a:prstGeom prst="roundRect">
          <a:avLst>
            <a:gd name="adj" fmla="val 10000"/>
          </a:avLst>
        </a:prstGeom>
        <a:solidFill>
          <a:schemeClr val="lt1">
            <a:hueOff val="0"/>
            <a:satOff val="0"/>
            <a:lumOff val="0"/>
            <a:alphaOff val="0"/>
          </a:schemeClr>
        </a:solidFill>
        <a:ln w="5715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Recalibrate variants</a:t>
          </a:r>
        </a:p>
        <a:p>
          <a:pPr marL="0" lvl="0" indent="0" algn="ctr" defTabSz="577850">
            <a:lnSpc>
              <a:spcPct val="90000"/>
            </a:lnSpc>
            <a:spcBef>
              <a:spcPct val="0"/>
            </a:spcBef>
            <a:spcAft>
              <a:spcPct val="35000"/>
            </a:spcAft>
            <a:buNone/>
          </a:pPr>
          <a:r>
            <a:rPr lang="en-US" sz="1300" kern="1200" dirty="0"/>
            <a:t>(GATK </a:t>
          </a:r>
          <a:r>
            <a:rPr lang="en-US" sz="1300" kern="1200" dirty="0" err="1"/>
            <a:t>VariantRecalibrator</a:t>
          </a:r>
          <a:r>
            <a:rPr lang="en-US" sz="1300" kern="1200" dirty="0"/>
            <a:t>) </a:t>
          </a:r>
        </a:p>
        <a:p>
          <a:pPr marL="0" lvl="0" indent="0" algn="ctr" defTabSz="577850">
            <a:lnSpc>
              <a:spcPct val="90000"/>
            </a:lnSpc>
            <a:spcBef>
              <a:spcPct val="0"/>
            </a:spcBef>
            <a:spcAft>
              <a:spcPct val="35000"/>
            </a:spcAft>
            <a:buNone/>
          </a:pPr>
          <a:r>
            <a:rPr lang="en-US" sz="1300" kern="1200" dirty="0"/>
            <a:t>OR</a:t>
          </a:r>
        </a:p>
        <a:p>
          <a:pPr marL="0" lvl="0" indent="0" algn="ctr" defTabSz="577850">
            <a:lnSpc>
              <a:spcPct val="90000"/>
            </a:lnSpc>
            <a:spcBef>
              <a:spcPct val="0"/>
            </a:spcBef>
            <a:spcAft>
              <a:spcPct val="35000"/>
            </a:spcAft>
            <a:buNone/>
          </a:pPr>
          <a:r>
            <a:rPr lang="en-US" sz="1300" kern="1200" dirty="0"/>
            <a:t> apply hard filter (&lt;30 samples)</a:t>
          </a:r>
        </a:p>
      </dsp:txBody>
      <dsp:txXfrm>
        <a:off x="181714" y="3437930"/>
        <a:ext cx="2210406" cy="106841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419ED-406B-A640-B604-E77F07ABD8F2}">
      <dsp:nvSpPr>
        <dsp:cNvPr id="0" name=""/>
        <dsp:cNvSpPr/>
      </dsp:nvSpPr>
      <dsp:spPr>
        <a:xfrm>
          <a:off x="827341" y="0"/>
          <a:ext cx="9376537" cy="5074919"/>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CA0C20-336E-8346-9B19-93F93B95B167}">
      <dsp:nvSpPr>
        <dsp:cNvPr id="0" name=""/>
        <dsp:cNvSpPr/>
      </dsp:nvSpPr>
      <dsp:spPr>
        <a:xfrm>
          <a:off x="7412"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Sequence</a:t>
          </a:r>
        </a:p>
      </dsp:txBody>
      <dsp:txXfrm>
        <a:off x="106507" y="1621570"/>
        <a:ext cx="1887882" cy="1831777"/>
      </dsp:txXfrm>
    </dsp:sp>
    <dsp:sp modelId="{D3F30F8A-1BE2-6B4D-B6DA-2D57A4700599}">
      <dsp:nvSpPr>
        <dsp:cNvPr id="0" name=""/>
        <dsp:cNvSpPr/>
      </dsp:nvSpPr>
      <dsp:spPr>
        <a:xfrm>
          <a:off x="2239993"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Align reads/mapping</a:t>
          </a:r>
        </a:p>
      </dsp:txBody>
      <dsp:txXfrm>
        <a:off x="2339088" y="1621570"/>
        <a:ext cx="1887882" cy="1831777"/>
      </dsp:txXfrm>
    </dsp:sp>
    <dsp:sp modelId="{E0924FB0-72BE-9C45-82CA-6BAB1A740C9C}">
      <dsp:nvSpPr>
        <dsp:cNvPr id="0" name=""/>
        <dsp:cNvSpPr/>
      </dsp:nvSpPr>
      <dsp:spPr>
        <a:xfrm>
          <a:off x="4472573"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Variant calling</a:t>
          </a:r>
        </a:p>
      </dsp:txBody>
      <dsp:txXfrm>
        <a:off x="4571668" y="1621570"/>
        <a:ext cx="1887882" cy="1831777"/>
      </dsp:txXfrm>
    </dsp:sp>
    <dsp:sp modelId="{4560C4C9-C393-FC4E-860B-2A7FDC0CEC05}">
      <dsp:nvSpPr>
        <dsp:cNvPr id="0" name=""/>
        <dsp:cNvSpPr/>
      </dsp:nvSpPr>
      <dsp:spPr>
        <a:xfrm>
          <a:off x="6705154" y="1522475"/>
          <a:ext cx="2086072" cy="2029967"/>
        </a:xfrm>
        <a:prstGeom prst="roundRect">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bg1"/>
              </a:solidFill>
            </a:rPr>
            <a:t>Annotate</a:t>
          </a:r>
        </a:p>
      </dsp:txBody>
      <dsp:txXfrm>
        <a:off x="6804249" y="1621570"/>
        <a:ext cx="1887882" cy="1831777"/>
      </dsp:txXfrm>
    </dsp:sp>
    <dsp:sp modelId="{6F999AC1-66DF-CF44-B74B-6DF8929DA877}">
      <dsp:nvSpPr>
        <dsp:cNvPr id="0" name=""/>
        <dsp:cNvSpPr/>
      </dsp:nvSpPr>
      <dsp:spPr>
        <a:xfrm>
          <a:off x="8937735"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Downstream analysis</a:t>
          </a:r>
        </a:p>
      </dsp:txBody>
      <dsp:txXfrm>
        <a:off x="9036830" y="1621570"/>
        <a:ext cx="1887882" cy="183177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8DD71-441B-1B42-B16F-A0A33BD6FD8D}">
      <dsp:nvSpPr>
        <dsp:cNvPr id="0" name=""/>
        <dsp:cNvSpPr/>
      </dsp:nvSpPr>
      <dsp:spPr>
        <a:xfrm>
          <a:off x="278673" y="0"/>
          <a:ext cx="2049374" cy="1138541"/>
        </a:xfrm>
        <a:prstGeom prst="roundRect">
          <a:avLst>
            <a:gd name="adj" fmla="val 10000"/>
          </a:avLst>
        </a:prstGeom>
        <a:solidFill>
          <a:schemeClr val="lt1">
            <a:hueOff val="0"/>
            <a:satOff val="0"/>
            <a:lumOff val="0"/>
            <a:alphaOff val="0"/>
          </a:schemeClr>
        </a:solidFill>
        <a:ln w="25400" cap="flat" cmpd="sng" algn="ctr">
          <a:solidFill>
            <a:srgbClr val="FF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Variant classification annotation</a:t>
          </a:r>
        </a:p>
        <a:p>
          <a:pPr marL="0" lvl="0" indent="0" algn="ctr" defTabSz="666750">
            <a:lnSpc>
              <a:spcPct val="90000"/>
            </a:lnSpc>
            <a:spcBef>
              <a:spcPct val="0"/>
            </a:spcBef>
            <a:spcAft>
              <a:spcPct val="35000"/>
            </a:spcAft>
            <a:buNone/>
          </a:pPr>
          <a:r>
            <a:rPr lang="en-US" sz="1500" kern="1200" dirty="0"/>
            <a:t>(e.g. ANNOVAR, </a:t>
          </a:r>
          <a:r>
            <a:rPr lang="en-US" sz="1500" kern="1200" dirty="0" err="1"/>
            <a:t>SnpEff</a:t>
          </a:r>
          <a:r>
            <a:rPr lang="en-US" sz="1500" kern="1200" dirty="0"/>
            <a:t> or GEMINI)</a:t>
          </a:r>
        </a:p>
      </dsp:txBody>
      <dsp:txXfrm>
        <a:off x="312020" y="33347"/>
        <a:ext cx="1982680" cy="1071847"/>
      </dsp:txXfrm>
    </dsp:sp>
    <dsp:sp modelId="{8010617D-189C-D345-8C57-69207E55A2D5}">
      <dsp:nvSpPr>
        <dsp:cNvPr id="0" name=""/>
        <dsp:cNvSpPr/>
      </dsp:nvSpPr>
      <dsp:spPr>
        <a:xfrm rot="5400000">
          <a:off x="1089884" y="1167004"/>
          <a:ext cx="426952" cy="51234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1149658" y="1209699"/>
        <a:ext cx="307405" cy="298866"/>
      </dsp:txXfrm>
    </dsp:sp>
    <dsp:sp modelId="{B705B085-8C6D-8D45-BD22-0B0A6D6492DF}">
      <dsp:nvSpPr>
        <dsp:cNvPr id="0" name=""/>
        <dsp:cNvSpPr/>
      </dsp:nvSpPr>
      <dsp:spPr>
        <a:xfrm>
          <a:off x="278673" y="1707811"/>
          <a:ext cx="2049374" cy="1138541"/>
        </a:xfrm>
        <a:prstGeom prst="roundRect">
          <a:avLst>
            <a:gd name="adj" fmla="val 10000"/>
          </a:avLst>
        </a:prstGeom>
        <a:solidFill>
          <a:schemeClr val="lt1">
            <a:hueOff val="0"/>
            <a:satOff val="0"/>
            <a:lumOff val="0"/>
            <a:alphaOff val="0"/>
          </a:schemeClr>
        </a:solidFill>
        <a:ln w="25400" cap="flat" cmpd="sng" algn="ctr">
          <a:solidFill>
            <a:srgbClr val="FF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Variant effect annotation</a:t>
          </a:r>
        </a:p>
      </dsp:txBody>
      <dsp:txXfrm>
        <a:off x="312020" y="1741158"/>
        <a:ext cx="1982680" cy="1071847"/>
      </dsp:txXfrm>
    </dsp:sp>
    <dsp:sp modelId="{45A703F4-3B5A-BA49-B233-D0167A90256B}">
      <dsp:nvSpPr>
        <dsp:cNvPr id="0" name=""/>
        <dsp:cNvSpPr/>
      </dsp:nvSpPr>
      <dsp:spPr>
        <a:xfrm rot="5400000">
          <a:off x="1089884" y="2874816"/>
          <a:ext cx="426952" cy="51234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1149658" y="2917511"/>
        <a:ext cx="307405" cy="298866"/>
      </dsp:txXfrm>
    </dsp:sp>
    <dsp:sp modelId="{B42707F0-C70E-2346-9A9C-3B8B4172C50D}">
      <dsp:nvSpPr>
        <dsp:cNvPr id="0" name=""/>
        <dsp:cNvSpPr/>
      </dsp:nvSpPr>
      <dsp:spPr>
        <a:xfrm>
          <a:off x="278673" y="3415623"/>
          <a:ext cx="2049374" cy="1138541"/>
        </a:xfrm>
        <a:prstGeom prst="roundRect">
          <a:avLst>
            <a:gd name="adj" fmla="val 10000"/>
          </a:avLst>
        </a:prstGeom>
        <a:solidFill>
          <a:schemeClr val="lt1">
            <a:hueOff val="0"/>
            <a:satOff val="0"/>
            <a:lumOff val="0"/>
            <a:alphaOff val="0"/>
          </a:schemeClr>
        </a:solidFill>
        <a:ln w="25400" cap="flat" cmpd="sng" algn="ctr">
          <a:solidFill>
            <a:srgbClr val="FF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Filter variants to identify candidates of interest</a:t>
          </a:r>
        </a:p>
      </dsp:txBody>
      <dsp:txXfrm>
        <a:off x="312020" y="3448970"/>
        <a:ext cx="1982680" cy="10718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419ED-406B-A640-B604-E77F07ABD8F2}">
      <dsp:nvSpPr>
        <dsp:cNvPr id="0" name=""/>
        <dsp:cNvSpPr/>
      </dsp:nvSpPr>
      <dsp:spPr>
        <a:xfrm>
          <a:off x="827341" y="0"/>
          <a:ext cx="9376537" cy="5074919"/>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CA0C20-336E-8346-9B19-93F93B95B167}">
      <dsp:nvSpPr>
        <dsp:cNvPr id="0" name=""/>
        <dsp:cNvSpPr/>
      </dsp:nvSpPr>
      <dsp:spPr>
        <a:xfrm>
          <a:off x="7412"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Sequence</a:t>
          </a:r>
        </a:p>
      </dsp:txBody>
      <dsp:txXfrm>
        <a:off x="106507" y="1621570"/>
        <a:ext cx="1887882" cy="1831777"/>
      </dsp:txXfrm>
    </dsp:sp>
    <dsp:sp modelId="{D3F30F8A-1BE2-6B4D-B6DA-2D57A4700599}">
      <dsp:nvSpPr>
        <dsp:cNvPr id="0" name=""/>
        <dsp:cNvSpPr/>
      </dsp:nvSpPr>
      <dsp:spPr>
        <a:xfrm>
          <a:off x="2239993" y="1522475"/>
          <a:ext cx="2086072" cy="2029967"/>
        </a:xfrm>
        <a:prstGeom prst="roundRect">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Align reads/mapping</a:t>
          </a:r>
        </a:p>
      </dsp:txBody>
      <dsp:txXfrm>
        <a:off x="2339088" y="1621570"/>
        <a:ext cx="1887882" cy="1831777"/>
      </dsp:txXfrm>
    </dsp:sp>
    <dsp:sp modelId="{E0924FB0-72BE-9C45-82CA-6BAB1A740C9C}">
      <dsp:nvSpPr>
        <dsp:cNvPr id="0" name=""/>
        <dsp:cNvSpPr/>
      </dsp:nvSpPr>
      <dsp:spPr>
        <a:xfrm>
          <a:off x="4472573"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Variant calling</a:t>
          </a:r>
        </a:p>
      </dsp:txBody>
      <dsp:txXfrm>
        <a:off x="4571668" y="1621570"/>
        <a:ext cx="1887882" cy="1831777"/>
      </dsp:txXfrm>
    </dsp:sp>
    <dsp:sp modelId="{4560C4C9-C393-FC4E-860B-2A7FDC0CEC05}">
      <dsp:nvSpPr>
        <dsp:cNvPr id="0" name=""/>
        <dsp:cNvSpPr/>
      </dsp:nvSpPr>
      <dsp:spPr>
        <a:xfrm>
          <a:off x="6705154"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Annotate</a:t>
          </a:r>
        </a:p>
      </dsp:txBody>
      <dsp:txXfrm>
        <a:off x="6804249" y="1621570"/>
        <a:ext cx="1887882" cy="1831777"/>
      </dsp:txXfrm>
    </dsp:sp>
    <dsp:sp modelId="{6F999AC1-66DF-CF44-B74B-6DF8929DA877}">
      <dsp:nvSpPr>
        <dsp:cNvPr id="0" name=""/>
        <dsp:cNvSpPr/>
      </dsp:nvSpPr>
      <dsp:spPr>
        <a:xfrm>
          <a:off x="8937735"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Downstream analysis</a:t>
          </a:r>
        </a:p>
      </dsp:txBody>
      <dsp:txXfrm>
        <a:off x="9036830" y="1621570"/>
        <a:ext cx="1887882" cy="183177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38752E-235F-3240-A685-44629B62C02B}">
      <dsp:nvSpPr>
        <dsp:cNvPr id="0" name=""/>
        <dsp:cNvSpPr/>
      </dsp:nvSpPr>
      <dsp:spPr>
        <a:xfrm>
          <a:off x="717295" y="195580"/>
          <a:ext cx="2621280" cy="910336"/>
        </a:xfrm>
        <a:prstGeom prst="ellipse">
          <a:avLst/>
        </a:prstGeom>
        <a:solidFill>
          <a:schemeClr val="accent1">
            <a:tint val="50000"/>
            <a:alpha val="40000"/>
            <a:hueOff val="0"/>
            <a:satOff val="0"/>
            <a:lumOff val="0"/>
            <a:alphaOff val="0"/>
          </a:schemeClr>
        </a:solidFill>
        <a:ln>
          <a:noFill/>
        </a:ln>
        <a:effectLst/>
        <a:sp3d z="-152400" prstMaterial="matte"/>
      </dsp:spPr>
      <dsp:style>
        <a:lnRef idx="0">
          <a:scrgbClr r="0" g="0" b="0"/>
        </a:lnRef>
        <a:fillRef idx="1">
          <a:scrgbClr r="0" g="0" b="0"/>
        </a:fillRef>
        <a:effectRef idx="0">
          <a:scrgbClr r="0" g="0" b="0"/>
        </a:effectRef>
        <a:fontRef idx="minor"/>
      </dsp:style>
    </dsp:sp>
    <dsp:sp modelId="{C7D111E8-C2E5-3941-87AC-381A486EFBB7}">
      <dsp:nvSpPr>
        <dsp:cNvPr id="0" name=""/>
        <dsp:cNvSpPr/>
      </dsp:nvSpPr>
      <dsp:spPr>
        <a:xfrm>
          <a:off x="1778000" y="2424684"/>
          <a:ext cx="508000" cy="325120"/>
        </a:xfrm>
        <a:prstGeom prst="downArrow">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BFAD72F2-2578-1845-8B56-30BD7A64FBD9}">
      <dsp:nvSpPr>
        <dsp:cNvPr id="0" name=""/>
        <dsp:cNvSpPr/>
      </dsp:nvSpPr>
      <dsp:spPr>
        <a:xfrm>
          <a:off x="812799" y="2684780"/>
          <a:ext cx="2438400" cy="60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2 novel in chr10</a:t>
          </a:r>
        </a:p>
      </dsp:txBody>
      <dsp:txXfrm>
        <a:off x="812799" y="2684780"/>
        <a:ext cx="2438400" cy="609600"/>
      </dsp:txXfrm>
    </dsp:sp>
    <dsp:sp modelId="{6C6D3765-AADE-BE48-B3DB-8F72924CA885}">
      <dsp:nvSpPr>
        <dsp:cNvPr id="0" name=""/>
        <dsp:cNvSpPr/>
      </dsp:nvSpPr>
      <dsp:spPr>
        <a:xfrm>
          <a:off x="1670303" y="1176223"/>
          <a:ext cx="914400" cy="91440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000000"/>
              </a:solidFill>
            </a:rPr>
            <a:t>In house </a:t>
          </a:r>
          <a:r>
            <a:rPr lang="en-US" sz="1300" kern="1200" dirty="0" err="1">
              <a:solidFill>
                <a:srgbClr val="000000"/>
              </a:solidFill>
            </a:rPr>
            <a:t>exome</a:t>
          </a:r>
          <a:endParaRPr lang="en-US" sz="1300" kern="1200" dirty="0">
            <a:solidFill>
              <a:srgbClr val="000000"/>
            </a:solidFill>
          </a:endParaRPr>
        </a:p>
      </dsp:txBody>
      <dsp:txXfrm>
        <a:off x="1804214" y="1310134"/>
        <a:ext cx="646578" cy="646578"/>
      </dsp:txXfrm>
    </dsp:sp>
    <dsp:sp modelId="{68F7AEE7-B584-404D-B96C-85BA34D1E8B5}">
      <dsp:nvSpPr>
        <dsp:cNvPr id="0" name=""/>
        <dsp:cNvSpPr/>
      </dsp:nvSpPr>
      <dsp:spPr>
        <a:xfrm>
          <a:off x="1016000" y="490220"/>
          <a:ext cx="914400" cy="91440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err="1">
              <a:solidFill>
                <a:schemeClr val="tx1"/>
              </a:solidFill>
            </a:rPr>
            <a:t>dbSNPs</a:t>
          </a:r>
          <a:endParaRPr lang="en-US" sz="1300" kern="1200" dirty="0">
            <a:solidFill>
              <a:schemeClr val="tx1"/>
            </a:solidFill>
          </a:endParaRPr>
        </a:p>
      </dsp:txBody>
      <dsp:txXfrm>
        <a:off x="1149911" y="624131"/>
        <a:ext cx="646578" cy="646578"/>
      </dsp:txXfrm>
    </dsp:sp>
    <dsp:sp modelId="{A45A4584-D0BE-6040-A716-3BF07E58FEB4}">
      <dsp:nvSpPr>
        <dsp:cNvPr id="0" name=""/>
        <dsp:cNvSpPr/>
      </dsp:nvSpPr>
      <dsp:spPr>
        <a:xfrm>
          <a:off x="1950720" y="269138"/>
          <a:ext cx="914400" cy="91440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000000"/>
              </a:solidFill>
            </a:rPr>
            <a:t>1000 genomes</a:t>
          </a:r>
        </a:p>
      </dsp:txBody>
      <dsp:txXfrm>
        <a:off x="2084631" y="403049"/>
        <a:ext cx="646578" cy="646578"/>
      </dsp:txXfrm>
    </dsp:sp>
    <dsp:sp modelId="{FE21467F-8782-AE40-8855-61BA43C8F876}">
      <dsp:nvSpPr>
        <dsp:cNvPr id="0" name=""/>
        <dsp:cNvSpPr/>
      </dsp:nvSpPr>
      <dsp:spPr>
        <a:xfrm>
          <a:off x="609599" y="83819"/>
          <a:ext cx="2844800" cy="2275840"/>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FDA5F6-9C3E-D042-B558-2CE851808E1B}">
      <dsp:nvSpPr>
        <dsp:cNvPr id="0" name=""/>
        <dsp:cNvSpPr/>
      </dsp:nvSpPr>
      <dsp:spPr>
        <a:xfrm>
          <a:off x="3273958" y="2188736"/>
          <a:ext cx="1681683" cy="1681683"/>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rtl="0">
            <a:lnSpc>
              <a:spcPct val="90000"/>
            </a:lnSpc>
            <a:spcBef>
              <a:spcPct val="0"/>
            </a:spcBef>
            <a:spcAft>
              <a:spcPct val="35000"/>
            </a:spcAft>
            <a:buNone/>
          </a:pPr>
          <a:r>
            <a:rPr lang="en-US" sz="2400" kern="1200" dirty="0"/>
            <a:t>Filter based on</a:t>
          </a:r>
        </a:p>
      </dsp:txBody>
      <dsp:txXfrm>
        <a:off x="3520235" y="2435013"/>
        <a:ext cx="1189129" cy="1189129"/>
      </dsp:txXfrm>
    </dsp:sp>
    <dsp:sp modelId="{76F48131-36CC-C84B-80DF-98A687A07B43}">
      <dsp:nvSpPr>
        <dsp:cNvPr id="0" name=""/>
        <dsp:cNvSpPr/>
      </dsp:nvSpPr>
      <dsp:spPr>
        <a:xfrm rot="16200000">
          <a:off x="3937043" y="1577522"/>
          <a:ext cx="355513" cy="571772"/>
        </a:xfrm>
        <a:prstGeom prst="righ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990370" y="1745203"/>
        <a:ext cx="248859" cy="343064"/>
      </dsp:txXfrm>
    </dsp:sp>
    <dsp:sp modelId="{28EDD06C-6FE4-F944-BD65-BC1672C71303}">
      <dsp:nvSpPr>
        <dsp:cNvPr id="0" name=""/>
        <dsp:cNvSpPr/>
      </dsp:nvSpPr>
      <dsp:spPr>
        <a:xfrm>
          <a:off x="3358042" y="4441"/>
          <a:ext cx="1513515" cy="1513515"/>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b="1" kern="1200" dirty="0"/>
            <a:t>Population frequency/Novel-variants</a:t>
          </a:r>
        </a:p>
      </dsp:txBody>
      <dsp:txXfrm>
        <a:off x="3579691" y="226090"/>
        <a:ext cx="1070217" cy="1070217"/>
      </dsp:txXfrm>
    </dsp:sp>
    <dsp:sp modelId="{A6198283-ABE5-2A40-BD9A-0F5702FB73DF}">
      <dsp:nvSpPr>
        <dsp:cNvPr id="0" name=""/>
        <dsp:cNvSpPr/>
      </dsp:nvSpPr>
      <dsp:spPr>
        <a:xfrm rot="19285714">
          <a:off x="4848791" y="2016597"/>
          <a:ext cx="355513" cy="571772"/>
        </a:xfrm>
        <a:prstGeom prst="righ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860425" y="2164200"/>
        <a:ext cx="248859" cy="343064"/>
      </dsp:txXfrm>
    </dsp:sp>
    <dsp:sp modelId="{2EEFA425-862F-E74E-86DA-A7F07F88297E}">
      <dsp:nvSpPr>
        <dsp:cNvPr id="0" name=""/>
        <dsp:cNvSpPr/>
      </dsp:nvSpPr>
      <dsp:spPr>
        <a:xfrm>
          <a:off x="5131533" y="858509"/>
          <a:ext cx="1513515" cy="1513515"/>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b="1" kern="1200" dirty="0"/>
            <a:t>synonymous </a:t>
          </a:r>
          <a:r>
            <a:rPr lang="en-US" sz="1400" b="1" kern="1200" dirty="0" err="1"/>
            <a:t>vs</a:t>
          </a:r>
          <a:r>
            <a:rPr lang="en-US" sz="1400" b="1" kern="1200" dirty="0"/>
            <a:t> non-synonymous</a:t>
          </a:r>
        </a:p>
      </dsp:txBody>
      <dsp:txXfrm>
        <a:off x="5353182" y="1080158"/>
        <a:ext cx="1070217" cy="1070217"/>
      </dsp:txXfrm>
    </dsp:sp>
    <dsp:sp modelId="{A62DE26D-708A-CA48-A825-735DC742E016}">
      <dsp:nvSpPr>
        <dsp:cNvPr id="0" name=""/>
        <dsp:cNvSpPr/>
      </dsp:nvSpPr>
      <dsp:spPr>
        <a:xfrm rot="771429">
          <a:off x="5073975" y="3003189"/>
          <a:ext cx="355513" cy="571772"/>
        </a:xfrm>
        <a:prstGeom prst="righ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075312" y="3105677"/>
        <a:ext cx="248859" cy="343064"/>
      </dsp:txXfrm>
    </dsp:sp>
    <dsp:sp modelId="{8E38369E-BC8C-4840-8FCC-01019453544A}">
      <dsp:nvSpPr>
        <dsp:cNvPr id="0" name=""/>
        <dsp:cNvSpPr/>
      </dsp:nvSpPr>
      <dsp:spPr>
        <a:xfrm>
          <a:off x="5569549" y="2777583"/>
          <a:ext cx="1513515" cy="1513515"/>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b="1" kern="1200" dirty="0" err="1"/>
            <a:t>Exonic</a:t>
          </a:r>
          <a:r>
            <a:rPr lang="en-US" sz="1600" b="1" kern="1200" dirty="0"/>
            <a:t> </a:t>
          </a:r>
          <a:r>
            <a:rPr lang="en-US" sz="1600" b="1" kern="1200" dirty="0" err="1"/>
            <a:t>vs</a:t>
          </a:r>
          <a:r>
            <a:rPr lang="en-US" sz="1600" b="1" kern="1200" dirty="0"/>
            <a:t> </a:t>
          </a:r>
          <a:r>
            <a:rPr lang="en-US" sz="1600" b="1" kern="1200" dirty="0" err="1"/>
            <a:t>intronic</a:t>
          </a:r>
          <a:endParaRPr lang="en-US" sz="1600" b="1" kern="1200" dirty="0"/>
        </a:p>
      </dsp:txBody>
      <dsp:txXfrm>
        <a:off x="5791198" y="2999232"/>
        <a:ext cx="1070217" cy="1070217"/>
      </dsp:txXfrm>
    </dsp:sp>
    <dsp:sp modelId="{51F67DD3-A1F2-F646-B0C1-901D9E5682A3}">
      <dsp:nvSpPr>
        <dsp:cNvPr id="0" name=""/>
        <dsp:cNvSpPr/>
      </dsp:nvSpPr>
      <dsp:spPr>
        <a:xfrm rot="3857143">
          <a:off x="4443025" y="3794375"/>
          <a:ext cx="355513" cy="571772"/>
        </a:xfrm>
        <a:prstGeom prst="righ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473214" y="3860683"/>
        <a:ext cx="248859" cy="343064"/>
      </dsp:txXfrm>
    </dsp:sp>
    <dsp:sp modelId="{46293677-73B3-BB49-B9B7-5A9AB2D07597}">
      <dsp:nvSpPr>
        <dsp:cNvPr id="0" name=""/>
        <dsp:cNvSpPr/>
      </dsp:nvSpPr>
      <dsp:spPr>
        <a:xfrm>
          <a:off x="4342255" y="4316560"/>
          <a:ext cx="1513515" cy="1513515"/>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b="1" kern="1200" dirty="0"/>
            <a:t>Genes of interest/understand the gene</a:t>
          </a:r>
        </a:p>
      </dsp:txBody>
      <dsp:txXfrm>
        <a:off x="4563904" y="4538209"/>
        <a:ext cx="1070217" cy="1070217"/>
      </dsp:txXfrm>
    </dsp:sp>
    <dsp:sp modelId="{8F081539-FA4F-864E-823A-E785F49DFC45}">
      <dsp:nvSpPr>
        <dsp:cNvPr id="0" name=""/>
        <dsp:cNvSpPr/>
      </dsp:nvSpPr>
      <dsp:spPr>
        <a:xfrm rot="6942857">
          <a:off x="3431060" y="3794375"/>
          <a:ext cx="355513" cy="571772"/>
        </a:xfrm>
        <a:prstGeom prst="righ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507525" y="3860683"/>
        <a:ext cx="248859" cy="343064"/>
      </dsp:txXfrm>
    </dsp:sp>
    <dsp:sp modelId="{1102730B-453D-804A-BE08-39C5965EF81B}">
      <dsp:nvSpPr>
        <dsp:cNvPr id="0" name=""/>
        <dsp:cNvSpPr/>
      </dsp:nvSpPr>
      <dsp:spPr>
        <a:xfrm>
          <a:off x="2373829" y="4316560"/>
          <a:ext cx="1513515" cy="1513515"/>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b="1" kern="1200" dirty="0"/>
            <a:t>Clinically-relevant genes (OMIM, HGMD)</a:t>
          </a:r>
        </a:p>
      </dsp:txBody>
      <dsp:txXfrm>
        <a:off x="2595478" y="4538209"/>
        <a:ext cx="1070217" cy="1070217"/>
      </dsp:txXfrm>
    </dsp:sp>
    <dsp:sp modelId="{1C811F3F-DD88-5048-9110-D9667205E393}">
      <dsp:nvSpPr>
        <dsp:cNvPr id="0" name=""/>
        <dsp:cNvSpPr/>
      </dsp:nvSpPr>
      <dsp:spPr>
        <a:xfrm rot="10028571">
          <a:off x="2800111" y="3003189"/>
          <a:ext cx="355513" cy="571772"/>
        </a:xfrm>
        <a:prstGeom prst="righ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2905428" y="3105677"/>
        <a:ext cx="248859" cy="343064"/>
      </dsp:txXfrm>
    </dsp:sp>
    <dsp:sp modelId="{FB689BD4-ACBA-7443-B6D2-309143240F67}">
      <dsp:nvSpPr>
        <dsp:cNvPr id="0" name=""/>
        <dsp:cNvSpPr/>
      </dsp:nvSpPr>
      <dsp:spPr>
        <a:xfrm>
          <a:off x="1146535" y="2777583"/>
          <a:ext cx="1513515" cy="1513515"/>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b="1" kern="1200" dirty="0"/>
            <a:t>Predictions (quality of variants, deleteriousness)  </a:t>
          </a:r>
        </a:p>
      </dsp:txBody>
      <dsp:txXfrm>
        <a:off x="1368184" y="2999232"/>
        <a:ext cx="1070217" cy="1070217"/>
      </dsp:txXfrm>
    </dsp:sp>
    <dsp:sp modelId="{37E68E2E-20EC-6E42-B6A5-98960D57D967}">
      <dsp:nvSpPr>
        <dsp:cNvPr id="0" name=""/>
        <dsp:cNvSpPr/>
      </dsp:nvSpPr>
      <dsp:spPr>
        <a:xfrm rot="13114286">
          <a:off x="3025294" y="2016597"/>
          <a:ext cx="355513" cy="571772"/>
        </a:xfrm>
        <a:prstGeom prst="righ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120314" y="2164200"/>
        <a:ext cx="248859" cy="343064"/>
      </dsp:txXfrm>
    </dsp:sp>
    <dsp:sp modelId="{AEAAB8E7-99C3-4847-94A6-A5CE39CA85E0}">
      <dsp:nvSpPr>
        <dsp:cNvPr id="0" name=""/>
        <dsp:cNvSpPr/>
      </dsp:nvSpPr>
      <dsp:spPr>
        <a:xfrm>
          <a:off x="1584551" y="858509"/>
          <a:ext cx="1513515" cy="1513515"/>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b="1" kern="1200" dirty="0"/>
            <a:t>Study phenotype (literature search)</a:t>
          </a:r>
        </a:p>
      </dsp:txBody>
      <dsp:txXfrm>
        <a:off x="1806200" y="1080158"/>
        <a:ext cx="1070217" cy="107021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707F0-C70E-2346-9A9C-3B8B4172C50D}">
      <dsp:nvSpPr>
        <dsp:cNvPr id="0" name=""/>
        <dsp:cNvSpPr/>
      </dsp:nvSpPr>
      <dsp:spPr>
        <a:xfrm>
          <a:off x="0" y="1426"/>
          <a:ext cx="2330893" cy="2918028"/>
        </a:xfrm>
        <a:prstGeom prst="roundRect">
          <a:avLst>
            <a:gd name="adj" fmla="val 10000"/>
          </a:avLst>
        </a:prstGeom>
        <a:solidFill>
          <a:schemeClr val="lt1">
            <a:hueOff val="0"/>
            <a:satOff val="0"/>
            <a:lumOff val="0"/>
            <a:alphaOff val="0"/>
          </a:schemeClr>
        </a:solidFill>
        <a:ln w="25400" cap="flat" cmpd="sng" algn="ctr">
          <a:solidFill>
            <a:srgbClr val="FF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Filter variants to identify candidates of interest</a:t>
          </a:r>
        </a:p>
      </dsp:txBody>
      <dsp:txXfrm>
        <a:off x="68270" y="69696"/>
        <a:ext cx="2194353" cy="278148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419ED-406B-A640-B604-E77F07ABD8F2}">
      <dsp:nvSpPr>
        <dsp:cNvPr id="0" name=""/>
        <dsp:cNvSpPr/>
      </dsp:nvSpPr>
      <dsp:spPr>
        <a:xfrm>
          <a:off x="827341" y="0"/>
          <a:ext cx="9376537" cy="5074919"/>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CA0C20-336E-8346-9B19-93F93B95B167}">
      <dsp:nvSpPr>
        <dsp:cNvPr id="0" name=""/>
        <dsp:cNvSpPr/>
      </dsp:nvSpPr>
      <dsp:spPr>
        <a:xfrm>
          <a:off x="7412"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Sequence</a:t>
          </a:r>
        </a:p>
      </dsp:txBody>
      <dsp:txXfrm>
        <a:off x="106507" y="1621570"/>
        <a:ext cx="1887882" cy="1831777"/>
      </dsp:txXfrm>
    </dsp:sp>
    <dsp:sp modelId="{D3F30F8A-1BE2-6B4D-B6DA-2D57A4700599}">
      <dsp:nvSpPr>
        <dsp:cNvPr id="0" name=""/>
        <dsp:cNvSpPr/>
      </dsp:nvSpPr>
      <dsp:spPr>
        <a:xfrm>
          <a:off x="2239993"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Align reads/mapping</a:t>
          </a:r>
        </a:p>
      </dsp:txBody>
      <dsp:txXfrm>
        <a:off x="2339088" y="1621570"/>
        <a:ext cx="1887882" cy="1831777"/>
      </dsp:txXfrm>
    </dsp:sp>
    <dsp:sp modelId="{E0924FB0-72BE-9C45-82CA-6BAB1A740C9C}">
      <dsp:nvSpPr>
        <dsp:cNvPr id="0" name=""/>
        <dsp:cNvSpPr/>
      </dsp:nvSpPr>
      <dsp:spPr>
        <a:xfrm>
          <a:off x="4472573"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Variant calling</a:t>
          </a:r>
        </a:p>
      </dsp:txBody>
      <dsp:txXfrm>
        <a:off x="4571668" y="1621570"/>
        <a:ext cx="1887882" cy="1831777"/>
      </dsp:txXfrm>
    </dsp:sp>
    <dsp:sp modelId="{4560C4C9-C393-FC4E-860B-2A7FDC0CEC05}">
      <dsp:nvSpPr>
        <dsp:cNvPr id="0" name=""/>
        <dsp:cNvSpPr/>
      </dsp:nvSpPr>
      <dsp:spPr>
        <a:xfrm>
          <a:off x="6705154"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Annotate</a:t>
          </a:r>
          <a:endParaRPr lang="en-US" sz="2100" kern="1200" dirty="0"/>
        </a:p>
      </dsp:txBody>
      <dsp:txXfrm>
        <a:off x="6804249" y="1621570"/>
        <a:ext cx="1887882" cy="1831777"/>
      </dsp:txXfrm>
    </dsp:sp>
    <dsp:sp modelId="{6F999AC1-66DF-CF44-B74B-6DF8929DA877}">
      <dsp:nvSpPr>
        <dsp:cNvPr id="0" name=""/>
        <dsp:cNvSpPr/>
      </dsp:nvSpPr>
      <dsp:spPr>
        <a:xfrm>
          <a:off x="8937735" y="1522475"/>
          <a:ext cx="2086072" cy="2029967"/>
        </a:xfrm>
        <a:prstGeom prst="roundRect">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Downstream analysis</a:t>
          </a:r>
        </a:p>
      </dsp:txBody>
      <dsp:txXfrm>
        <a:off x="9036830" y="1621570"/>
        <a:ext cx="1887882" cy="18317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419ED-406B-A640-B604-E77F07ABD8F2}">
      <dsp:nvSpPr>
        <dsp:cNvPr id="0" name=""/>
        <dsp:cNvSpPr/>
      </dsp:nvSpPr>
      <dsp:spPr>
        <a:xfrm>
          <a:off x="827341" y="0"/>
          <a:ext cx="9376537" cy="5074919"/>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CA0C20-336E-8346-9B19-93F93B95B167}">
      <dsp:nvSpPr>
        <dsp:cNvPr id="0" name=""/>
        <dsp:cNvSpPr/>
      </dsp:nvSpPr>
      <dsp:spPr>
        <a:xfrm>
          <a:off x="7412"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Sequence</a:t>
          </a:r>
        </a:p>
      </dsp:txBody>
      <dsp:txXfrm>
        <a:off x="106507" y="1621570"/>
        <a:ext cx="1887882" cy="1831777"/>
      </dsp:txXfrm>
    </dsp:sp>
    <dsp:sp modelId="{D3F30F8A-1BE2-6B4D-B6DA-2D57A4700599}">
      <dsp:nvSpPr>
        <dsp:cNvPr id="0" name=""/>
        <dsp:cNvSpPr/>
      </dsp:nvSpPr>
      <dsp:spPr>
        <a:xfrm>
          <a:off x="2239993"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Align reads/mapping</a:t>
          </a:r>
        </a:p>
      </dsp:txBody>
      <dsp:txXfrm>
        <a:off x="2339088" y="1621570"/>
        <a:ext cx="1887882" cy="1831777"/>
      </dsp:txXfrm>
    </dsp:sp>
    <dsp:sp modelId="{E0924FB0-72BE-9C45-82CA-6BAB1A740C9C}">
      <dsp:nvSpPr>
        <dsp:cNvPr id="0" name=""/>
        <dsp:cNvSpPr/>
      </dsp:nvSpPr>
      <dsp:spPr>
        <a:xfrm>
          <a:off x="4472573" y="1522475"/>
          <a:ext cx="2086072" cy="2029967"/>
        </a:xfrm>
        <a:prstGeom prst="roundRect">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Variant calling</a:t>
          </a:r>
        </a:p>
      </dsp:txBody>
      <dsp:txXfrm>
        <a:off x="4571668" y="1621570"/>
        <a:ext cx="1887882" cy="1831777"/>
      </dsp:txXfrm>
    </dsp:sp>
    <dsp:sp modelId="{4560C4C9-C393-FC4E-860B-2A7FDC0CEC05}">
      <dsp:nvSpPr>
        <dsp:cNvPr id="0" name=""/>
        <dsp:cNvSpPr/>
      </dsp:nvSpPr>
      <dsp:spPr>
        <a:xfrm>
          <a:off x="6705154"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Annotate</a:t>
          </a:r>
        </a:p>
      </dsp:txBody>
      <dsp:txXfrm>
        <a:off x="6804249" y="1621570"/>
        <a:ext cx="1887882" cy="1831777"/>
      </dsp:txXfrm>
    </dsp:sp>
    <dsp:sp modelId="{6F999AC1-66DF-CF44-B74B-6DF8929DA877}">
      <dsp:nvSpPr>
        <dsp:cNvPr id="0" name=""/>
        <dsp:cNvSpPr/>
      </dsp:nvSpPr>
      <dsp:spPr>
        <a:xfrm>
          <a:off x="8937735"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Downstream analysis</a:t>
          </a:r>
        </a:p>
      </dsp:txBody>
      <dsp:txXfrm>
        <a:off x="9036830" y="1621570"/>
        <a:ext cx="1887882" cy="18317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275190" y="1904"/>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Align FASTQ to the reference genome (BWA-</a:t>
          </a:r>
          <a:r>
            <a:rPr lang="en-US" sz="1200" kern="1200" dirty="0" err="1"/>
            <a:t>mem</a:t>
          </a:r>
          <a:r>
            <a:rPr lang="en-US" sz="1200" kern="1200" dirty="0"/>
            <a:t>)</a:t>
          </a:r>
        </a:p>
      </dsp:txBody>
      <dsp:txXfrm>
        <a:off x="291722" y="18436"/>
        <a:ext cx="1995532" cy="531384"/>
      </dsp:txXfrm>
    </dsp:sp>
    <dsp:sp modelId="{656ED8E0-C474-3345-A631-8D089A16F657}">
      <dsp:nvSpPr>
        <dsp:cNvPr id="0" name=""/>
        <dsp:cNvSpPr/>
      </dsp:nvSpPr>
      <dsp:spPr>
        <a:xfrm rot="5400000">
          <a:off x="1183654" y="580464"/>
          <a:ext cx="211668" cy="25400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3288" y="601630"/>
        <a:ext cx="152401" cy="148168"/>
      </dsp:txXfrm>
    </dsp:sp>
    <dsp:sp modelId="{1B67F44F-2AB3-BE4C-BF0A-970613314B0E}">
      <dsp:nvSpPr>
        <dsp:cNvPr id="0" name=""/>
        <dsp:cNvSpPr/>
      </dsp:nvSpPr>
      <dsp:spPr>
        <a:xfrm>
          <a:off x="275190" y="848577"/>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SAM/BAM file</a:t>
          </a:r>
        </a:p>
      </dsp:txBody>
      <dsp:txXfrm>
        <a:off x="291722" y="865109"/>
        <a:ext cx="1995532" cy="531384"/>
      </dsp:txXfrm>
    </dsp:sp>
    <dsp:sp modelId="{D7343E29-DD2A-794C-AEA8-758747556F73}">
      <dsp:nvSpPr>
        <dsp:cNvPr id="0" name=""/>
        <dsp:cNvSpPr/>
      </dsp:nvSpPr>
      <dsp:spPr>
        <a:xfrm rot="5400000">
          <a:off x="1183654" y="1427136"/>
          <a:ext cx="211668" cy="25400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3288" y="1448302"/>
        <a:ext cx="152401" cy="148168"/>
      </dsp:txXfrm>
    </dsp:sp>
    <dsp:sp modelId="{967AD2A4-9167-1440-9E3D-7E9E0C661AA5}">
      <dsp:nvSpPr>
        <dsp:cNvPr id="0" name=""/>
        <dsp:cNvSpPr/>
      </dsp:nvSpPr>
      <dsp:spPr>
        <a:xfrm>
          <a:off x="275190" y="1695249"/>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Sort mapped reads</a:t>
          </a:r>
        </a:p>
      </dsp:txBody>
      <dsp:txXfrm>
        <a:off x="291722" y="1711781"/>
        <a:ext cx="1995532" cy="531384"/>
      </dsp:txXfrm>
    </dsp:sp>
    <dsp:sp modelId="{6D77465B-67FF-3348-9C6E-11EA2A31749A}">
      <dsp:nvSpPr>
        <dsp:cNvPr id="0" name=""/>
        <dsp:cNvSpPr/>
      </dsp:nvSpPr>
      <dsp:spPr>
        <a:xfrm rot="5400000">
          <a:off x="1183654" y="2273809"/>
          <a:ext cx="211668" cy="25400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3288" y="2294975"/>
        <a:ext cx="152401" cy="148168"/>
      </dsp:txXfrm>
    </dsp:sp>
    <dsp:sp modelId="{F25E4C45-222F-504B-A3E5-F6B7F6CD44A2}">
      <dsp:nvSpPr>
        <dsp:cNvPr id="0" name=""/>
        <dsp:cNvSpPr/>
      </dsp:nvSpPr>
      <dsp:spPr>
        <a:xfrm>
          <a:off x="275190" y="2541922"/>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Mark duplicates (PICARD)</a:t>
          </a:r>
        </a:p>
      </dsp:txBody>
      <dsp:txXfrm>
        <a:off x="291722" y="2558454"/>
        <a:ext cx="1995532" cy="531384"/>
      </dsp:txXfrm>
    </dsp:sp>
    <dsp:sp modelId="{032FB3AD-C0AC-BF47-8FF9-BBCFEFC36491}">
      <dsp:nvSpPr>
        <dsp:cNvPr id="0" name=""/>
        <dsp:cNvSpPr/>
      </dsp:nvSpPr>
      <dsp:spPr>
        <a:xfrm rot="5400000">
          <a:off x="1183654" y="3120481"/>
          <a:ext cx="211668" cy="25400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3288" y="3141647"/>
        <a:ext cx="152401" cy="148168"/>
      </dsp:txXfrm>
    </dsp:sp>
    <dsp:sp modelId="{FC65ABDA-AFC1-8A48-AE51-9B837A8A9FE5}">
      <dsp:nvSpPr>
        <dsp:cNvPr id="0" name=""/>
        <dsp:cNvSpPr/>
      </dsp:nvSpPr>
      <dsp:spPr>
        <a:xfrm>
          <a:off x="275190" y="3388594"/>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Realign</a:t>
          </a:r>
          <a:r>
            <a:rPr lang="en-US" sz="1200" kern="1200" baseline="0" dirty="0"/>
            <a:t> </a:t>
          </a:r>
          <a:r>
            <a:rPr lang="en-US" sz="1200" kern="1200" baseline="0" dirty="0" err="1"/>
            <a:t>indels</a:t>
          </a:r>
          <a:endParaRPr lang="en-US" sz="1200" kern="1200" baseline="0" dirty="0"/>
        </a:p>
        <a:p>
          <a:pPr marL="0" lvl="0" indent="0" algn="ctr" defTabSz="533400">
            <a:lnSpc>
              <a:spcPct val="90000"/>
            </a:lnSpc>
            <a:spcBef>
              <a:spcPct val="0"/>
            </a:spcBef>
            <a:spcAft>
              <a:spcPct val="35000"/>
            </a:spcAft>
            <a:buNone/>
          </a:pPr>
          <a:r>
            <a:rPr lang="en-US" sz="1200" kern="1200" baseline="0" dirty="0"/>
            <a:t>(GATK </a:t>
          </a:r>
          <a:r>
            <a:rPr lang="en-US" sz="1200" kern="1200" baseline="0" dirty="0" err="1"/>
            <a:t>IndelRealigner</a:t>
          </a:r>
          <a:r>
            <a:rPr lang="en-US" sz="1200" kern="1200" baseline="0" dirty="0"/>
            <a:t>)</a:t>
          </a:r>
          <a:endParaRPr lang="en-US" sz="1200" kern="1200" dirty="0"/>
        </a:p>
      </dsp:txBody>
      <dsp:txXfrm>
        <a:off x="291722" y="3405126"/>
        <a:ext cx="1995532" cy="531384"/>
      </dsp:txXfrm>
    </dsp:sp>
    <dsp:sp modelId="{C5375DE8-8D20-8747-BECC-58092015AFF8}">
      <dsp:nvSpPr>
        <dsp:cNvPr id="0" name=""/>
        <dsp:cNvSpPr/>
      </dsp:nvSpPr>
      <dsp:spPr>
        <a:xfrm rot="5400000">
          <a:off x="1183654" y="3967153"/>
          <a:ext cx="211668" cy="25400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3288" y="3988319"/>
        <a:ext cx="152401" cy="148168"/>
      </dsp:txXfrm>
    </dsp:sp>
    <dsp:sp modelId="{F8CA2E54-D827-2049-AA55-348179BCF3DF}">
      <dsp:nvSpPr>
        <dsp:cNvPr id="0" name=""/>
        <dsp:cNvSpPr/>
      </dsp:nvSpPr>
      <dsp:spPr>
        <a:xfrm>
          <a:off x="275190" y="4235266"/>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Recalibrate base quality scores</a:t>
          </a:r>
        </a:p>
        <a:p>
          <a:pPr marL="0" lvl="0" indent="0" algn="ctr" defTabSz="533400">
            <a:lnSpc>
              <a:spcPct val="90000"/>
            </a:lnSpc>
            <a:spcBef>
              <a:spcPct val="0"/>
            </a:spcBef>
            <a:spcAft>
              <a:spcPct val="35000"/>
            </a:spcAft>
            <a:buNone/>
          </a:pPr>
          <a:r>
            <a:rPr lang="en-US" sz="1200" kern="1200" dirty="0"/>
            <a:t>(GATK </a:t>
          </a:r>
          <a:r>
            <a:rPr lang="en-US" sz="1200" kern="1200" dirty="0" err="1"/>
            <a:t>BaseRecalibrator</a:t>
          </a:r>
          <a:r>
            <a:rPr lang="en-US" sz="1200" kern="1200" dirty="0"/>
            <a:t>)</a:t>
          </a:r>
        </a:p>
      </dsp:txBody>
      <dsp:txXfrm>
        <a:off x="291722" y="4251798"/>
        <a:ext cx="1995532" cy="5313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106017" y="0"/>
          <a:ext cx="2038349" cy="1016000"/>
        </a:xfrm>
        <a:prstGeom prst="roundRect">
          <a:avLst>
            <a:gd name="adj" fmla="val 10000"/>
          </a:avLst>
        </a:prstGeom>
        <a:solidFill>
          <a:schemeClr val="lt1">
            <a:hueOff val="0"/>
            <a:satOff val="0"/>
            <a:lumOff val="0"/>
            <a:alphaOff val="0"/>
          </a:schemeClr>
        </a:solidFill>
        <a:ln w="2540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Generate genotype likelihoods for EVERY base, </a:t>
          </a:r>
          <a:r>
            <a:rPr lang="en-US" sz="1200" kern="1200" dirty="0" err="1"/>
            <a:t>gVCFs</a:t>
          </a:r>
          <a:endParaRPr lang="en-US" sz="1200" kern="1200" dirty="0"/>
        </a:p>
        <a:p>
          <a:pPr marL="0" lvl="0" indent="0" algn="ctr" defTabSz="533400">
            <a:lnSpc>
              <a:spcPct val="90000"/>
            </a:lnSpc>
            <a:spcBef>
              <a:spcPct val="0"/>
            </a:spcBef>
            <a:spcAft>
              <a:spcPct val="35000"/>
            </a:spcAft>
            <a:buNone/>
          </a:pPr>
          <a:r>
            <a:rPr lang="en-US" sz="1200" kern="1200" dirty="0"/>
            <a:t>(GATK </a:t>
          </a:r>
          <a:r>
            <a:rPr lang="en-US" sz="1200" kern="1200" dirty="0" err="1"/>
            <a:t>HaplotypeCaller</a:t>
          </a:r>
          <a:r>
            <a:rPr lang="en-US" sz="1200" kern="1200" dirty="0"/>
            <a:t>)</a:t>
          </a:r>
        </a:p>
      </dsp:txBody>
      <dsp:txXfrm>
        <a:off x="135775" y="29758"/>
        <a:ext cx="1978833" cy="956484"/>
      </dsp:txXfrm>
    </dsp:sp>
    <dsp:sp modelId="{656ED8E0-C474-3345-A631-8D089A16F657}">
      <dsp:nvSpPr>
        <dsp:cNvPr id="0" name=""/>
        <dsp:cNvSpPr/>
      </dsp:nvSpPr>
      <dsp:spPr>
        <a:xfrm rot="5400000">
          <a:off x="934575" y="1041554"/>
          <a:ext cx="381232" cy="45720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988031" y="1079538"/>
        <a:ext cx="274320" cy="266862"/>
      </dsp:txXfrm>
    </dsp:sp>
    <dsp:sp modelId="{06B36D00-BBF6-4147-A756-53E7088874D3}">
      <dsp:nvSpPr>
        <dsp:cNvPr id="0" name=""/>
        <dsp:cNvSpPr/>
      </dsp:nvSpPr>
      <dsp:spPr>
        <a:xfrm>
          <a:off x="106017" y="1524309"/>
          <a:ext cx="2038349" cy="1016000"/>
        </a:xfrm>
        <a:prstGeom prst="roundRect">
          <a:avLst>
            <a:gd name="adj" fmla="val 10000"/>
          </a:avLst>
        </a:prstGeom>
        <a:solidFill>
          <a:schemeClr val="lt1">
            <a:hueOff val="0"/>
            <a:satOff val="0"/>
            <a:lumOff val="0"/>
            <a:alphaOff val="0"/>
          </a:schemeClr>
        </a:solidFill>
        <a:ln w="2540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Joint genotype, VCF</a:t>
          </a:r>
        </a:p>
        <a:p>
          <a:pPr marL="0" lvl="0" indent="0" algn="ctr" defTabSz="533400">
            <a:lnSpc>
              <a:spcPct val="90000"/>
            </a:lnSpc>
            <a:spcBef>
              <a:spcPct val="0"/>
            </a:spcBef>
            <a:spcAft>
              <a:spcPct val="35000"/>
            </a:spcAft>
            <a:buNone/>
          </a:pPr>
          <a:r>
            <a:rPr lang="en-US" sz="1200" kern="1200" dirty="0"/>
            <a:t>(GATK </a:t>
          </a:r>
          <a:r>
            <a:rPr lang="en-US" sz="1200" kern="1200" dirty="0" err="1"/>
            <a:t>GenotypeGVCFs</a:t>
          </a:r>
          <a:r>
            <a:rPr lang="en-US" sz="1200" kern="1200" dirty="0"/>
            <a:t>)</a:t>
          </a:r>
        </a:p>
      </dsp:txBody>
      <dsp:txXfrm>
        <a:off x="135775" y="1554067"/>
        <a:ext cx="1978833" cy="956484"/>
      </dsp:txXfrm>
    </dsp:sp>
    <dsp:sp modelId="{0E50390F-1296-CB46-BBE5-E6C17F017A34}">
      <dsp:nvSpPr>
        <dsp:cNvPr id="0" name=""/>
        <dsp:cNvSpPr/>
      </dsp:nvSpPr>
      <dsp:spPr>
        <a:xfrm rot="5400000">
          <a:off x="934808" y="2565554"/>
          <a:ext cx="380767" cy="45720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988032" y="2603770"/>
        <a:ext cx="274320" cy="266537"/>
      </dsp:txXfrm>
    </dsp:sp>
    <dsp:sp modelId="{3173FA0B-1518-4D46-9F29-CD17E9F5ED65}">
      <dsp:nvSpPr>
        <dsp:cNvPr id="0" name=""/>
        <dsp:cNvSpPr/>
      </dsp:nvSpPr>
      <dsp:spPr>
        <a:xfrm>
          <a:off x="106017" y="3047999"/>
          <a:ext cx="2038349" cy="1016000"/>
        </a:xfrm>
        <a:prstGeom prst="roundRect">
          <a:avLst>
            <a:gd name="adj" fmla="val 10000"/>
          </a:avLst>
        </a:prstGeom>
        <a:solidFill>
          <a:schemeClr val="lt1">
            <a:hueOff val="0"/>
            <a:satOff val="0"/>
            <a:lumOff val="0"/>
            <a:alphaOff val="0"/>
          </a:schemeClr>
        </a:solidFill>
        <a:ln w="2540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Recalibrate variants</a:t>
          </a:r>
        </a:p>
        <a:p>
          <a:pPr marL="0" lvl="0" indent="0" algn="ctr" defTabSz="533400">
            <a:lnSpc>
              <a:spcPct val="90000"/>
            </a:lnSpc>
            <a:spcBef>
              <a:spcPct val="0"/>
            </a:spcBef>
            <a:spcAft>
              <a:spcPct val="35000"/>
            </a:spcAft>
            <a:buNone/>
          </a:pPr>
          <a:r>
            <a:rPr lang="en-US" sz="1200" kern="1200" dirty="0"/>
            <a:t>(GATK </a:t>
          </a:r>
          <a:r>
            <a:rPr lang="en-US" sz="1200" kern="1200" dirty="0" err="1"/>
            <a:t>VariantRecalibrator</a:t>
          </a:r>
          <a:r>
            <a:rPr lang="en-US" sz="1200" kern="1200" dirty="0"/>
            <a:t>)</a:t>
          </a:r>
        </a:p>
        <a:p>
          <a:pPr marL="0" lvl="0" indent="0" algn="ctr" defTabSz="533400">
            <a:lnSpc>
              <a:spcPct val="90000"/>
            </a:lnSpc>
            <a:spcBef>
              <a:spcPct val="0"/>
            </a:spcBef>
            <a:spcAft>
              <a:spcPct val="35000"/>
            </a:spcAft>
            <a:buNone/>
          </a:pPr>
          <a:r>
            <a:rPr lang="en-US" sz="1200" kern="1200" dirty="0"/>
            <a:t>OR</a:t>
          </a:r>
        </a:p>
        <a:p>
          <a:pPr marL="0" lvl="0" indent="0" algn="ctr" defTabSz="533400">
            <a:lnSpc>
              <a:spcPct val="90000"/>
            </a:lnSpc>
            <a:spcBef>
              <a:spcPct val="0"/>
            </a:spcBef>
            <a:spcAft>
              <a:spcPct val="35000"/>
            </a:spcAft>
            <a:buNone/>
          </a:pPr>
          <a:r>
            <a:rPr lang="en-US" sz="1200" kern="1200" dirty="0"/>
            <a:t>apply hard filter (&lt;30 samples)</a:t>
          </a:r>
        </a:p>
      </dsp:txBody>
      <dsp:txXfrm>
        <a:off x="135775" y="3077757"/>
        <a:ext cx="1978833" cy="9564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8DD71-441B-1B42-B16F-A0A33BD6FD8D}">
      <dsp:nvSpPr>
        <dsp:cNvPr id="0" name=""/>
        <dsp:cNvSpPr/>
      </dsp:nvSpPr>
      <dsp:spPr>
        <a:xfrm>
          <a:off x="35334" y="0"/>
          <a:ext cx="1778798" cy="918089"/>
        </a:xfrm>
        <a:prstGeom prst="roundRect">
          <a:avLst>
            <a:gd name="adj" fmla="val 10000"/>
          </a:avLst>
        </a:prstGeom>
        <a:solidFill>
          <a:schemeClr val="lt1">
            <a:hueOff val="0"/>
            <a:satOff val="0"/>
            <a:lumOff val="0"/>
            <a:alphaOff val="0"/>
          </a:schemeClr>
        </a:solidFill>
        <a:ln w="25400" cap="flat" cmpd="sng" algn="ctr">
          <a:solidFill>
            <a:srgbClr val="FF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Variant classification annotation (ANNOVAR)</a:t>
          </a:r>
        </a:p>
      </dsp:txBody>
      <dsp:txXfrm>
        <a:off x="62224" y="26890"/>
        <a:ext cx="1725018" cy="864309"/>
      </dsp:txXfrm>
    </dsp:sp>
    <dsp:sp modelId="{8010617D-189C-D345-8C57-69207E55A2D5}">
      <dsp:nvSpPr>
        <dsp:cNvPr id="0" name=""/>
        <dsp:cNvSpPr/>
      </dsp:nvSpPr>
      <dsp:spPr>
        <a:xfrm rot="5400000">
          <a:off x="752591" y="941041"/>
          <a:ext cx="344283" cy="41314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800791" y="975470"/>
        <a:ext cx="247884" cy="240998"/>
      </dsp:txXfrm>
    </dsp:sp>
    <dsp:sp modelId="{B705B085-8C6D-8D45-BD22-0B0A6D6492DF}">
      <dsp:nvSpPr>
        <dsp:cNvPr id="0" name=""/>
        <dsp:cNvSpPr/>
      </dsp:nvSpPr>
      <dsp:spPr>
        <a:xfrm>
          <a:off x="35334" y="1377134"/>
          <a:ext cx="1778798" cy="918089"/>
        </a:xfrm>
        <a:prstGeom prst="roundRect">
          <a:avLst>
            <a:gd name="adj" fmla="val 10000"/>
          </a:avLst>
        </a:prstGeom>
        <a:solidFill>
          <a:schemeClr val="lt1">
            <a:hueOff val="0"/>
            <a:satOff val="0"/>
            <a:lumOff val="0"/>
            <a:alphaOff val="0"/>
          </a:schemeClr>
        </a:solidFill>
        <a:ln w="25400" cap="flat" cmpd="sng" algn="ctr">
          <a:solidFill>
            <a:srgbClr val="FF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Variant effect annotation</a:t>
          </a:r>
        </a:p>
        <a:p>
          <a:pPr marL="0" lvl="0" indent="0" algn="ctr" defTabSz="666750">
            <a:lnSpc>
              <a:spcPct val="90000"/>
            </a:lnSpc>
            <a:spcBef>
              <a:spcPct val="0"/>
            </a:spcBef>
            <a:spcAft>
              <a:spcPct val="35000"/>
            </a:spcAft>
            <a:buNone/>
          </a:pPr>
          <a:r>
            <a:rPr lang="en-US" sz="1500" kern="1200" dirty="0"/>
            <a:t>(ANNOVAR)</a:t>
          </a:r>
        </a:p>
      </dsp:txBody>
      <dsp:txXfrm>
        <a:off x="62224" y="1404024"/>
        <a:ext cx="1725018" cy="864309"/>
      </dsp:txXfrm>
    </dsp:sp>
    <dsp:sp modelId="{45A703F4-3B5A-BA49-B233-D0167A90256B}">
      <dsp:nvSpPr>
        <dsp:cNvPr id="0" name=""/>
        <dsp:cNvSpPr/>
      </dsp:nvSpPr>
      <dsp:spPr>
        <a:xfrm rot="5400000">
          <a:off x="752591" y="2318176"/>
          <a:ext cx="344283" cy="41314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800791" y="2352605"/>
        <a:ext cx="247884" cy="240998"/>
      </dsp:txXfrm>
    </dsp:sp>
    <dsp:sp modelId="{B42707F0-C70E-2346-9A9C-3B8B4172C50D}">
      <dsp:nvSpPr>
        <dsp:cNvPr id="0" name=""/>
        <dsp:cNvSpPr/>
      </dsp:nvSpPr>
      <dsp:spPr>
        <a:xfrm>
          <a:off x="35334" y="2754269"/>
          <a:ext cx="1778798" cy="918089"/>
        </a:xfrm>
        <a:prstGeom prst="roundRect">
          <a:avLst>
            <a:gd name="adj" fmla="val 10000"/>
          </a:avLst>
        </a:prstGeom>
        <a:solidFill>
          <a:schemeClr val="lt1">
            <a:hueOff val="0"/>
            <a:satOff val="0"/>
            <a:lumOff val="0"/>
            <a:alphaOff val="0"/>
          </a:schemeClr>
        </a:solidFill>
        <a:ln w="25400" cap="flat" cmpd="sng" algn="ctr">
          <a:solidFill>
            <a:srgbClr val="FF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Filter variants to identify candidates of interest</a:t>
          </a:r>
        </a:p>
      </dsp:txBody>
      <dsp:txXfrm>
        <a:off x="62224" y="2781159"/>
        <a:ext cx="1725018" cy="86430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138859" y="1935"/>
          <a:ext cx="2190385" cy="573469"/>
        </a:xfrm>
        <a:prstGeom prst="roundRect">
          <a:avLst>
            <a:gd name="adj" fmla="val 10000"/>
          </a:avLst>
        </a:prstGeom>
        <a:solidFill>
          <a:schemeClr val="accent6">
            <a:lumMod val="40000"/>
            <a:lumOff val="6000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Align FASTQ to the reference genome (BWA-</a:t>
          </a:r>
          <a:r>
            <a:rPr lang="en-US" sz="1300" kern="1200" dirty="0" err="1"/>
            <a:t>mem</a:t>
          </a:r>
          <a:r>
            <a:rPr lang="en-US" sz="1300" kern="1200" dirty="0"/>
            <a:t>)</a:t>
          </a:r>
        </a:p>
      </dsp:txBody>
      <dsp:txXfrm>
        <a:off x="155655" y="18731"/>
        <a:ext cx="2156793" cy="539877"/>
      </dsp:txXfrm>
    </dsp:sp>
    <dsp:sp modelId="{656ED8E0-C474-3345-A631-8D089A16F657}">
      <dsp:nvSpPr>
        <dsp:cNvPr id="0" name=""/>
        <dsp:cNvSpPr/>
      </dsp:nvSpPr>
      <dsp:spPr>
        <a:xfrm rot="5400000">
          <a:off x="1126526" y="589741"/>
          <a:ext cx="215051" cy="25806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56634" y="611246"/>
        <a:ext cx="154837" cy="150536"/>
      </dsp:txXfrm>
    </dsp:sp>
    <dsp:sp modelId="{1B67F44F-2AB3-BE4C-BF0A-970613314B0E}">
      <dsp:nvSpPr>
        <dsp:cNvPr id="0" name=""/>
        <dsp:cNvSpPr/>
      </dsp:nvSpPr>
      <dsp:spPr>
        <a:xfrm>
          <a:off x="138859" y="862140"/>
          <a:ext cx="2190385" cy="573469"/>
        </a:xfrm>
        <a:prstGeom prst="roundRect">
          <a:avLst>
            <a:gd name="adj" fmla="val 10000"/>
          </a:avLst>
        </a:prstGeom>
        <a:solidFill>
          <a:srgbClr val="FCD5B5"/>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SAM/BAM file</a:t>
          </a:r>
        </a:p>
      </dsp:txBody>
      <dsp:txXfrm>
        <a:off x="155655" y="878936"/>
        <a:ext cx="2156793" cy="539877"/>
      </dsp:txXfrm>
    </dsp:sp>
    <dsp:sp modelId="{D7343E29-DD2A-794C-AEA8-758747556F73}">
      <dsp:nvSpPr>
        <dsp:cNvPr id="0" name=""/>
        <dsp:cNvSpPr/>
      </dsp:nvSpPr>
      <dsp:spPr>
        <a:xfrm rot="5400000">
          <a:off x="1126526" y="1449946"/>
          <a:ext cx="215051" cy="25806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56634" y="1471451"/>
        <a:ext cx="154837" cy="150536"/>
      </dsp:txXfrm>
    </dsp:sp>
    <dsp:sp modelId="{967AD2A4-9167-1440-9E3D-7E9E0C661AA5}">
      <dsp:nvSpPr>
        <dsp:cNvPr id="0" name=""/>
        <dsp:cNvSpPr/>
      </dsp:nvSpPr>
      <dsp:spPr>
        <a:xfrm>
          <a:off x="138859" y="1722344"/>
          <a:ext cx="2190385" cy="573469"/>
        </a:xfrm>
        <a:prstGeom prst="roundRect">
          <a:avLst>
            <a:gd name="adj" fmla="val 10000"/>
          </a:avLst>
        </a:prstGeom>
        <a:solidFill>
          <a:srgbClr val="FCD5B5"/>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Sort mapped reads</a:t>
          </a:r>
        </a:p>
      </dsp:txBody>
      <dsp:txXfrm>
        <a:off x="155655" y="1739140"/>
        <a:ext cx="2156793" cy="539877"/>
      </dsp:txXfrm>
    </dsp:sp>
    <dsp:sp modelId="{6D77465B-67FF-3348-9C6E-11EA2A31749A}">
      <dsp:nvSpPr>
        <dsp:cNvPr id="0" name=""/>
        <dsp:cNvSpPr/>
      </dsp:nvSpPr>
      <dsp:spPr>
        <a:xfrm rot="5400000">
          <a:off x="1126526" y="2310151"/>
          <a:ext cx="215051" cy="258061"/>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56634" y="2331656"/>
        <a:ext cx="154837" cy="150536"/>
      </dsp:txXfrm>
    </dsp:sp>
    <dsp:sp modelId="{F25E4C45-222F-504B-A3E5-F6B7F6CD44A2}">
      <dsp:nvSpPr>
        <dsp:cNvPr id="0" name=""/>
        <dsp:cNvSpPr/>
      </dsp:nvSpPr>
      <dsp:spPr>
        <a:xfrm>
          <a:off x="138859" y="2582549"/>
          <a:ext cx="2190385" cy="573469"/>
        </a:xfrm>
        <a:prstGeom prst="roundRect">
          <a:avLst>
            <a:gd name="adj" fmla="val 10000"/>
          </a:avLst>
        </a:prstGeom>
        <a:solidFill>
          <a:schemeClr val="lt1">
            <a:hueOff val="0"/>
            <a:satOff val="0"/>
            <a:lumOff val="0"/>
            <a:alphaOff val="0"/>
          </a:schemeClr>
        </a:solidFill>
        <a:ln w="762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Mark duplicates (PICARD)</a:t>
          </a:r>
        </a:p>
      </dsp:txBody>
      <dsp:txXfrm>
        <a:off x="155655" y="2599345"/>
        <a:ext cx="2156793" cy="539877"/>
      </dsp:txXfrm>
    </dsp:sp>
    <dsp:sp modelId="{032FB3AD-C0AC-BF47-8FF9-BBCFEFC36491}">
      <dsp:nvSpPr>
        <dsp:cNvPr id="0" name=""/>
        <dsp:cNvSpPr/>
      </dsp:nvSpPr>
      <dsp:spPr>
        <a:xfrm rot="5400000">
          <a:off x="1126526" y="3170355"/>
          <a:ext cx="215051" cy="25806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56634" y="3191860"/>
        <a:ext cx="154837" cy="150536"/>
      </dsp:txXfrm>
    </dsp:sp>
    <dsp:sp modelId="{FC65ABDA-AFC1-8A48-AE51-9B837A8A9FE5}">
      <dsp:nvSpPr>
        <dsp:cNvPr id="0" name=""/>
        <dsp:cNvSpPr/>
      </dsp:nvSpPr>
      <dsp:spPr>
        <a:xfrm>
          <a:off x="138859" y="3442754"/>
          <a:ext cx="2190385" cy="573469"/>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Realign</a:t>
          </a:r>
          <a:r>
            <a:rPr lang="en-US" sz="1300" kern="1200" baseline="0" dirty="0"/>
            <a:t> </a:t>
          </a:r>
          <a:r>
            <a:rPr lang="en-US" sz="1300" kern="1200" baseline="0" dirty="0" err="1"/>
            <a:t>indels</a:t>
          </a:r>
          <a:endParaRPr lang="en-US" sz="1300" kern="1200" baseline="0" dirty="0"/>
        </a:p>
        <a:p>
          <a:pPr marL="0" lvl="0" indent="0" algn="ctr" defTabSz="577850">
            <a:lnSpc>
              <a:spcPct val="90000"/>
            </a:lnSpc>
            <a:spcBef>
              <a:spcPct val="0"/>
            </a:spcBef>
            <a:spcAft>
              <a:spcPct val="35000"/>
            </a:spcAft>
            <a:buNone/>
          </a:pPr>
          <a:r>
            <a:rPr lang="en-US" sz="1300" kern="1200" baseline="0" dirty="0"/>
            <a:t>(GATK </a:t>
          </a:r>
          <a:r>
            <a:rPr lang="en-US" sz="1300" kern="1200" baseline="0" dirty="0" err="1"/>
            <a:t>IndelRealigner</a:t>
          </a:r>
          <a:r>
            <a:rPr lang="en-US" sz="1300" kern="1200" baseline="0" dirty="0"/>
            <a:t>)</a:t>
          </a:r>
          <a:endParaRPr lang="en-US" sz="1300" kern="1200" dirty="0"/>
        </a:p>
      </dsp:txBody>
      <dsp:txXfrm>
        <a:off x="155655" y="3459550"/>
        <a:ext cx="2156793" cy="539877"/>
      </dsp:txXfrm>
    </dsp:sp>
    <dsp:sp modelId="{C5375DE8-8D20-8747-BECC-58092015AFF8}">
      <dsp:nvSpPr>
        <dsp:cNvPr id="0" name=""/>
        <dsp:cNvSpPr/>
      </dsp:nvSpPr>
      <dsp:spPr>
        <a:xfrm rot="5400000">
          <a:off x="1126526" y="4030560"/>
          <a:ext cx="215051" cy="25806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56634" y="4052065"/>
        <a:ext cx="154837" cy="150536"/>
      </dsp:txXfrm>
    </dsp:sp>
    <dsp:sp modelId="{F8CA2E54-D827-2049-AA55-348179BCF3DF}">
      <dsp:nvSpPr>
        <dsp:cNvPr id="0" name=""/>
        <dsp:cNvSpPr/>
      </dsp:nvSpPr>
      <dsp:spPr>
        <a:xfrm>
          <a:off x="138859" y="4302958"/>
          <a:ext cx="2190385" cy="573469"/>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Recalibrate base quality scores</a:t>
          </a:r>
        </a:p>
        <a:p>
          <a:pPr marL="0" lvl="0" indent="0" algn="ctr" defTabSz="577850">
            <a:lnSpc>
              <a:spcPct val="90000"/>
            </a:lnSpc>
            <a:spcBef>
              <a:spcPct val="0"/>
            </a:spcBef>
            <a:spcAft>
              <a:spcPct val="35000"/>
            </a:spcAft>
            <a:buNone/>
          </a:pPr>
          <a:r>
            <a:rPr lang="en-US" sz="1300" kern="1200" dirty="0"/>
            <a:t>(GATK </a:t>
          </a:r>
          <a:r>
            <a:rPr lang="en-US" sz="1300" kern="1200" dirty="0" err="1"/>
            <a:t>BaseRecalibrator</a:t>
          </a:r>
          <a:r>
            <a:rPr lang="en-US" sz="1300" kern="1200" dirty="0"/>
            <a:t>)</a:t>
          </a:r>
        </a:p>
      </dsp:txBody>
      <dsp:txXfrm>
        <a:off x="155655" y="4319754"/>
        <a:ext cx="2156793" cy="5398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226244" y="1873"/>
          <a:ext cx="2020347" cy="555183"/>
        </a:xfrm>
        <a:prstGeom prst="roundRect">
          <a:avLst>
            <a:gd name="adj" fmla="val 10000"/>
          </a:avLst>
        </a:prstGeom>
        <a:solidFill>
          <a:schemeClr val="accent6">
            <a:lumMod val="40000"/>
            <a:lumOff val="6000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Align FASTQ to the reference genome (BWA-</a:t>
          </a:r>
          <a:r>
            <a:rPr lang="en-US" sz="1200" kern="1200" dirty="0" err="1"/>
            <a:t>mem</a:t>
          </a:r>
          <a:r>
            <a:rPr lang="en-US" sz="1200" kern="1200" dirty="0"/>
            <a:t>)</a:t>
          </a:r>
        </a:p>
      </dsp:txBody>
      <dsp:txXfrm>
        <a:off x="242505" y="18134"/>
        <a:ext cx="1987825" cy="522661"/>
      </dsp:txXfrm>
    </dsp:sp>
    <dsp:sp modelId="{656ED8E0-C474-3345-A631-8D089A16F657}">
      <dsp:nvSpPr>
        <dsp:cNvPr id="0" name=""/>
        <dsp:cNvSpPr/>
      </dsp:nvSpPr>
      <dsp:spPr>
        <a:xfrm rot="5400000">
          <a:off x="1132321" y="570936"/>
          <a:ext cx="208193" cy="2498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61468" y="591755"/>
        <a:ext cx="149900" cy="145735"/>
      </dsp:txXfrm>
    </dsp:sp>
    <dsp:sp modelId="{1B67F44F-2AB3-BE4C-BF0A-970613314B0E}">
      <dsp:nvSpPr>
        <dsp:cNvPr id="0" name=""/>
        <dsp:cNvSpPr/>
      </dsp:nvSpPr>
      <dsp:spPr>
        <a:xfrm>
          <a:off x="226244" y="834649"/>
          <a:ext cx="2020347" cy="555183"/>
        </a:xfrm>
        <a:prstGeom prst="roundRect">
          <a:avLst>
            <a:gd name="adj" fmla="val 10000"/>
          </a:avLst>
        </a:prstGeom>
        <a:solidFill>
          <a:srgbClr val="FCD5B5"/>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SAM/BAM file</a:t>
          </a:r>
        </a:p>
      </dsp:txBody>
      <dsp:txXfrm>
        <a:off x="242505" y="850910"/>
        <a:ext cx="1987825" cy="522661"/>
      </dsp:txXfrm>
    </dsp:sp>
    <dsp:sp modelId="{D7343E29-DD2A-794C-AEA8-758747556F73}">
      <dsp:nvSpPr>
        <dsp:cNvPr id="0" name=""/>
        <dsp:cNvSpPr/>
      </dsp:nvSpPr>
      <dsp:spPr>
        <a:xfrm rot="5400000">
          <a:off x="1132321" y="1403712"/>
          <a:ext cx="208193" cy="2498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61468" y="1424531"/>
        <a:ext cx="149900" cy="145735"/>
      </dsp:txXfrm>
    </dsp:sp>
    <dsp:sp modelId="{967AD2A4-9167-1440-9E3D-7E9E0C661AA5}">
      <dsp:nvSpPr>
        <dsp:cNvPr id="0" name=""/>
        <dsp:cNvSpPr/>
      </dsp:nvSpPr>
      <dsp:spPr>
        <a:xfrm>
          <a:off x="226244" y="1667424"/>
          <a:ext cx="2020347" cy="555183"/>
        </a:xfrm>
        <a:prstGeom prst="roundRect">
          <a:avLst>
            <a:gd name="adj" fmla="val 10000"/>
          </a:avLst>
        </a:prstGeom>
        <a:solidFill>
          <a:srgbClr val="FCD5B5"/>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Sort mapped reads</a:t>
          </a:r>
        </a:p>
      </dsp:txBody>
      <dsp:txXfrm>
        <a:off x="242505" y="1683685"/>
        <a:ext cx="1987825" cy="522661"/>
      </dsp:txXfrm>
    </dsp:sp>
    <dsp:sp modelId="{6D77465B-67FF-3348-9C6E-11EA2A31749A}">
      <dsp:nvSpPr>
        <dsp:cNvPr id="0" name=""/>
        <dsp:cNvSpPr/>
      </dsp:nvSpPr>
      <dsp:spPr>
        <a:xfrm rot="5400000">
          <a:off x="1132321" y="2236487"/>
          <a:ext cx="208193" cy="249832"/>
        </a:xfrm>
        <a:prstGeom prst="rightArrow">
          <a:avLst>
            <a:gd name="adj1" fmla="val 60000"/>
            <a:gd name="adj2" fmla="val 50000"/>
          </a:avLst>
        </a:prstGeom>
        <a:solidFill>
          <a:schemeClr val="bg1">
            <a:lumMod val="75000"/>
          </a:schemeClr>
        </a:solidFill>
        <a:ln w="12700" cmpd="sng">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61468" y="2257306"/>
        <a:ext cx="149900" cy="145735"/>
      </dsp:txXfrm>
    </dsp:sp>
    <dsp:sp modelId="{F25E4C45-222F-504B-A3E5-F6B7F6CD44A2}">
      <dsp:nvSpPr>
        <dsp:cNvPr id="0" name=""/>
        <dsp:cNvSpPr/>
      </dsp:nvSpPr>
      <dsp:spPr>
        <a:xfrm>
          <a:off x="226244" y="2500199"/>
          <a:ext cx="2020347" cy="555183"/>
        </a:xfrm>
        <a:prstGeom prst="roundRect">
          <a:avLst>
            <a:gd name="adj" fmla="val 10000"/>
          </a:avLst>
        </a:prstGeom>
        <a:solidFill>
          <a:schemeClr val="accent6">
            <a:lumMod val="40000"/>
            <a:lumOff val="60000"/>
          </a:schemeClr>
        </a:solidFill>
        <a:ln w="28575"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Mark duplicates (PICARD)</a:t>
          </a:r>
        </a:p>
      </dsp:txBody>
      <dsp:txXfrm>
        <a:off x="242505" y="2516460"/>
        <a:ext cx="1987825" cy="522661"/>
      </dsp:txXfrm>
    </dsp:sp>
    <dsp:sp modelId="{032FB3AD-C0AC-BF47-8FF9-BBCFEFC36491}">
      <dsp:nvSpPr>
        <dsp:cNvPr id="0" name=""/>
        <dsp:cNvSpPr/>
      </dsp:nvSpPr>
      <dsp:spPr>
        <a:xfrm rot="5400000">
          <a:off x="1132321" y="3069263"/>
          <a:ext cx="208193" cy="249832"/>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61468" y="3090082"/>
        <a:ext cx="149900" cy="145735"/>
      </dsp:txXfrm>
    </dsp:sp>
    <dsp:sp modelId="{FC65ABDA-AFC1-8A48-AE51-9B837A8A9FE5}">
      <dsp:nvSpPr>
        <dsp:cNvPr id="0" name=""/>
        <dsp:cNvSpPr/>
      </dsp:nvSpPr>
      <dsp:spPr>
        <a:xfrm>
          <a:off x="226244" y="3332975"/>
          <a:ext cx="2020347" cy="555183"/>
        </a:xfrm>
        <a:prstGeom prst="roundRect">
          <a:avLst>
            <a:gd name="adj" fmla="val 10000"/>
          </a:avLst>
        </a:prstGeom>
        <a:solidFill>
          <a:schemeClr val="lt1">
            <a:hueOff val="0"/>
            <a:satOff val="0"/>
            <a:lumOff val="0"/>
            <a:alphaOff val="0"/>
          </a:schemeClr>
        </a:solidFill>
        <a:ln w="5715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Realign</a:t>
          </a:r>
          <a:r>
            <a:rPr lang="en-US" sz="1200" kern="1200" baseline="0" dirty="0"/>
            <a:t> </a:t>
          </a:r>
          <a:r>
            <a:rPr lang="en-US" sz="1200" kern="1200" baseline="0" dirty="0" err="1"/>
            <a:t>indels</a:t>
          </a:r>
          <a:endParaRPr lang="en-US" sz="1200" kern="1200" baseline="0" dirty="0"/>
        </a:p>
        <a:p>
          <a:pPr marL="0" lvl="0" indent="0" algn="ctr" defTabSz="533400">
            <a:lnSpc>
              <a:spcPct val="90000"/>
            </a:lnSpc>
            <a:spcBef>
              <a:spcPct val="0"/>
            </a:spcBef>
            <a:spcAft>
              <a:spcPct val="35000"/>
            </a:spcAft>
            <a:buNone/>
          </a:pPr>
          <a:r>
            <a:rPr lang="en-US" sz="1200" kern="1200" baseline="0" dirty="0"/>
            <a:t>(GATK </a:t>
          </a:r>
          <a:r>
            <a:rPr lang="en-US" sz="1200" kern="1200" baseline="0" dirty="0" err="1"/>
            <a:t>IndelRealigner</a:t>
          </a:r>
          <a:r>
            <a:rPr lang="en-US" sz="1200" kern="1200" baseline="0" dirty="0"/>
            <a:t>)</a:t>
          </a:r>
          <a:endParaRPr lang="en-US" sz="1200" kern="1200" dirty="0"/>
        </a:p>
      </dsp:txBody>
      <dsp:txXfrm>
        <a:off x="242505" y="3349236"/>
        <a:ext cx="1987825" cy="522661"/>
      </dsp:txXfrm>
    </dsp:sp>
    <dsp:sp modelId="{C5375DE8-8D20-8747-BECC-58092015AFF8}">
      <dsp:nvSpPr>
        <dsp:cNvPr id="0" name=""/>
        <dsp:cNvSpPr/>
      </dsp:nvSpPr>
      <dsp:spPr>
        <a:xfrm rot="5400000">
          <a:off x="1132321" y="3902038"/>
          <a:ext cx="208193" cy="2498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61468" y="3922857"/>
        <a:ext cx="149900" cy="145735"/>
      </dsp:txXfrm>
    </dsp:sp>
    <dsp:sp modelId="{F8CA2E54-D827-2049-AA55-348179BCF3DF}">
      <dsp:nvSpPr>
        <dsp:cNvPr id="0" name=""/>
        <dsp:cNvSpPr/>
      </dsp:nvSpPr>
      <dsp:spPr>
        <a:xfrm>
          <a:off x="226244" y="4165750"/>
          <a:ext cx="2020347" cy="555183"/>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Recalibrate base quality scores</a:t>
          </a:r>
        </a:p>
        <a:p>
          <a:pPr marL="0" lvl="0" indent="0" algn="ctr" defTabSz="533400">
            <a:lnSpc>
              <a:spcPct val="90000"/>
            </a:lnSpc>
            <a:spcBef>
              <a:spcPct val="0"/>
            </a:spcBef>
            <a:spcAft>
              <a:spcPct val="35000"/>
            </a:spcAft>
            <a:buNone/>
          </a:pPr>
          <a:r>
            <a:rPr lang="en-US" sz="1200" kern="1200" dirty="0"/>
            <a:t>(GATK </a:t>
          </a:r>
          <a:r>
            <a:rPr lang="en-US" sz="1200" kern="1200" dirty="0" err="1"/>
            <a:t>BaseRecalibrator</a:t>
          </a:r>
          <a:r>
            <a:rPr lang="en-US" sz="1200" kern="1200" dirty="0"/>
            <a:t>)</a:t>
          </a:r>
        </a:p>
      </dsp:txBody>
      <dsp:txXfrm>
        <a:off x="242505" y="4182011"/>
        <a:ext cx="1987825" cy="52266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379193" y="1868"/>
          <a:ext cx="2024024" cy="553579"/>
        </a:xfrm>
        <a:prstGeom prst="roundRect">
          <a:avLst>
            <a:gd name="adj" fmla="val 10000"/>
          </a:avLst>
        </a:prstGeom>
        <a:solidFill>
          <a:schemeClr val="accent6">
            <a:lumMod val="40000"/>
            <a:lumOff val="6000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Align FASTQ to the reference genome (BWA-</a:t>
          </a:r>
          <a:r>
            <a:rPr lang="en-US" sz="1200" kern="1200" dirty="0" err="1"/>
            <a:t>mem</a:t>
          </a:r>
          <a:r>
            <a:rPr lang="en-US" sz="1200" kern="1200" dirty="0"/>
            <a:t>)</a:t>
          </a:r>
        </a:p>
      </dsp:txBody>
      <dsp:txXfrm>
        <a:off x="395407" y="18082"/>
        <a:ext cx="1991596" cy="521151"/>
      </dsp:txXfrm>
    </dsp:sp>
    <dsp:sp modelId="{656ED8E0-C474-3345-A631-8D089A16F657}">
      <dsp:nvSpPr>
        <dsp:cNvPr id="0" name=""/>
        <dsp:cNvSpPr/>
      </dsp:nvSpPr>
      <dsp:spPr>
        <a:xfrm rot="5400000">
          <a:off x="1287409" y="569287"/>
          <a:ext cx="207592" cy="24911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316472" y="590046"/>
        <a:ext cx="149466" cy="145314"/>
      </dsp:txXfrm>
    </dsp:sp>
    <dsp:sp modelId="{1B67F44F-2AB3-BE4C-BF0A-970613314B0E}">
      <dsp:nvSpPr>
        <dsp:cNvPr id="0" name=""/>
        <dsp:cNvSpPr/>
      </dsp:nvSpPr>
      <dsp:spPr>
        <a:xfrm>
          <a:off x="379193" y="832237"/>
          <a:ext cx="2024024" cy="553579"/>
        </a:xfrm>
        <a:prstGeom prst="roundRect">
          <a:avLst>
            <a:gd name="adj" fmla="val 10000"/>
          </a:avLst>
        </a:prstGeom>
        <a:solidFill>
          <a:srgbClr val="FCD5B5"/>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SAM/BAM file</a:t>
          </a:r>
        </a:p>
      </dsp:txBody>
      <dsp:txXfrm>
        <a:off x="395407" y="848451"/>
        <a:ext cx="1991596" cy="521151"/>
      </dsp:txXfrm>
    </dsp:sp>
    <dsp:sp modelId="{D7343E29-DD2A-794C-AEA8-758747556F73}">
      <dsp:nvSpPr>
        <dsp:cNvPr id="0" name=""/>
        <dsp:cNvSpPr/>
      </dsp:nvSpPr>
      <dsp:spPr>
        <a:xfrm rot="5400000">
          <a:off x="1287409" y="1399656"/>
          <a:ext cx="207592" cy="24911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316472" y="1420415"/>
        <a:ext cx="149466" cy="145314"/>
      </dsp:txXfrm>
    </dsp:sp>
    <dsp:sp modelId="{967AD2A4-9167-1440-9E3D-7E9E0C661AA5}">
      <dsp:nvSpPr>
        <dsp:cNvPr id="0" name=""/>
        <dsp:cNvSpPr/>
      </dsp:nvSpPr>
      <dsp:spPr>
        <a:xfrm>
          <a:off x="379193" y="1662606"/>
          <a:ext cx="2024024" cy="553579"/>
        </a:xfrm>
        <a:prstGeom prst="roundRect">
          <a:avLst>
            <a:gd name="adj" fmla="val 10000"/>
          </a:avLst>
        </a:prstGeom>
        <a:solidFill>
          <a:srgbClr val="FCD5B5"/>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Sort mapped reads</a:t>
          </a:r>
        </a:p>
      </dsp:txBody>
      <dsp:txXfrm>
        <a:off x="395407" y="1678820"/>
        <a:ext cx="1991596" cy="521151"/>
      </dsp:txXfrm>
    </dsp:sp>
    <dsp:sp modelId="{6D77465B-67FF-3348-9C6E-11EA2A31749A}">
      <dsp:nvSpPr>
        <dsp:cNvPr id="0" name=""/>
        <dsp:cNvSpPr/>
      </dsp:nvSpPr>
      <dsp:spPr>
        <a:xfrm rot="5400000">
          <a:off x="1287409" y="2230025"/>
          <a:ext cx="207592" cy="249110"/>
        </a:xfrm>
        <a:prstGeom prst="rightArrow">
          <a:avLst>
            <a:gd name="adj1" fmla="val 60000"/>
            <a:gd name="adj2" fmla="val 50000"/>
          </a:avLst>
        </a:prstGeom>
        <a:solidFill>
          <a:schemeClr val="bg1">
            <a:lumMod val="75000"/>
          </a:schemeClr>
        </a:solidFill>
        <a:ln w="12700" cmpd="sng">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316472" y="2250784"/>
        <a:ext cx="149466" cy="145314"/>
      </dsp:txXfrm>
    </dsp:sp>
    <dsp:sp modelId="{F25E4C45-222F-504B-A3E5-F6B7F6CD44A2}">
      <dsp:nvSpPr>
        <dsp:cNvPr id="0" name=""/>
        <dsp:cNvSpPr/>
      </dsp:nvSpPr>
      <dsp:spPr>
        <a:xfrm>
          <a:off x="379193" y="2492975"/>
          <a:ext cx="2024024" cy="553579"/>
        </a:xfrm>
        <a:prstGeom prst="roundRect">
          <a:avLst>
            <a:gd name="adj" fmla="val 10000"/>
          </a:avLst>
        </a:prstGeom>
        <a:solidFill>
          <a:schemeClr val="accent6">
            <a:lumMod val="40000"/>
            <a:lumOff val="60000"/>
          </a:schemeClr>
        </a:solidFill>
        <a:ln w="28575"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Mark duplicates (PICARD)</a:t>
          </a:r>
        </a:p>
      </dsp:txBody>
      <dsp:txXfrm>
        <a:off x="395407" y="2509189"/>
        <a:ext cx="1991596" cy="521151"/>
      </dsp:txXfrm>
    </dsp:sp>
    <dsp:sp modelId="{032FB3AD-C0AC-BF47-8FF9-BBCFEFC36491}">
      <dsp:nvSpPr>
        <dsp:cNvPr id="0" name=""/>
        <dsp:cNvSpPr/>
      </dsp:nvSpPr>
      <dsp:spPr>
        <a:xfrm rot="5400000">
          <a:off x="1287409" y="3060394"/>
          <a:ext cx="207592" cy="249110"/>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316472" y="3081153"/>
        <a:ext cx="149466" cy="145314"/>
      </dsp:txXfrm>
    </dsp:sp>
    <dsp:sp modelId="{FC65ABDA-AFC1-8A48-AE51-9B837A8A9FE5}">
      <dsp:nvSpPr>
        <dsp:cNvPr id="0" name=""/>
        <dsp:cNvSpPr/>
      </dsp:nvSpPr>
      <dsp:spPr>
        <a:xfrm>
          <a:off x="379193" y="3323344"/>
          <a:ext cx="2024024" cy="553579"/>
        </a:xfrm>
        <a:prstGeom prst="roundRect">
          <a:avLst>
            <a:gd name="adj" fmla="val 10000"/>
          </a:avLst>
        </a:prstGeom>
        <a:solidFill>
          <a:schemeClr val="accent6">
            <a:lumMod val="40000"/>
            <a:lumOff val="60000"/>
          </a:schemeClr>
        </a:solidFill>
        <a:ln w="28575"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Realign</a:t>
          </a:r>
          <a:r>
            <a:rPr lang="en-US" sz="1200" kern="1200" baseline="0" dirty="0"/>
            <a:t> </a:t>
          </a:r>
          <a:r>
            <a:rPr lang="en-US" sz="1200" kern="1200" baseline="0" dirty="0" err="1"/>
            <a:t>indels</a:t>
          </a:r>
          <a:endParaRPr lang="en-US" sz="1200" kern="1200" baseline="0" dirty="0"/>
        </a:p>
        <a:p>
          <a:pPr marL="0" lvl="0" indent="0" algn="ctr" defTabSz="533400">
            <a:lnSpc>
              <a:spcPct val="90000"/>
            </a:lnSpc>
            <a:spcBef>
              <a:spcPct val="0"/>
            </a:spcBef>
            <a:spcAft>
              <a:spcPct val="35000"/>
            </a:spcAft>
            <a:buNone/>
          </a:pPr>
          <a:r>
            <a:rPr lang="en-US" sz="1200" kern="1200" baseline="0" dirty="0"/>
            <a:t>(GATK </a:t>
          </a:r>
          <a:r>
            <a:rPr lang="en-US" sz="1200" kern="1200" baseline="0" dirty="0" err="1"/>
            <a:t>IndelRealigner</a:t>
          </a:r>
          <a:r>
            <a:rPr lang="en-US" sz="1200" kern="1200" baseline="0" dirty="0"/>
            <a:t>)</a:t>
          </a:r>
          <a:endParaRPr lang="en-US" sz="1200" kern="1200" dirty="0"/>
        </a:p>
      </dsp:txBody>
      <dsp:txXfrm>
        <a:off x="395407" y="3339558"/>
        <a:ext cx="1991596" cy="521151"/>
      </dsp:txXfrm>
    </dsp:sp>
    <dsp:sp modelId="{C5375DE8-8D20-8747-BECC-58092015AFF8}">
      <dsp:nvSpPr>
        <dsp:cNvPr id="0" name=""/>
        <dsp:cNvSpPr/>
      </dsp:nvSpPr>
      <dsp:spPr>
        <a:xfrm rot="5400000">
          <a:off x="1287409" y="3890763"/>
          <a:ext cx="207592" cy="249110"/>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316472" y="3911522"/>
        <a:ext cx="149466" cy="145314"/>
      </dsp:txXfrm>
    </dsp:sp>
    <dsp:sp modelId="{F8CA2E54-D827-2049-AA55-348179BCF3DF}">
      <dsp:nvSpPr>
        <dsp:cNvPr id="0" name=""/>
        <dsp:cNvSpPr/>
      </dsp:nvSpPr>
      <dsp:spPr>
        <a:xfrm>
          <a:off x="379193" y="4153713"/>
          <a:ext cx="2024024" cy="553579"/>
        </a:xfrm>
        <a:prstGeom prst="roundRect">
          <a:avLst>
            <a:gd name="adj" fmla="val 10000"/>
          </a:avLst>
        </a:prstGeom>
        <a:solidFill>
          <a:schemeClr val="lt1">
            <a:hueOff val="0"/>
            <a:satOff val="0"/>
            <a:lumOff val="0"/>
            <a:alphaOff val="0"/>
          </a:schemeClr>
        </a:solidFill>
        <a:ln w="5715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Recalibrate base quality scores</a:t>
          </a:r>
        </a:p>
        <a:p>
          <a:pPr marL="0" lvl="0" indent="0" algn="ctr" defTabSz="533400">
            <a:lnSpc>
              <a:spcPct val="90000"/>
            </a:lnSpc>
            <a:spcBef>
              <a:spcPct val="0"/>
            </a:spcBef>
            <a:spcAft>
              <a:spcPct val="35000"/>
            </a:spcAft>
            <a:buNone/>
          </a:pPr>
          <a:r>
            <a:rPr lang="en-US" sz="1200" kern="1200" dirty="0"/>
            <a:t>(GATK </a:t>
          </a:r>
          <a:r>
            <a:rPr lang="en-US" sz="1200" kern="1200" dirty="0" err="1"/>
            <a:t>BaseRecalibrator</a:t>
          </a:r>
          <a:r>
            <a:rPr lang="en-US" sz="1200" kern="1200" dirty="0"/>
            <a:t>)</a:t>
          </a:r>
        </a:p>
      </dsp:txBody>
      <dsp:txXfrm>
        <a:off x="395407" y="4169927"/>
        <a:ext cx="1991596" cy="52115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Regul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051BBD-78C6-4040-800E-5016DFFA2882}" type="datetimeFigureOut">
              <a:rPr lang="en-US" smtClean="0">
                <a:latin typeface="Arial Regular"/>
              </a:rPr>
              <a:t>8/30/18</a:t>
            </a:fld>
            <a:endParaRPr lang="en-US" dirty="0">
              <a:latin typeface="Arial Regular"/>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Regular"/>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5D7C-D193-5F48-A3B1-199EEB24F42A}" type="slidenum">
              <a:rPr lang="en-US" smtClean="0">
                <a:latin typeface="Arial Regular"/>
              </a:rPr>
              <a:t>‹#›</a:t>
            </a:fld>
            <a:endParaRPr lang="en-US" dirty="0">
              <a:latin typeface="Arial Regular"/>
            </a:endParaRPr>
          </a:p>
        </p:txBody>
      </p:sp>
    </p:spTree>
    <p:extLst>
      <p:ext uri="{BB962C8B-B14F-4D97-AF65-F5344CB8AC3E}">
        <p14:creationId xmlns:p14="http://schemas.microsoft.com/office/powerpoint/2010/main" val="31180922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ial Regular"/>
              </a:defRPr>
            </a:lvl1pPr>
          </a:lstStyle>
          <a:p>
            <a:fld id="{50733BAE-43E1-5649-B616-84DEDA9F5D02}" type="datetimeFigureOut">
              <a:rPr lang="en-US" smtClean="0"/>
              <a:pPr/>
              <a:t>8/30/18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ial Regular"/>
              </a:defRPr>
            </a:lvl1pPr>
          </a:lstStyle>
          <a:p>
            <a:fld id="{246DBF3D-4762-7A44-BD76-FA64161412EE}" type="slidenum">
              <a:rPr lang="en-US" smtClean="0"/>
              <a:pPr/>
              <a:t>‹#›</a:t>
            </a:fld>
            <a:endParaRPr lang="en-US" dirty="0"/>
          </a:p>
        </p:txBody>
      </p:sp>
    </p:spTree>
    <p:extLst>
      <p:ext uri="{BB962C8B-B14F-4D97-AF65-F5344CB8AC3E}">
        <p14:creationId xmlns:p14="http://schemas.microsoft.com/office/powerpoint/2010/main" val="46769184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rial Regular"/>
        <a:ea typeface="+mn-ea"/>
        <a:cs typeface="+mn-cs"/>
      </a:defRPr>
    </a:lvl1pPr>
    <a:lvl2pPr marL="457200" algn="l" defTabSz="457200" rtl="0" eaLnBrk="1" latinLnBrk="0" hangingPunct="1">
      <a:defRPr sz="1200" b="0" i="0" kern="1200">
        <a:solidFill>
          <a:schemeClr val="tx1"/>
        </a:solidFill>
        <a:latin typeface="Arial Regular"/>
        <a:ea typeface="+mn-ea"/>
        <a:cs typeface="+mn-cs"/>
      </a:defRPr>
    </a:lvl2pPr>
    <a:lvl3pPr marL="914400" algn="l" defTabSz="457200" rtl="0" eaLnBrk="1" latinLnBrk="0" hangingPunct="1">
      <a:defRPr sz="1200" b="0" i="0" kern="1200">
        <a:solidFill>
          <a:schemeClr val="tx1"/>
        </a:solidFill>
        <a:latin typeface="Arial Regular"/>
        <a:ea typeface="+mn-ea"/>
        <a:cs typeface="+mn-cs"/>
      </a:defRPr>
    </a:lvl3pPr>
    <a:lvl4pPr marL="1371600" algn="l" defTabSz="457200" rtl="0" eaLnBrk="1" latinLnBrk="0" hangingPunct="1">
      <a:defRPr sz="1200" b="0" i="0" kern="1200">
        <a:solidFill>
          <a:schemeClr val="tx1"/>
        </a:solidFill>
        <a:latin typeface="Arial Regular"/>
        <a:ea typeface="+mn-ea"/>
        <a:cs typeface="+mn-cs"/>
      </a:defRPr>
    </a:lvl4pPr>
    <a:lvl5pPr marL="1828800" algn="l" defTabSz="457200" rtl="0" eaLnBrk="1" latinLnBrk="0" hangingPunct="1">
      <a:defRPr sz="1200" b="0" i="0" kern="1200">
        <a:solidFill>
          <a:schemeClr val="tx1"/>
        </a:solidFill>
        <a:latin typeface="Arial Regular"/>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ncbi.nlm.nih.gov/pmc/articles/PMC5789733/#Sec2"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www.ncbi.nlm.nih.gov/pmc/articles/PMC5789733/figure/Fig6/"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1</a:t>
            </a:fld>
            <a:endParaRPr lang="en-US"/>
          </a:p>
        </p:txBody>
      </p:sp>
    </p:spTree>
    <p:extLst>
      <p:ext uri="{BB962C8B-B14F-4D97-AF65-F5344CB8AC3E}">
        <p14:creationId xmlns:p14="http://schemas.microsoft.com/office/powerpoint/2010/main" val="2139721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12</a:t>
            </a:fld>
            <a:endParaRPr lang="en-US" dirty="0"/>
          </a:p>
        </p:txBody>
      </p:sp>
    </p:spTree>
    <p:extLst>
      <p:ext uri="{BB962C8B-B14F-4D97-AF65-F5344CB8AC3E}">
        <p14:creationId xmlns:p14="http://schemas.microsoft.com/office/powerpoint/2010/main" val="1505765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Pros for </a:t>
            </a:r>
            <a:r>
              <a:rPr lang="en-US" dirty="0" err="1"/>
              <a:t>Exome-seq</a:t>
            </a:r>
            <a:endParaRPr lang="en-US" dirty="0"/>
          </a:p>
          <a:p>
            <a:pPr lvl="1"/>
            <a:r>
              <a:rPr lang="en-US" dirty="0" err="1"/>
              <a:t>Exoms</a:t>
            </a:r>
            <a:r>
              <a:rPr lang="en-US" dirty="0"/>
              <a:t> represent 1% of the genome, and cost one tenth the cost for whole genome sequencing but the gap in cost is getting smaller </a:t>
            </a:r>
          </a:p>
          <a:p>
            <a:pPr lvl="1"/>
            <a:r>
              <a:rPr lang="en-US" dirty="0"/>
              <a:t>Deeper coverage (~60x), which allows finding more variants with greater confidence.</a:t>
            </a:r>
          </a:p>
          <a:p>
            <a:pPr lvl="1"/>
            <a:r>
              <a:rPr lang="en-US" dirty="0"/>
              <a:t>Most of known causal variants of  </a:t>
            </a:r>
            <a:r>
              <a:rPr lang="en-US" dirty="0" err="1"/>
              <a:t>Mendelian</a:t>
            </a:r>
            <a:r>
              <a:rPr lang="en-US" dirty="0"/>
              <a:t> disorders have been found in exons.</a:t>
            </a:r>
          </a:p>
          <a:p>
            <a:pPr lvl="1"/>
            <a:r>
              <a:rPr lang="en-US" dirty="0"/>
              <a:t>Powerful diagnostics tool</a:t>
            </a:r>
          </a:p>
          <a:p>
            <a:pPr lvl="1"/>
            <a:endParaRPr lang="en-US" dirty="0"/>
          </a:p>
          <a:p>
            <a:r>
              <a:rPr lang="en-US" dirty="0"/>
              <a:t>Pros for WGS</a:t>
            </a:r>
          </a:p>
          <a:p>
            <a:pPr lvl="1"/>
            <a:r>
              <a:rPr lang="en-US" dirty="0"/>
              <a:t>With paired-end reads and libraries of various insert sizes, structural variations or chromosomal rearrangements can be detected</a:t>
            </a:r>
          </a:p>
          <a:p>
            <a:pPr lvl="1"/>
            <a:r>
              <a:rPr lang="en-US" dirty="0"/>
              <a:t>It doesn’t present the problem of “missing exons” due to failure in capture</a:t>
            </a:r>
          </a:p>
          <a:p>
            <a:pPr marL="457116" lvl="1" indent="0">
              <a:buNone/>
            </a:pPr>
            <a:endParaRPr lang="en-US" dirty="0"/>
          </a:p>
          <a:p>
            <a:r>
              <a:rPr lang="en-US" dirty="0"/>
              <a:t>Applications of </a:t>
            </a:r>
            <a:r>
              <a:rPr lang="en-US" dirty="0" err="1"/>
              <a:t>exome-seq</a:t>
            </a:r>
            <a:r>
              <a:rPr lang="en-US" dirty="0"/>
              <a:t>: </a:t>
            </a:r>
          </a:p>
          <a:p>
            <a:pPr lvl="1"/>
            <a:r>
              <a:rPr lang="en-US" dirty="0"/>
              <a:t>Characterization of tumor specific variants</a:t>
            </a:r>
          </a:p>
          <a:p>
            <a:pPr lvl="1"/>
            <a:r>
              <a:rPr lang="en-US" dirty="0"/>
              <a:t>Search for variants in known causative genes of </a:t>
            </a:r>
            <a:r>
              <a:rPr lang="en-US" dirty="0" err="1"/>
              <a:t>Mendelian</a:t>
            </a:r>
            <a:r>
              <a:rPr lang="en-US" dirty="0"/>
              <a:t> disorders by custom capture of target genes in multiple samples </a:t>
            </a:r>
          </a:p>
          <a:p>
            <a:pPr lvl="1"/>
            <a:r>
              <a:rPr lang="en-US" dirty="0"/>
              <a:t>Identify causative genes in hereditary disorders from whole </a:t>
            </a:r>
            <a:r>
              <a:rPr lang="en-US" dirty="0" err="1"/>
              <a:t>exome</a:t>
            </a:r>
            <a:r>
              <a:rPr lang="en-US" dirty="0"/>
              <a:t> analysis</a:t>
            </a:r>
          </a:p>
          <a:p>
            <a:pPr lvl="1"/>
            <a:r>
              <a:rPr lang="en-US" dirty="0"/>
              <a:t>Identify candidate genes for complex disorders such as autism by sequencing the </a:t>
            </a:r>
            <a:r>
              <a:rPr lang="en-US" dirty="0" err="1"/>
              <a:t>exome</a:t>
            </a:r>
            <a:r>
              <a:rPr lang="en-US" dirty="0"/>
              <a:t> of parent-child trios.</a:t>
            </a:r>
          </a:p>
          <a:p>
            <a:endParaRPr lang="en-US" dirty="0"/>
          </a:p>
        </p:txBody>
      </p:sp>
    </p:spTree>
    <p:extLst>
      <p:ext uri="{BB962C8B-B14F-4D97-AF65-F5344CB8AC3E}">
        <p14:creationId xmlns:p14="http://schemas.microsoft.com/office/powerpoint/2010/main" val="3759935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a typeface="+mn-ea"/>
                <a:cs typeface="+mn-cs"/>
              </a:rPr>
              <a:t>Part 1. Double-stranded genomic DNA is fragmented by sonication. Linkers are then attached to the DNA fragments, which are then hybridized to a capture microarray designed to target only the exons.</a:t>
            </a:r>
          </a:p>
          <a:p>
            <a:r>
              <a:rPr lang="en-US" sz="1200" kern="1200" dirty="0">
                <a:solidFill>
                  <a:schemeClr val="tx1"/>
                </a:solidFill>
                <a:ea typeface="+mn-ea"/>
                <a:cs typeface="+mn-cs"/>
              </a:rPr>
              <a:t>Part 2. Target exons are enriched, eluted and then amplified by ligation-mediated PCR. Amplified target DNA is then ready for high-throughput sequencing.</a:t>
            </a:r>
            <a:endParaRPr lang="en-US" dirty="0"/>
          </a:p>
        </p:txBody>
      </p:sp>
      <p:sp>
        <p:nvSpPr>
          <p:cNvPr id="4" name="Slide Number Placeholder 3"/>
          <p:cNvSpPr>
            <a:spLocks noGrp="1"/>
          </p:cNvSpPr>
          <p:nvPr>
            <p:ph type="sldNum" sz="quarter" idx="10"/>
          </p:nvPr>
        </p:nvSpPr>
        <p:spPr/>
        <p:txBody>
          <a:bodyPr/>
          <a:lstStyle/>
          <a:p>
            <a:fld id="{91727E7F-FD75-A145-9EEB-2A527FDBFDB8}" type="slidenum">
              <a:rPr lang="en-US" smtClean="0"/>
              <a:t>14</a:t>
            </a:fld>
            <a:endParaRPr lang="en-US"/>
          </a:p>
        </p:txBody>
      </p:sp>
    </p:spTree>
    <p:extLst>
      <p:ext uri="{BB962C8B-B14F-4D97-AF65-F5344CB8AC3E}">
        <p14:creationId xmlns:p14="http://schemas.microsoft.com/office/powerpoint/2010/main" val="3735720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15</a:t>
            </a:fld>
            <a:endParaRPr lang="en-US" dirty="0"/>
          </a:p>
        </p:txBody>
      </p:sp>
    </p:spTree>
    <p:extLst>
      <p:ext uri="{BB962C8B-B14F-4D97-AF65-F5344CB8AC3E}">
        <p14:creationId xmlns:p14="http://schemas.microsoft.com/office/powerpoint/2010/main" val="1813146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-finding CNVs from </a:t>
            </a:r>
            <a:r>
              <a:rPr lang="en-US" dirty="0" err="1"/>
              <a:t>exome</a:t>
            </a:r>
            <a:r>
              <a:rPr lang="en-US" dirty="0"/>
              <a:t> is an additional information,</a:t>
            </a:r>
          </a:p>
        </p:txBody>
      </p:sp>
      <p:sp>
        <p:nvSpPr>
          <p:cNvPr id="4" name="Slide Number Placeholder 3"/>
          <p:cNvSpPr>
            <a:spLocks noGrp="1"/>
          </p:cNvSpPr>
          <p:nvPr>
            <p:ph type="sldNum" sz="quarter" idx="10"/>
          </p:nvPr>
        </p:nvSpPr>
        <p:spPr/>
        <p:txBody>
          <a:bodyPr/>
          <a:lstStyle/>
          <a:p>
            <a:fld id="{458597E4-6F91-FA43-AEB2-AB65DD2B03A4}" type="slidenum">
              <a:rPr lang="en-US" smtClean="0"/>
              <a:t>16</a:t>
            </a:fld>
            <a:endParaRPr lang="en-US"/>
          </a:p>
        </p:txBody>
      </p:sp>
    </p:spTree>
    <p:extLst>
      <p:ext uri="{BB962C8B-B14F-4D97-AF65-F5344CB8AC3E}">
        <p14:creationId xmlns:p14="http://schemas.microsoft.com/office/powerpoint/2010/main" val="2546406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17</a:t>
            </a:fld>
            <a:endParaRPr lang="en-US" dirty="0"/>
          </a:p>
        </p:txBody>
      </p:sp>
    </p:spTree>
    <p:extLst>
      <p:ext uri="{BB962C8B-B14F-4D97-AF65-F5344CB8AC3E}">
        <p14:creationId xmlns:p14="http://schemas.microsoft.com/office/powerpoint/2010/main" val="4195297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18</a:t>
            </a:fld>
            <a:endParaRPr lang="en-US" dirty="0"/>
          </a:p>
        </p:txBody>
      </p:sp>
    </p:spTree>
    <p:extLst>
      <p:ext uri="{BB962C8B-B14F-4D97-AF65-F5344CB8AC3E}">
        <p14:creationId xmlns:p14="http://schemas.microsoft.com/office/powerpoint/2010/main" val="2695047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727E7F-FD75-A145-9EEB-2A527FDBFDB8}" type="slidenum">
              <a:rPr lang="en-US" smtClean="0"/>
              <a:t>19</a:t>
            </a:fld>
            <a:endParaRPr lang="en-US"/>
          </a:p>
        </p:txBody>
      </p:sp>
    </p:spTree>
    <p:extLst>
      <p:ext uri="{BB962C8B-B14F-4D97-AF65-F5344CB8AC3E}">
        <p14:creationId xmlns:p14="http://schemas.microsoft.com/office/powerpoint/2010/main" val="2185452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itchFamily="34" charset="0"/>
                <a:cs typeface="Arial" pitchFamily="34" charset="0"/>
              </a:rPr>
              <a:t>Hydra pipeline (Quinlan 2010), </a:t>
            </a:r>
            <a:r>
              <a:rPr lang="en-US" sz="1200" dirty="0" err="1">
                <a:latin typeface="Arial" pitchFamily="34" charset="0"/>
                <a:cs typeface="Arial" pitchFamily="34" charset="0"/>
              </a:rPr>
              <a:t>BreakDancer</a:t>
            </a:r>
            <a:r>
              <a:rPr lang="en-US" sz="1200" dirty="0">
                <a:latin typeface="Arial" pitchFamily="34" charset="0"/>
                <a:cs typeface="Arial" pitchFamily="34" charset="0"/>
              </a:rPr>
              <a:t> (Chen 2009), </a:t>
            </a:r>
            <a:r>
              <a:rPr lang="en-US" sz="1200" dirty="0" err="1">
                <a:latin typeface="Arial" pitchFamily="34" charset="0"/>
                <a:cs typeface="Arial" pitchFamily="34" charset="0"/>
              </a:rPr>
              <a:t>PEMer</a:t>
            </a:r>
            <a:r>
              <a:rPr lang="en-US" sz="1200" dirty="0">
                <a:latin typeface="Arial" pitchFamily="34" charset="0"/>
                <a:cs typeface="Arial" pitchFamily="34" charset="0"/>
              </a:rPr>
              <a:t> (</a:t>
            </a:r>
            <a:r>
              <a:rPr lang="en-US" sz="1200" dirty="0" err="1">
                <a:latin typeface="Arial" pitchFamily="34" charset="0"/>
                <a:cs typeface="Arial" pitchFamily="34" charset="0"/>
              </a:rPr>
              <a:t>Korbel</a:t>
            </a:r>
            <a:r>
              <a:rPr lang="en-US" sz="1200" dirty="0">
                <a:latin typeface="Arial" pitchFamily="34" charset="0"/>
                <a:cs typeface="Arial" pitchFamily="34" charset="0"/>
              </a:rPr>
              <a:t> 2009)</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Arial" pitchFamily="34" charset="0"/>
                <a:cs typeface="Arial" pitchFamily="34" charset="0"/>
              </a:rPr>
              <a:t>CNVnator</a:t>
            </a:r>
            <a:r>
              <a:rPr lang="en-US" sz="1200" dirty="0">
                <a:latin typeface="Arial" pitchFamily="34" charset="0"/>
                <a:cs typeface="Arial" pitchFamily="34" charset="0"/>
              </a:rPr>
              <a:t> (</a:t>
            </a:r>
            <a:r>
              <a:rPr lang="en-US" sz="1200" dirty="0" err="1">
                <a:latin typeface="Arial" pitchFamily="34" charset="0"/>
                <a:cs typeface="Arial" pitchFamily="34" charset="0"/>
              </a:rPr>
              <a:t>Abyzov</a:t>
            </a:r>
            <a:r>
              <a:rPr lang="en-US" sz="1200" dirty="0">
                <a:latin typeface="Arial" pitchFamily="34" charset="0"/>
                <a:cs typeface="Arial" pitchFamily="34" charset="0"/>
              </a:rPr>
              <a:t>, 2010)</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itchFamily="34" charset="0"/>
              <a:cs typeface="Arial" pitchFamily="34" charset="0"/>
            </a:endParaRPr>
          </a:p>
          <a:p>
            <a:endParaRPr lang="en-US" dirty="0"/>
          </a:p>
        </p:txBody>
      </p:sp>
    </p:spTree>
    <p:extLst>
      <p:ext uri="{BB962C8B-B14F-4D97-AF65-F5344CB8AC3E}">
        <p14:creationId xmlns:p14="http://schemas.microsoft.com/office/powerpoint/2010/main" val="2610070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23</a:t>
            </a:fld>
            <a:endParaRPr lang="en-US" dirty="0"/>
          </a:p>
        </p:txBody>
      </p:sp>
    </p:spTree>
    <p:extLst>
      <p:ext uri="{BB962C8B-B14F-4D97-AF65-F5344CB8AC3E}">
        <p14:creationId xmlns:p14="http://schemas.microsoft.com/office/powerpoint/2010/main" val="455430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2</a:t>
            </a:fld>
            <a:endParaRPr lang="en-US"/>
          </a:p>
        </p:txBody>
      </p:sp>
    </p:spTree>
    <p:extLst>
      <p:ext uri="{BB962C8B-B14F-4D97-AF65-F5344CB8AC3E}">
        <p14:creationId xmlns:p14="http://schemas.microsoft.com/office/powerpoint/2010/main" val="3824083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24</a:t>
            </a:fld>
            <a:endParaRPr lang="en-US" dirty="0"/>
          </a:p>
        </p:txBody>
      </p:sp>
    </p:spTree>
    <p:extLst>
      <p:ext uri="{BB962C8B-B14F-4D97-AF65-F5344CB8AC3E}">
        <p14:creationId xmlns:p14="http://schemas.microsoft.com/office/powerpoint/2010/main" val="1148419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25</a:t>
            </a:fld>
            <a:endParaRPr lang="en-US" dirty="0"/>
          </a:p>
        </p:txBody>
      </p:sp>
    </p:spTree>
    <p:extLst>
      <p:ext uri="{BB962C8B-B14F-4D97-AF65-F5344CB8AC3E}">
        <p14:creationId xmlns:p14="http://schemas.microsoft.com/office/powerpoint/2010/main" val="2691821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26</a:t>
            </a:fld>
            <a:endParaRPr lang="en-US" dirty="0"/>
          </a:p>
        </p:txBody>
      </p:sp>
    </p:spTree>
    <p:extLst>
      <p:ext uri="{BB962C8B-B14F-4D97-AF65-F5344CB8AC3E}">
        <p14:creationId xmlns:p14="http://schemas.microsoft.com/office/powerpoint/2010/main" val="1247795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27</a:t>
            </a:fld>
            <a:endParaRPr lang="en-US"/>
          </a:p>
        </p:txBody>
      </p:sp>
    </p:spTree>
    <p:extLst>
      <p:ext uri="{BB962C8B-B14F-4D97-AF65-F5344CB8AC3E}">
        <p14:creationId xmlns:p14="http://schemas.microsoft.com/office/powerpoint/2010/main" val="827341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29</a:t>
            </a:fld>
            <a:endParaRPr lang="en-US"/>
          </a:p>
        </p:txBody>
      </p:sp>
    </p:spTree>
    <p:extLst>
      <p:ext uri="{BB962C8B-B14F-4D97-AF65-F5344CB8AC3E}">
        <p14:creationId xmlns:p14="http://schemas.microsoft.com/office/powerpoint/2010/main" val="1400936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6DBF3D-4762-7A44-BD76-FA64161412EE}" type="slidenum">
              <a:rPr lang="en-US" smtClean="0"/>
              <a:pPr/>
              <a:t>31</a:t>
            </a:fld>
            <a:endParaRPr lang="en-US" dirty="0"/>
          </a:p>
        </p:txBody>
      </p:sp>
    </p:spTree>
    <p:extLst>
      <p:ext uri="{BB962C8B-B14F-4D97-AF65-F5344CB8AC3E}">
        <p14:creationId xmlns:p14="http://schemas.microsoft.com/office/powerpoint/2010/main" val="542001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33</a:t>
            </a:fld>
            <a:endParaRPr lang="en-US" dirty="0"/>
          </a:p>
        </p:txBody>
      </p:sp>
    </p:spTree>
    <p:extLst>
      <p:ext uri="{BB962C8B-B14F-4D97-AF65-F5344CB8AC3E}">
        <p14:creationId xmlns:p14="http://schemas.microsoft.com/office/powerpoint/2010/main" val="583369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a typeface="+mn-ea"/>
                <a:cs typeface="+mn-cs"/>
              </a:rPr>
              <a:t>-done in 2 steps</a:t>
            </a:r>
          </a:p>
          <a:p>
            <a:r>
              <a:rPr lang="en-US" sz="1200" kern="1200" dirty="0">
                <a:solidFill>
                  <a:schemeClr val="tx1"/>
                </a:solidFill>
                <a:ea typeface="+mn-ea"/>
                <a:cs typeface="+mn-cs"/>
              </a:rPr>
              <a:t>1)Determining (small) suspicious intervals which are likely in need of realignment (see the </a:t>
            </a:r>
            <a:r>
              <a:rPr lang="en-US" sz="1200" kern="1200" dirty="0" err="1">
                <a:solidFill>
                  <a:schemeClr val="tx1"/>
                </a:solidFill>
                <a:ea typeface="+mn-ea"/>
                <a:cs typeface="+mn-cs"/>
              </a:rPr>
              <a:t>RealignerTargetCreator</a:t>
            </a:r>
            <a:r>
              <a:rPr lang="en-US" sz="1200" kern="1200" dirty="0">
                <a:solidFill>
                  <a:schemeClr val="tx1"/>
                </a:solidFill>
                <a:ea typeface="+mn-ea"/>
                <a:cs typeface="+mn-cs"/>
              </a:rPr>
              <a:t> tool)</a:t>
            </a:r>
          </a:p>
          <a:p>
            <a:r>
              <a:rPr lang="en-US" sz="1200" kern="1200" dirty="0">
                <a:solidFill>
                  <a:schemeClr val="tx1"/>
                </a:solidFill>
                <a:ea typeface="+mn-ea"/>
                <a:cs typeface="+mn-cs"/>
              </a:rPr>
              <a:t>2)Running the </a:t>
            </a:r>
            <a:r>
              <a:rPr lang="en-US" sz="1200" kern="1200" dirty="0" err="1">
                <a:solidFill>
                  <a:schemeClr val="tx1"/>
                </a:solidFill>
                <a:ea typeface="+mn-ea"/>
                <a:cs typeface="+mn-cs"/>
              </a:rPr>
              <a:t>realigner</a:t>
            </a:r>
            <a:r>
              <a:rPr lang="en-US" sz="1200" kern="1200" dirty="0">
                <a:solidFill>
                  <a:schemeClr val="tx1"/>
                </a:solidFill>
                <a:ea typeface="+mn-ea"/>
                <a:cs typeface="+mn-cs"/>
              </a:rPr>
              <a:t> over those intervals (</a:t>
            </a:r>
            <a:r>
              <a:rPr lang="en-US" sz="1200" kern="1200" dirty="0" err="1">
                <a:solidFill>
                  <a:schemeClr val="tx1"/>
                </a:solidFill>
                <a:ea typeface="+mn-ea"/>
                <a:cs typeface="+mn-cs"/>
              </a:rPr>
              <a:t>IndelRealigner</a:t>
            </a:r>
            <a:r>
              <a:rPr lang="en-US" sz="1200" kern="1200" dirty="0">
                <a:solidFill>
                  <a:schemeClr val="tx1"/>
                </a:solidFill>
                <a:ea typeface="+mn-ea"/>
                <a:cs typeface="+mn-cs"/>
              </a:rPr>
              <a:t>)</a:t>
            </a:r>
            <a:endParaRPr lang="en-US" dirty="0"/>
          </a:p>
        </p:txBody>
      </p:sp>
      <p:sp>
        <p:nvSpPr>
          <p:cNvPr id="4" name="Slide Number Placeholder 3"/>
          <p:cNvSpPr>
            <a:spLocks noGrp="1"/>
          </p:cNvSpPr>
          <p:nvPr>
            <p:ph type="sldNum" sz="quarter" idx="10"/>
          </p:nvPr>
        </p:nvSpPr>
        <p:spPr/>
        <p:txBody>
          <a:bodyPr/>
          <a:lstStyle/>
          <a:p>
            <a:fld id="{91727E7F-FD75-A145-9EEB-2A527FDBFDB8}" type="slidenum">
              <a:rPr lang="en-US" smtClean="0"/>
              <a:t>38</a:t>
            </a:fld>
            <a:endParaRPr lang="en-US"/>
          </a:p>
        </p:txBody>
      </p:sp>
    </p:spTree>
    <p:extLst>
      <p:ext uri="{BB962C8B-B14F-4D97-AF65-F5344CB8AC3E}">
        <p14:creationId xmlns:p14="http://schemas.microsoft.com/office/powerpoint/2010/main" val="3108116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Empirical quality based on known variants from publicly available databases</a:t>
            </a:r>
          </a:p>
        </p:txBody>
      </p:sp>
      <p:sp>
        <p:nvSpPr>
          <p:cNvPr id="4" name="Slide Number Placeholder 3"/>
          <p:cNvSpPr>
            <a:spLocks noGrp="1"/>
          </p:cNvSpPr>
          <p:nvPr>
            <p:ph type="sldNum" sz="quarter" idx="10"/>
          </p:nvPr>
        </p:nvSpPr>
        <p:spPr/>
        <p:txBody>
          <a:bodyPr/>
          <a:lstStyle/>
          <a:p>
            <a:fld id="{91727E7F-FD75-A145-9EEB-2A527FDBFDB8}" type="slidenum">
              <a:rPr lang="en-US" smtClean="0"/>
              <a:t>40</a:t>
            </a:fld>
            <a:endParaRPr lang="en-US"/>
          </a:p>
        </p:txBody>
      </p:sp>
    </p:spTree>
    <p:extLst>
      <p:ext uri="{BB962C8B-B14F-4D97-AF65-F5344CB8AC3E}">
        <p14:creationId xmlns:p14="http://schemas.microsoft.com/office/powerpoint/2010/main" val="1782114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especially useful for low-quality calls,</a:t>
            </a:r>
          </a:p>
          <a:p>
            <a:r>
              <a:rPr lang="en-US" dirty="0"/>
              <a:t>Identify false negatives because:</a:t>
            </a:r>
            <a:r>
              <a:rPr lang="en-US" baseline="0" dirty="0"/>
              <a:t> 1) present as known variant in population, and 2) present among other individuals in cohort.  Would have missed them otherwise because not the best quality.</a:t>
            </a:r>
          </a:p>
          <a:p>
            <a:r>
              <a:rPr lang="en-US" baseline="0" dirty="0"/>
              <a:t>Identify false positives because absent from population and cohort – remove because borderline quality.  (If high quality, keep it – rare variants)</a:t>
            </a:r>
            <a:endParaRPr lang="en-US" dirty="0"/>
          </a:p>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45</a:t>
            </a:fld>
            <a:endParaRPr lang="en-US"/>
          </a:p>
        </p:txBody>
      </p:sp>
    </p:spTree>
    <p:extLst>
      <p:ext uri="{BB962C8B-B14F-4D97-AF65-F5344CB8AC3E}">
        <p14:creationId xmlns:p14="http://schemas.microsoft.com/office/powerpoint/2010/main" val="1187506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3</a:t>
            </a:fld>
            <a:endParaRPr lang="en-US" dirty="0"/>
          </a:p>
        </p:txBody>
      </p:sp>
    </p:spTree>
    <p:extLst>
      <p:ext uri="{BB962C8B-B14F-4D97-AF65-F5344CB8AC3E}">
        <p14:creationId xmlns:p14="http://schemas.microsoft.com/office/powerpoint/2010/main" val="3927661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a typeface="+mn-ea"/>
                <a:cs typeface="+mn-cs"/>
              </a:rPr>
              <a:t>QualByDepth</a:t>
            </a:r>
            <a:r>
              <a:rPr lang="en-US" sz="1200" kern="1200" dirty="0">
                <a:solidFill>
                  <a:schemeClr val="tx1"/>
                </a:solidFill>
                <a:ea typeface="+mn-ea"/>
                <a:cs typeface="+mn-cs"/>
              </a:rPr>
              <a:t> (QD) 2.0:</a:t>
            </a:r>
            <a:r>
              <a:rPr lang="en-US" sz="1200" kern="1200" baseline="0" dirty="0">
                <a:solidFill>
                  <a:schemeClr val="tx1"/>
                </a:solidFill>
                <a:ea typeface="+mn-ea"/>
                <a:cs typeface="+mn-cs"/>
              </a:rPr>
              <a:t> </a:t>
            </a:r>
            <a:r>
              <a:rPr lang="en-US" sz="1200" kern="1200" dirty="0">
                <a:solidFill>
                  <a:schemeClr val="tx1"/>
                </a:solidFill>
                <a:ea typeface="+mn-ea"/>
                <a:cs typeface="+mn-cs"/>
              </a:rPr>
              <a:t>This is the variant confidence (from the QUAL field) divided by the unfiltered depth of non-reference samples.</a:t>
            </a:r>
          </a:p>
          <a:p>
            <a:r>
              <a:rPr lang="en-US" sz="1200" kern="1200" dirty="0" err="1">
                <a:solidFill>
                  <a:schemeClr val="tx1"/>
                </a:solidFill>
                <a:ea typeface="+mn-ea"/>
                <a:cs typeface="+mn-cs"/>
              </a:rPr>
              <a:t>FisherStrand</a:t>
            </a:r>
            <a:r>
              <a:rPr lang="en-US" sz="1200" kern="1200" dirty="0">
                <a:solidFill>
                  <a:schemeClr val="tx1"/>
                </a:solidFill>
                <a:ea typeface="+mn-ea"/>
                <a:cs typeface="+mn-cs"/>
              </a:rPr>
              <a:t> (FS) 60.0</a:t>
            </a:r>
            <a:r>
              <a:rPr lang="en-US" sz="1200" kern="1200" baseline="0" dirty="0">
                <a:solidFill>
                  <a:schemeClr val="tx1"/>
                </a:solidFill>
                <a:ea typeface="+mn-ea"/>
                <a:cs typeface="+mn-cs"/>
              </a:rPr>
              <a:t> :</a:t>
            </a:r>
            <a:r>
              <a:rPr lang="en-US" sz="1200" kern="1200" dirty="0" err="1">
                <a:solidFill>
                  <a:schemeClr val="tx1"/>
                </a:solidFill>
                <a:ea typeface="+mn-ea"/>
                <a:cs typeface="+mn-cs"/>
              </a:rPr>
              <a:t>Phred</a:t>
            </a:r>
            <a:r>
              <a:rPr lang="en-US" sz="1200" kern="1200" dirty="0">
                <a:solidFill>
                  <a:schemeClr val="tx1"/>
                </a:solidFill>
                <a:ea typeface="+mn-ea"/>
                <a:cs typeface="+mn-cs"/>
              </a:rPr>
              <a:t>-scaled p-value using Fisher’s Exact Test to detect strand bias (the variation being seen on only the forward or only the reverse strand) in the reads. More bias is indicative of false positive calls.</a:t>
            </a:r>
          </a:p>
          <a:p>
            <a:r>
              <a:rPr lang="en-US" sz="1200" kern="1200" dirty="0" err="1">
                <a:solidFill>
                  <a:schemeClr val="tx1"/>
                </a:solidFill>
                <a:ea typeface="+mn-ea"/>
                <a:cs typeface="+mn-cs"/>
              </a:rPr>
              <a:t>RMSMappingQuality</a:t>
            </a:r>
            <a:r>
              <a:rPr lang="en-US" sz="1200" kern="1200" dirty="0">
                <a:solidFill>
                  <a:schemeClr val="tx1"/>
                </a:solidFill>
                <a:ea typeface="+mn-ea"/>
                <a:cs typeface="+mn-cs"/>
              </a:rPr>
              <a:t> (MQ) 40.0</a:t>
            </a:r>
            <a:r>
              <a:rPr lang="en-US" sz="1200" kern="1200" baseline="0" dirty="0">
                <a:solidFill>
                  <a:schemeClr val="tx1"/>
                </a:solidFill>
                <a:ea typeface="+mn-ea"/>
                <a:cs typeface="+mn-cs"/>
              </a:rPr>
              <a:t> :</a:t>
            </a:r>
            <a:r>
              <a:rPr lang="en-US" sz="1200" kern="1200" dirty="0">
                <a:solidFill>
                  <a:schemeClr val="tx1"/>
                </a:solidFill>
                <a:ea typeface="+mn-ea"/>
                <a:cs typeface="+mn-cs"/>
              </a:rPr>
              <a:t>This is the Root Mean Square of the mapping quality of the reads across all samples.</a:t>
            </a:r>
          </a:p>
          <a:p>
            <a:r>
              <a:rPr lang="en-US" sz="1200" kern="1200" dirty="0" err="1">
                <a:solidFill>
                  <a:schemeClr val="tx1"/>
                </a:solidFill>
                <a:ea typeface="+mn-ea"/>
                <a:cs typeface="+mn-cs"/>
              </a:rPr>
              <a:t>MappingQualityRankSumTest</a:t>
            </a:r>
            <a:r>
              <a:rPr lang="en-US" sz="1200" kern="1200" dirty="0">
                <a:solidFill>
                  <a:schemeClr val="tx1"/>
                </a:solidFill>
                <a:ea typeface="+mn-ea"/>
                <a:cs typeface="+mn-cs"/>
              </a:rPr>
              <a:t> (</a:t>
            </a:r>
            <a:r>
              <a:rPr lang="en-US" sz="1200" kern="1200" dirty="0" err="1">
                <a:solidFill>
                  <a:schemeClr val="tx1"/>
                </a:solidFill>
                <a:ea typeface="+mn-ea"/>
                <a:cs typeface="+mn-cs"/>
              </a:rPr>
              <a:t>MQRankSum</a:t>
            </a:r>
            <a:r>
              <a:rPr lang="en-US" sz="1200" kern="1200" dirty="0">
                <a:solidFill>
                  <a:schemeClr val="tx1"/>
                </a:solidFill>
                <a:ea typeface="+mn-ea"/>
                <a:cs typeface="+mn-cs"/>
              </a:rPr>
              <a:t>) -12.5</a:t>
            </a:r>
            <a:r>
              <a:rPr lang="en-US" sz="1200" kern="1200" baseline="0" dirty="0">
                <a:solidFill>
                  <a:schemeClr val="tx1"/>
                </a:solidFill>
                <a:ea typeface="+mn-ea"/>
                <a:cs typeface="+mn-cs"/>
              </a:rPr>
              <a:t> :</a:t>
            </a:r>
            <a:r>
              <a:rPr lang="en-US" sz="1200" kern="1200" dirty="0">
                <a:solidFill>
                  <a:schemeClr val="tx1"/>
                </a:solidFill>
                <a:ea typeface="+mn-ea"/>
                <a:cs typeface="+mn-cs"/>
              </a:rPr>
              <a:t>This is the u-based z-approximation from the Mann-Whitney Rank Sum Test for mapping qualities (reads with ref bases vs. those with the alternate allele). Note that the mapping quality rank sum test can not be calculated for sites without a mixture of reads showing both the reference and alternate alleles, i.e. this will only be applied to heterozygous calls.</a:t>
            </a:r>
          </a:p>
          <a:p>
            <a:r>
              <a:rPr lang="en-US" sz="1200" kern="1200" dirty="0" err="1">
                <a:solidFill>
                  <a:schemeClr val="tx1"/>
                </a:solidFill>
                <a:ea typeface="+mn-ea"/>
                <a:cs typeface="+mn-cs"/>
              </a:rPr>
              <a:t>ReadPosRankSumTest</a:t>
            </a:r>
            <a:r>
              <a:rPr lang="en-US" sz="1200" kern="1200" dirty="0">
                <a:solidFill>
                  <a:schemeClr val="tx1"/>
                </a:solidFill>
                <a:ea typeface="+mn-ea"/>
                <a:cs typeface="+mn-cs"/>
              </a:rPr>
              <a:t> (</a:t>
            </a:r>
            <a:r>
              <a:rPr lang="en-US" sz="1200" kern="1200" dirty="0" err="1">
                <a:solidFill>
                  <a:schemeClr val="tx1"/>
                </a:solidFill>
                <a:ea typeface="+mn-ea"/>
                <a:cs typeface="+mn-cs"/>
              </a:rPr>
              <a:t>ReadPosRankSum</a:t>
            </a:r>
            <a:r>
              <a:rPr lang="en-US" sz="1200" kern="1200" dirty="0">
                <a:solidFill>
                  <a:schemeClr val="tx1"/>
                </a:solidFill>
                <a:ea typeface="+mn-ea"/>
                <a:cs typeface="+mn-cs"/>
              </a:rPr>
              <a:t>) -8.0:</a:t>
            </a:r>
            <a:r>
              <a:rPr lang="en-US" sz="1200" kern="1200" baseline="0" dirty="0">
                <a:solidFill>
                  <a:schemeClr val="tx1"/>
                </a:solidFill>
                <a:ea typeface="+mn-ea"/>
                <a:cs typeface="+mn-cs"/>
              </a:rPr>
              <a:t> </a:t>
            </a:r>
            <a:r>
              <a:rPr lang="en-US" sz="1200" kern="1200" dirty="0">
                <a:solidFill>
                  <a:schemeClr val="tx1"/>
                </a:solidFill>
                <a:ea typeface="+mn-ea"/>
                <a:cs typeface="+mn-cs"/>
              </a:rPr>
              <a:t>This is the u-based z-approximation from the Mann-Whitney Rank Sum Test for the distance from the end of the read for reads with the alternate allele. If the alternate allele is only seen near the ends of reads, this is indicative of error. Note that the read position rank sum test can not be calculated for sites without a mixture of reads showing both the reference and alternate alleles, i.e. this will only be applied to heterozygous calls.</a:t>
            </a:r>
          </a:p>
          <a:p>
            <a:endParaRPr lang="en-US" dirty="0"/>
          </a:p>
        </p:txBody>
      </p:sp>
      <p:sp>
        <p:nvSpPr>
          <p:cNvPr id="4" name="Slide Number Placeholder 3"/>
          <p:cNvSpPr>
            <a:spLocks noGrp="1"/>
          </p:cNvSpPr>
          <p:nvPr>
            <p:ph type="sldNum" sz="quarter" idx="10"/>
          </p:nvPr>
        </p:nvSpPr>
        <p:spPr/>
        <p:txBody>
          <a:bodyPr/>
          <a:lstStyle/>
          <a:p>
            <a:fld id="{91727E7F-FD75-A145-9EEB-2A527FDBFDB8}" type="slidenum">
              <a:rPr lang="en-US" smtClean="0"/>
              <a:t>48</a:t>
            </a:fld>
            <a:endParaRPr lang="en-US"/>
          </a:p>
        </p:txBody>
      </p:sp>
    </p:spTree>
    <p:extLst>
      <p:ext uri="{BB962C8B-B14F-4D97-AF65-F5344CB8AC3E}">
        <p14:creationId xmlns:p14="http://schemas.microsoft.com/office/powerpoint/2010/main" val="6266608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50</a:t>
            </a:fld>
            <a:endParaRPr lang="en-US" dirty="0"/>
          </a:p>
        </p:txBody>
      </p:sp>
    </p:spTree>
    <p:extLst>
      <p:ext uri="{BB962C8B-B14F-4D97-AF65-F5344CB8AC3E}">
        <p14:creationId xmlns:p14="http://schemas.microsoft.com/office/powerpoint/2010/main" val="9334865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727E7F-FD75-A145-9EEB-2A527FDBFDB8}" type="slidenum">
              <a:rPr lang="en-US" smtClean="0"/>
              <a:t>51</a:t>
            </a:fld>
            <a:endParaRPr lang="en-US"/>
          </a:p>
        </p:txBody>
      </p:sp>
    </p:spTree>
    <p:extLst>
      <p:ext uri="{BB962C8B-B14F-4D97-AF65-F5344CB8AC3E}">
        <p14:creationId xmlns:p14="http://schemas.microsoft.com/office/powerpoint/2010/main" val="35727544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2B6382-7CDF-2141-82A2-A33B45E0EDAC}" type="slidenum">
              <a:rPr lang="en-US" smtClean="0"/>
              <a:t>52</a:t>
            </a:fld>
            <a:endParaRPr lang="en-US"/>
          </a:p>
        </p:txBody>
      </p:sp>
    </p:spTree>
    <p:extLst>
      <p:ext uri="{BB962C8B-B14F-4D97-AF65-F5344CB8AC3E}">
        <p14:creationId xmlns:p14="http://schemas.microsoft.com/office/powerpoint/2010/main" val="1269934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you have family data or case/control, you can further eliminate variants </a:t>
            </a:r>
            <a:endParaRPr lang="en-US" dirty="0"/>
          </a:p>
        </p:txBody>
      </p:sp>
      <p:sp>
        <p:nvSpPr>
          <p:cNvPr id="4" name="Slide Number Placeholder 3"/>
          <p:cNvSpPr>
            <a:spLocks noGrp="1"/>
          </p:cNvSpPr>
          <p:nvPr>
            <p:ph type="sldNum" sz="quarter" idx="10"/>
          </p:nvPr>
        </p:nvSpPr>
        <p:spPr/>
        <p:txBody>
          <a:bodyPr/>
          <a:lstStyle/>
          <a:p>
            <a:fld id="{91727E7F-FD75-A145-9EEB-2A527FDBFDB8}" type="slidenum">
              <a:rPr lang="en-US" smtClean="0"/>
              <a:t>55</a:t>
            </a:fld>
            <a:endParaRPr lang="en-US"/>
          </a:p>
        </p:txBody>
      </p:sp>
    </p:spTree>
    <p:extLst>
      <p:ext uri="{BB962C8B-B14F-4D97-AF65-F5344CB8AC3E}">
        <p14:creationId xmlns:p14="http://schemas.microsoft.com/office/powerpoint/2010/main" val="21155052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56</a:t>
            </a:fld>
            <a:endParaRPr lang="en-US" dirty="0"/>
          </a:p>
        </p:txBody>
      </p:sp>
    </p:spTree>
    <p:extLst>
      <p:ext uri="{BB962C8B-B14F-4D97-AF65-F5344CB8AC3E}">
        <p14:creationId xmlns:p14="http://schemas.microsoft.com/office/powerpoint/2010/main" val="33168466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Exclude SNPs in Hardy-Weinberg disequilibrium  </a:t>
            </a:r>
          </a:p>
        </p:txBody>
      </p:sp>
      <p:sp>
        <p:nvSpPr>
          <p:cNvPr id="4" name="Slide Number Placeholder 3"/>
          <p:cNvSpPr>
            <a:spLocks noGrp="1"/>
          </p:cNvSpPr>
          <p:nvPr>
            <p:ph type="sldNum" sz="quarter" idx="10"/>
          </p:nvPr>
        </p:nvSpPr>
        <p:spPr/>
        <p:txBody>
          <a:bodyPr/>
          <a:lstStyle/>
          <a:p>
            <a:fld id="{0268F494-0C48-417A-A877-0763ACB88C1A}" type="slidenum">
              <a:rPr lang="en-US" smtClean="0"/>
              <a:pPr/>
              <a:t>58</a:t>
            </a:fld>
            <a:endParaRPr lang="en-US"/>
          </a:p>
        </p:txBody>
      </p:sp>
    </p:spTree>
    <p:extLst>
      <p:ext uri="{BB962C8B-B14F-4D97-AF65-F5344CB8AC3E}">
        <p14:creationId xmlns:p14="http://schemas.microsoft.com/office/powerpoint/2010/main" val="5205151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dirty="0">
                <a:solidFill>
                  <a:schemeClr val="tx1"/>
                </a:solidFill>
                <a:ea typeface="+mn-ea"/>
                <a:cs typeface="+mn-cs"/>
              </a:rPr>
              <a:t>Abstract</a:t>
            </a:r>
          </a:p>
          <a:p>
            <a:r>
              <a:rPr lang="en-US" sz="1200" kern="1200" dirty="0">
                <a:solidFill>
                  <a:schemeClr val="tx1"/>
                </a:solidFill>
                <a:ea typeface="+mn-ea"/>
                <a:cs typeface="+mn-cs"/>
              </a:rPr>
              <a:t>Next-generation bacterial genome sequencing (NGS) has become more accessible and is now potentially available to the routine diagnostic microbiology laboratory. However questions remain regarding feasibility, particularly with respect to data analysis in non-specialist </a:t>
            </a:r>
            <a:r>
              <a:rPr lang="en-US" sz="1200" kern="1200" dirty="0" err="1">
                <a:solidFill>
                  <a:schemeClr val="tx1"/>
                </a:solidFill>
                <a:ea typeface="+mn-ea"/>
                <a:cs typeface="+mn-cs"/>
              </a:rPr>
              <a:t>centres</a:t>
            </a:r>
            <a:r>
              <a:rPr lang="en-US" sz="1200" kern="1200" dirty="0">
                <a:solidFill>
                  <a:schemeClr val="tx1"/>
                </a:solidFill>
                <a:ea typeface="+mn-ea"/>
                <a:cs typeface="+mn-cs"/>
              </a:rPr>
              <a:t>. To test the applicability of NGS for outbreak investigation, Ion Torrent sequencing was used to investigate a putative multi-drug resistant E. coli outbreak in a neonatal unit. Four suspected outbreak strains and a comparator strain were sequenced. Genome-wide single nucleotide polymorphism (SNP) analysis demonstrated the four NICU strains were identical, and easily differentiated from the comparator strain. Genome sequence data also determined the NICU strains were </a:t>
            </a:r>
            <a:r>
              <a:rPr lang="en-US" sz="1200" kern="1200" dirty="0" err="1">
                <a:solidFill>
                  <a:schemeClr val="tx1"/>
                </a:solidFill>
                <a:ea typeface="+mn-ea"/>
                <a:cs typeface="+mn-cs"/>
              </a:rPr>
              <a:t>multilocus</a:t>
            </a:r>
            <a:r>
              <a:rPr lang="en-US" sz="1200" kern="1200" dirty="0">
                <a:solidFill>
                  <a:schemeClr val="tx1"/>
                </a:solidFill>
                <a:ea typeface="+mn-ea"/>
                <a:cs typeface="+mn-cs"/>
              </a:rPr>
              <a:t> sequence type 131, and carried the </a:t>
            </a:r>
            <a:r>
              <a:rPr lang="en-US" sz="1200" kern="1200" dirty="0" err="1">
                <a:solidFill>
                  <a:schemeClr val="tx1"/>
                </a:solidFill>
                <a:ea typeface="+mn-ea"/>
                <a:cs typeface="+mn-cs"/>
              </a:rPr>
              <a:t>bla</a:t>
            </a:r>
            <a:r>
              <a:rPr lang="en-US" sz="1200" kern="1200" dirty="0">
                <a:solidFill>
                  <a:schemeClr val="tx1"/>
                </a:solidFill>
                <a:ea typeface="+mn-ea"/>
                <a:cs typeface="+mn-cs"/>
              </a:rPr>
              <a:t>(CTX-M-15) extended-spectrum beta-lactamase. Comparison of the outbreak strains to all publicly available complete E. coli genome sequences showed that they clustered with neonatal meningitis and </a:t>
            </a:r>
            <a:r>
              <a:rPr lang="en-US" sz="1200" kern="1200" dirty="0" err="1">
                <a:solidFill>
                  <a:schemeClr val="tx1"/>
                </a:solidFill>
                <a:ea typeface="+mn-ea"/>
                <a:cs typeface="+mn-cs"/>
              </a:rPr>
              <a:t>uropathogenic</a:t>
            </a:r>
            <a:r>
              <a:rPr lang="en-US" sz="1200" kern="1200" dirty="0">
                <a:solidFill>
                  <a:schemeClr val="tx1"/>
                </a:solidFill>
                <a:ea typeface="+mn-ea"/>
                <a:cs typeface="+mn-cs"/>
              </a:rPr>
              <a:t> isolates. The turnaround time from positive culture to completion of sequencing (prior to data analysis) was five days, at a cost of approximately US$300 per strain (reagents only). The main obstacles to mainstream adoption of NGS technologies in diagnostic microbiology laboratories are currently cost (although this is decreasing), a paucity of user-friendly and clinically-</a:t>
            </a:r>
            <a:r>
              <a:rPr lang="en-US" sz="1200" kern="1200" dirty="0" err="1">
                <a:solidFill>
                  <a:schemeClr val="tx1"/>
                </a:solidFill>
                <a:ea typeface="+mn-ea"/>
                <a:cs typeface="+mn-cs"/>
              </a:rPr>
              <a:t>focussed</a:t>
            </a:r>
            <a:r>
              <a:rPr lang="en-US" sz="1200" kern="1200" dirty="0">
                <a:solidFill>
                  <a:schemeClr val="tx1"/>
                </a:solidFill>
                <a:ea typeface="+mn-ea"/>
                <a:cs typeface="+mn-cs"/>
              </a:rPr>
              <a:t> bioinformatics platforms, and genomics expertise outside the research environment. Despite these hurdles, NGS technologies provide unparalleled high-resolution genotyping in a short time frame, and are likely to be widely implemented in diagnostic microbiology in the next few years, particularly for epidemiological investigations (replacing current typing methods) and </a:t>
            </a:r>
            <a:r>
              <a:rPr lang="en-US" sz="1200" kern="1200" dirty="0" err="1">
                <a:solidFill>
                  <a:schemeClr val="tx1"/>
                </a:solidFill>
                <a:ea typeface="+mn-ea"/>
                <a:cs typeface="+mn-cs"/>
              </a:rPr>
              <a:t>characterising</a:t>
            </a:r>
            <a:r>
              <a:rPr lang="en-US" sz="1200" kern="1200" dirty="0">
                <a:solidFill>
                  <a:schemeClr val="tx1"/>
                </a:solidFill>
                <a:ea typeface="+mn-ea"/>
                <a:cs typeface="+mn-cs"/>
              </a:rPr>
              <a:t> resistance determinants. Clinical microbiologists need to </a:t>
            </a:r>
            <a:r>
              <a:rPr lang="en-US" sz="1200" kern="1200" dirty="0" err="1">
                <a:solidFill>
                  <a:schemeClr val="tx1"/>
                </a:solidFill>
                <a:ea typeface="+mn-ea"/>
                <a:cs typeface="+mn-cs"/>
              </a:rPr>
              <a:t>familiarise</a:t>
            </a:r>
            <a:r>
              <a:rPr lang="en-US" sz="1200" kern="1200" dirty="0">
                <a:solidFill>
                  <a:schemeClr val="tx1"/>
                </a:solidFill>
                <a:ea typeface="+mn-ea"/>
                <a:cs typeface="+mn-cs"/>
              </a:rPr>
              <a:t> themselves with these technologies and their applications.</a:t>
            </a:r>
          </a:p>
          <a:p>
            <a:endParaRPr lang="en-US" dirty="0"/>
          </a:p>
        </p:txBody>
      </p:sp>
    </p:spTree>
    <p:extLst>
      <p:ext uri="{BB962C8B-B14F-4D97-AF65-F5344CB8AC3E}">
        <p14:creationId xmlns:p14="http://schemas.microsoft.com/office/powerpoint/2010/main" val="2781695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Regular"/>
                <a:ea typeface="+mn-ea"/>
                <a:cs typeface="+mn-cs"/>
              </a:rPr>
              <a:t>A brain-specific TF-target gene regulatory network for AD. The TF-target gene network was generated by mapping the significant SNPs with AD from the </a:t>
            </a:r>
            <a:r>
              <a:rPr lang="en-US" sz="1200" b="0" i="0" u="none" strike="noStrike" kern="1200" dirty="0" err="1">
                <a:solidFill>
                  <a:schemeClr val="tx1"/>
                </a:solidFill>
                <a:effectLst/>
                <a:latin typeface="Arial Regular"/>
                <a:ea typeface="+mn-ea"/>
                <a:cs typeface="+mn-cs"/>
              </a:rPr>
              <a:t>PheWAS</a:t>
            </a:r>
            <a:r>
              <a:rPr lang="en-US" sz="1200" b="0" i="0" u="none" strike="noStrike" kern="1200" dirty="0">
                <a:solidFill>
                  <a:schemeClr val="tx1"/>
                </a:solidFill>
                <a:effectLst/>
                <a:latin typeface="Arial Regular"/>
                <a:ea typeface="+mn-ea"/>
                <a:cs typeface="+mn-cs"/>
              </a:rPr>
              <a:t> Catalog into the enhancer or promoter regions via three components: (1) genome-wide mapping of promoters and enhancers; (2) linking TFs to promoters and enhancers; and (3) linking enhancers and promoters to target genes as described in “Methods.” TFs are denoted by </a:t>
            </a:r>
            <a:r>
              <a:rPr lang="en-US" sz="1200" b="0" i="0" u="none" strike="noStrike" kern="1200" dirty="0" err="1">
                <a:solidFill>
                  <a:schemeClr val="tx1"/>
                </a:solidFill>
                <a:effectLst/>
                <a:latin typeface="Arial Regular"/>
                <a:ea typeface="+mn-ea"/>
                <a:cs typeface="+mn-cs"/>
              </a:rPr>
              <a:t>Vee</a:t>
            </a:r>
            <a:r>
              <a:rPr lang="en-US" sz="1200" b="0" i="0" u="none" strike="noStrike" kern="1200" dirty="0">
                <a:solidFill>
                  <a:schemeClr val="tx1"/>
                </a:solidFill>
                <a:effectLst/>
                <a:latin typeface="Arial Regular"/>
                <a:ea typeface="+mn-ea"/>
                <a:cs typeface="+mn-cs"/>
              </a:rPr>
              <a:t> and target genes with significant SNPs are denoted by </a:t>
            </a:r>
            <a:r>
              <a:rPr lang="en-US" sz="1200" b="0" i="1" u="none" strike="noStrike" kern="1200" dirty="0">
                <a:solidFill>
                  <a:schemeClr val="tx1"/>
                </a:solidFill>
                <a:effectLst/>
                <a:latin typeface="Arial Regular"/>
                <a:ea typeface="+mn-ea"/>
                <a:cs typeface="+mn-cs"/>
              </a:rPr>
              <a:t>circles</a:t>
            </a:r>
            <a:r>
              <a:rPr lang="en-US" sz="1200" b="0" i="0" u="none" strike="noStrike" kern="1200" dirty="0">
                <a:solidFill>
                  <a:schemeClr val="tx1"/>
                </a:solidFill>
                <a:effectLst/>
                <a:latin typeface="Arial Regular"/>
                <a:ea typeface="+mn-ea"/>
                <a:cs typeface="+mn-cs"/>
              </a:rPr>
              <a:t>. The node color is coded based on the brain-specific gene expression quantified by z-scores using the RNA-sequencing (RNA-</a:t>
            </a:r>
            <a:r>
              <a:rPr lang="en-US" sz="1200" b="0" i="0" u="none" strike="noStrike" kern="1200" dirty="0" err="1">
                <a:solidFill>
                  <a:schemeClr val="tx1"/>
                </a:solidFill>
                <a:effectLst/>
                <a:latin typeface="Arial Regular"/>
                <a:ea typeface="+mn-ea"/>
                <a:cs typeface="+mn-cs"/>
              </a:rPr>
              <a:t>seq</a:t>
            </a:r>
            <a:r>
              <a:rPr lang="en-US" sz="1200" b="0" i="0" u="none" strike="noStrike" kern="1200" dirty="0">
                <a:solidFill>
                  <a:schemeClr val="tx1"/>
                </a:solidFill>
                <a:effectLst/>
                <a:latin typeface="Arial Regular"/>
                <a:ea typeface="+mn-ea"/>
                <a:cs typeface="+mn-cs"/>
              </a:rPr>
              <a:t>) data from </a:t>
            </a:r>
            <a:r>
              <a:rPr lang="en-US" sz="1200" b="0" i="0" u="none" strike="noStrike" kern="1200" dirty="0" err="1">
                <a:solidFill>
                  <a:schemeClr val="tx1"/>
                </a:solidFill>
                <a:effectLst/>
                <a:latin typeface="Arial Regular"/>
                <a:ea typeface="+mn-ea"/>
                <a:cs typeface="+mn-cs"/>
              </a:rPr>
              <a:t>GTEx</a:t>
            </a:r>
            <a:r>
              <a:rPr lang="en-US" sz="1200" b="0" i="0" u="none" strike="noStrike" kern="1200" dirty="0">
                <a:solidFill>
                  <a:schemeClr val="tx1"/>
                </a:solidFill>
                <a:effectLst/>
                <a:latin typeface="Arial Regular"/>
                <a:ea typeface="+mn-ea"/>
                <a:cs typeface="+mn-cs"/>
              </a:rPr>
              <a:t> (see “</a:t>
            </a:r>
            <a:r>
              <a:rPr lang="en-US" sz="1200" b="0" i="0" kern="1200" dirty="0">
                <a:solidFill>
                  <a:schemeClr val="tx1"/>
                </a:solidFill>
                <a:effectLst/>
                <a:latin typeface="Arial Regular"/>
                <a:ea typeface="+mn-ea"/>
                <a:cs typeface="+mn-cs"/>
                <a:hlinkClick r:id="rId3"/>
              </a:rPr>
              <a:t>Methods</a:t>
            </a:r>
            <a:r>
              <a:rPr lang="en-US" sz="1200" b="0" i="0" u="none" strike="noStrike" kern="1200" dirty="0">
                <a:solidFill>
                  <a:schemeClr val="tx1"/>
                </a:solidFill>
                <a:effectLst/>
                <a:latin typeface="Arial Regular"/>
                <a:ea typeface="+mn-ea"/>
                <a:cs typeface="+mn-cs"/>
              </a:rPr>
              <a:t>”). A larger z-score indicates a higher expression level in brain compared to other tissues. </a:t>
            </a:r>
            <a:r>
              <a:rPr lang="en-US" sz="1200" b="0" i="1" u="none" strike="noStrike" kern="1200" dirty="0">
                <a:solidFill>
                  <a:schemeClr val="tx1"/>
                </a:solidFill>
                <a:effectLst/>
                <a:latin typeface="Arial Regular"/>
                <a:ea typeface="+mn-ea"/>
                <a:cs typeface="+mn-cs"/>
              </a:rPr>
              <a:t>Green lines</a:t>
            </a:r>
            <a:r>
              <a:rPr lang="en-US" sz="1200" b="0" i="0" u="none" strike="noStrike" kern="1200" dirty="0">
                <a:solidFill>
                  <a:schemeClr val="tx1"/>
                </a:solidFill>
                <a:effectLst/>
                <a:latin typeface="Arial Regular"/>
                <a:ea typeface="+mn-ea"/>
                <a:cs typeface="+mn-cs"/>
              </a:rPr>
              <a:t> represent the enhancer-gene regulations and </a:t>
            </a:r>
            <a:r>
              <a:rPr lang="en-US" sz="1200" b="0" i="1" u="none" strike="noStrike" kern="1200" dirty="0">
                <a:solidFill>
                  <a:schemeClr val="tx1"/>
                </a:solidFill>
                <a:effectLst/>
                <a:latin typeface="Arial Regular"/>
                <a:ea typeface="+mn-ea"/>
                <a:cs typeface="+mn-cs"/>
              </a:rPr>
              <a:t>orange lines</a:t>
            </a:r>
            <a:r>
              <a:rPr lang="en-US" sz="1200" b="0" i="0" u="none" strike="noStrike" kern="1200" dirty="0">
                <a:solidFill>
                  <a:schemeClr val="tx1"/>
                </a:solidFill>
                <a:effectLst/>
                <a:latin typeface="Arial Regular"/>
                <a:ea typeface="+mn-ea"/>
                <a:cs typeface="+mn-cs"/>
              </a:rPr>
              <a:t> represent the promoter-gene regulations. Several TFs and targeted genes (e.g. </a:t>
            </a:r>
            <a:r>
              <a:rPr lang="en-US" sz="1200" b="0" i="1" u="none" strike="noStrike" kern="1200" dirty="0">
                <a:solidFill>
                  <a:schemeClr val="tx1"/>
                </a:solidFill>
                <a:effectLst/>
                <a:latin typeface="Arial Regular"/>
                <a:ea typeface="+mn-ea"/>
                <a:cs typeface="+mn-cs"/>
              </a:rPr>
              <a:t>ZIC1</a:t>
            </a:r>
            <a:r>
              <a:rPr lang="en-US" sz="1200" b="0" i="0" u="none" strike="noStrike" kern="1200" dirty="0">
                <a:solidFill>
                  <a:schemeClr val="tx1"/>
                </a:solidFill>
                <a:effectLst/>
                <a:latin typeface="Arial Regular"/>
                <a:ea typeface="+mn-ea"/>
                <a:cs typeface="+mn-cs"/>
              </a:rPr>
              <a:t>, </a:t>
            </a:r>
            <a:r>
              <a:rPr lang="en-US" sz="1200" b="0" i="1" u="none" strike="noStrike" kern="1200" dirty="0">
                <a:solidFill>
                  <a:schemeClr val="tx1"/>
                </a:solidFill>
                <a:effectLst/>
                <a:latin typeface="Arial Regular"/>
                <a:ea typeface="+mn-ea"/>
                <a:cs typeface="+mn-cs"/>
              </a:rPr>
              <a:t>STX1B</a:t>
            </a:r>
            <a:r>
              <a:rPr lang="en-US" sz="1200" b="0" i="0" u="none" strike="noStrike" kern="1200" dirty="0">
                <a:solidFill>
                  <a:schemeClr val="tx1"/>
                </a:solidFill>
                <a:effectLst/>
                <a:latin typeface="Arial Regular"/>
                <a:ea typeface="+mn-ea"/>
                <a:cs typeface="+mn-cs"/>
              </a:rPr>
              <a:t>, </a:t>
            </a:r>
            <a:r>
              <a:rPr lang="en-US" sz="1200" b="0" i="1" u="none" strike="noStrike" kern="1200" dirty="0">
                <a:solidFill>
                  <a:schemeClr val="tx1"/>
                </a:solidFill>
                <a:effectLst/>
                <a:latin typeface="Arial Regular"/>
                <a:ea typeface="+mn-ea"/>
                <a:cs typeface="+mn-cs"/>
              </a:rPr>
              <a:t>CDH13</a:t>
            </a:r>
            <a:r>
              <a:rPr lang="en-US" sz="1200" b="0" i="0" u="none" strike="noStrike" kern="1200" dirty="0">
                <a:solidFill>
                  <a:schemeClr val="tx1"/>
                </a:solidFill>
                <a:effectLst/>
                <a:latin typeface="Arial Regular"/>
                <a:ea typeface="+mn-ea"/>
                <a:cs typeface="+mn-cs"/>
              </a:rPr>
              <a:t>, and </a:t>
            </a:r>
            <a:r>
              <a:rPr lang="en-US" sz="1200" b="0" i="1" u="none" strike="noStrike" kern="1200" dirty="0">
                <a:solidFill>
                  <a:schemeClr val="tx1"/>
                </a:solidFill>
                <a:effectLst/>
                <a:latin typeface="Arial Regular"/>
                <a:ea typeface="+mn-ea"/>
                <a:cs typeface="+mn-cs"/>
              </a:rPr>
              <a:t>SKA2</a:t>
            </a:r>
            <a:r>
              <a:rPr lang="en-US" sz="1200" b="0" i="0" u="none" strike="noStrike" kern="1200" dirty="0">
                <a:solidFill>
                  <a:schemeClr val="tx1"/>
                </a:solidFill>
                <a:effectLst/>
                <a:latin typeface="Arial Regular"/>
                <a:ea typeface="+mn-ea"/>
                <a:cs typeface="+mn-cs"/>
              </a:rPr>
              <a:t>) described in the main text are </a:t>
            </a:r>
            <a:r>
              <a:rPr lang="en-US" sz="1200" b="0" i="1" u="none" strike="noStrike" kern="1200" dirty="0">
                <a:solidFill>
                  <a:schemeClr val="tx1"/>
                </a:solidFill>
                <a:effectLst/>
                <a:latin typeface="Arial Regular"/>
                <a:ea typeface="+mn-ea"/>
                <a:cs typeface="+mn-cs"/>
              </a:rPr>
              <a:t>highlighted</a:t>
            </a:r>
            <a:r>
              <a:rPr lang="en-US" sz="1200" b="0" i="0" u="none" strike="noStrike" kern="1200" dirty="0">
                <a:solidFill>
                  <a:schemeClr val="tx1"/>
                </a:solidFill>
                <a:effectLst/>
                <a:latin typeface="Arial Regular"/>
                <a:ea typeface="+mn-ea"/>
                <a:cs typeface="+mn-cs"/>
              </a:rPr>
              <a:t>. Both Figs. 5 and </a:t>
            </a:r>
            <a:r>
              <a:rPr lang="en-US" sz="1200" b="0" i="0" u="none" strike="noStrike" kern="1200" dirty="0">
                <a:solidFill>
                  <a:schemeClr val="tx1"/>
                </a:solidFill>
                <a:effectLst/>
                <a:latin typeface="Arial Regular"/>
                <a:ea typeface="+mn-ea"/>
                <a:cs typeface="+mn-cs"/>
                <a:hlinkClick r:id="rId4"/>
              </a:rPr>
              <a:t>​and6</a:t>
            </a:r>
            <a:r>
              <a:rPr lang="en-US" sz="1200" b="0" i="0" kern="1200" dirty="0">
                <a:solidFill>
                  <a:schemeClr val="tx1"/>
                </a:solidFill>
                <a:effectLst/>
                <a:latin typeface="Arial Regular"/>
                <a:ea typeface="+mn-ea"/>
                <a:cs typeface="+mn-cs"/>
                <a:hlinkClick r:id="rId4"/>
              </a:rPr>
              <a:t>6</a:t>
            </a:r>
            <a:r>
              <a:rPr lang="en-US" sz="1200" b="0" i="0" u="none" strike="noStrike" kern="1200" dirty="0">
                <a:solidFill>
                  <a:schemeClr val="tx1"/>
                </a:solidFill>
                <a:effectLst/>
                <a:latin typeface="Arial Regular"/>
                <a:ea typeface="+mn-ea"/>
                <a:cs typeface="+mn-cs"/>
              </a:rPr>
              <a:t> were prepared using </a:t>
            </a:r>
            <a:r>
              <a:rPr lang="en-US" sz="1200" b="0" i="0" u="none" strike="noStrike" kern="1200" dirty="0" err="1">
                <a:solidFill>
                  <a:schemeClr val="tx1"/>
                </a:solidFill>
                <a:effectLst/>
                <a:latin typeface="Arial Regular"/>
                <a:ea typeface="+mn-ea"/>
                <a:cs typeface="+mn-cs"/>
              </a:rPr>
              <a:t>Cytoscape</a:t>
            </a:r>
            <a:r>
              <a:rPr lang="en-US" sz="1200" b="0" i="0" u="none" strike="noStrike" kern="1200" dirty="0">
                <a:solidFill>
                  <a:schemeClr val="tx1"/>
                </a:solidFill>
                <a:effectLst/>
                <a:latin typeface="Arial Regular"/>
                <a:ea typeface="+mn-ea"/>
                <a:cs typeface="+mn-cs"/>
              </a:rPr>
              <a:t> (v2.8.1)</a:t>
            </a:r>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62</a:t>
            </a:fld>
            <a:endParaRPr lang="en-US" dirty="0"/>
          </a:p>
        </p:txBody>
      </p:sp>
    </p:spTree>
    <p:extLst>
      <p:ext uri="{BB962C8B-B14F-4D97-AF65-F5344CB8AC3E}">
        <p14:creationId xmlns:p14="http://schemas.microsoft.com/office/powerpoint/2010/main" val="2449375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HapMap</a:t>
            </a:r>
          </a:p>
          <a:p>
            <a:pPr marL="285750" indent="-285750">
              <a:buFont typeface="Arial"/>
              <a:buChar char="•"/>
            </a:pPr>
            <a:r>
              <a:rPr lang="en-US" dirty="0"/>
              <a:t>Project that started on 2002 with the goal of describing patterns of human genetic variation and create a haplotype map using SNPs present in at least 1% of the population, which were deposited in </a:t>
            </a:r>
            <a:r>
              <a:rPr lang="en-US" dirty="0" err="1"/>
              <a:t>dbSNPs</a:t>
            </a:r>
            <a:r>
              <a:rPr lang="en-US" dirty="0"/>
              <a:t>. </a:t>
            </a:r>
          </a:p>
          <a:p>
            <a:pPr marL="285750" indent="-285750">
              <a:buFont typeface="Arial"/>
              <a:buChar char="•"/>
            </a:pPr>
            <a:r>
              <a:rPr lang="en-US" dirty="0"/>
              <a:t>It used 269 individuals.</a:t>
            </a:r>
          </a:p>
          <a:p>
            <a:r>
              <a:rPr lang="en-US" dirty="0"/>
              <a:t>	</a:t>
            </a:r>
            <a:r>
              <a:rPr lang="en-US" i="1" dirty="0"/>
              <a:t>Haplotypes – adjacent SNPs that are inherited together</a:t>
            </a:r>
          </a:p>
          <a:p>
            <a:endParaRPr lang="en-US" sz="1200" kern="1200" dirty="0">
              <a:solidFill>
                <a:schemeClr val="tx1"/>
              </a:solidFill>
              <a:ea typeface="+mn-ea"/>
              <a:cs typeface="+mn-cs"/>
            </a:endParaRPr>
          </a:p>
          <a:p>
            <a:r>
              <a:rPr lang="en-US" sz="1200" kern="1200" dirty="0">
                <a:solidFill>
                  <a:schemeClr val="tx1"/>
                </a:solidFill>
                <a:ea typeface="+mn-ea"/>
                <a:cs typeface="+mn-cs"/>
              </a:rPr>
              <a:t>So far, project researchers have sequenced the genomes of 1,092 people from 14 populations in Europe, East Asia, sub-Saharan Africa and the Americas. Ultimately, they will study more than 2,500 individuals from 26 populations.</a:t>
            </a:r>
            <a:endParaRPr lang="en-US" dirty="0"/>
          </a:p>
        </p:txBody>
      </p:sp>
    </p:spTree>
    <p:extLst>
      <p:ext uri="{BB962C8B-B14F-4D97-AF65-F5344CB8AC3E}">
        <p14:creationId xmlns:p14="http://schemas.microsoft.com/office/powerpoint/2010/main" val="40900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 novo mutations are not necessarily causal</a:t>
            </a:r>
          </a:p>
          <a:p>
            <a:r>
              <a:rPr lang="en-US" dirty="0"/>
              <a:t>Structural variants</a:t>
            </a:r>
          </a:p>
          <a:p>
            <a:pPr marL="285750" indent="-285750">
              <a:buFont typeface="Arial"/>
              <a:buChar char="•"/>
            </a:pPr>
            <a:r>
              <a:rPr lang="en-US" dirty="0"/>
              <a:t>CNV</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2609369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Pros for </a:t>
            </a:r>
            <a:r>
              <a:rPr lang="en-US" dirty="0" err="1"/>
              <a:t>Exome-seq</a:t>
            </a:r>
            <a:endParaRPr lang="en-US" dirty="0"/>
          </a:p>
          <a:p>
            <a:pPr lvl="1"/>
            <a:r>
              <a:rPr lang="en-US" dirty="0" err="1"/>
              <a:t>Exoms</a:t>
            </a:r>
            <a:r>
              <a:rPr lang="en-US" dirty="0"/>
              <a:t> represent 1% of the genome, and cost one tenth the cost for whole genome sequencing but the gap in cost is getting smaller </a:t>
            </a:r>
          </a:p>
          <a:p>
            <a:pPr lvl="1"/>
            <a:r>
              <a:rPr lang="en-US" dirty="0"/>
              <a:t>Deeper coverage (~60x), which allows finding more variants with greater confidence.</a:t>
            </a:r>
          </a:p>
          <a:p>
            <a:pPr lvl="1"/>
            <a:r>
              <a:rPr lang="en-US" dirty="0"/>
              <a:t>Most of known causal variants of  </a:t>
            </a:r>
            <a:r>
              <a:rPr lang="en-US" dirty="0" err="1"/>
              <a:t>Mendelian</a:t>
            </a:r>
            <a:r>
              <a:rPr lang="en-US" dirty="0"/>
              <a:t> disorders have been found in exons.</a:t>
            </a:r>
          </a:p>
          <a:p>
            <a:pPr lvl="1"/>
            <a:r>
              <a:rPr lang="en-US" dirty="0"/>
              <a:t>Powerful diagnostics tool</a:t>
            </a:r>
          </a:p>
          <a:p>
            <a:pPr lvl="1"/>
            <a:endParaRPr lang="en-US" dirty="0"/>
          </a:p>
          <a:p>
            <a:r>
              <a:rPr lang="en-US" dirty="0"/>
              <a:t>Pros for WGS</a:t>
            </a:r>
          </a:p>
          <a:p>
            <a:pPr lvl="1"/>
            <a:r>
              <a:rPr lang="en-US" dirty="0"/>
              <a:t>With paired-end reads and libraries of various insert sizes, structural variations or chromosomal rearrangements can be detected</a:t>
            </a:r>
          </a:p>
          <a:p>
            <a:pPr lvl="1"/>
            <a:r>
              <a:rPr lang="en-US" dirty="0"/>
              <a:t>It doesn’t present the problem of “missing exons” due to failure in capture</a:t>
            </a:r>
          </a:p>
          <a:p>
            <a:pPr marL="457116" lvl="1" indent="0">
              <a:buNone/>
            </a:pPr>
            <a:endParaRPr lang="en-US" dirty="0"/>
          </a:p>
          <a:p>
            <a:r>
              <a:rPr lang="en-US" dirty="0"/>
              <a:t>Applications of </a:t>
            </a:r>
            <a:r>
              <a:rPr lang="en-US" dirty="0" err="1"/>
              <a:t>exome-seq</a:t>
            </a:r>
            <a:r>
              <a:rPr lang="en-US" dirty="0"/>
              <a:t>: </a:t>
            </a:r>
          </a:p>
          <a:p>
            <a:pPr lvl="1"/>
            <a:r>
              <a:rPr lang="en-US" dirty="0"/>
              <a:t>Characterization of tumor specific variants</a:t>
            </a:r>
          </a:p>
          <a:p>
            <a:pPr lvl="1"/>
            <a:r>
              <a:rPr lang="en-US" dirty="0"/>
              <a:t>Search for variants in known causative genes of </a:t>
            </a:r>
            <a:r>
              <a:rPr lang="en-US" dirty="0" err="1"/>
              <a:t>Mendelian</a:t>
            </a:r>
            <a:r>
              <a:rPr lang="en-US" dirty="0"/>
              <a:t> disorders by custom capture of target genes in multiple samples </a:t>
            </a:r>
          </a:p>
          <a:p>
            <a:pPr lvl="1"/>
            <a:r>
              <a:rPr lang="en-US" dirty="0"/>
              <a:t>Identify causative genes in hereditary disorders from whole </a:t>
            </a:r>
            <a:r>
              <a:rPr lang="en-US" dirty="0" err="1"/>
              <a:t>exome</a:t>
            </a:r>
            <a:r>
              <a:rPr lang="en-US" dirty="0"/>
              <a:t> analysis</a:t>
            </a:r>
          </a:p>
          <a:p>
            <a:pPr lvl="1"/>
            <a:r>
              <a:rPr lang="en-US" dirty="0"/>
              <a:t>Identify candidate genes for complex disorders such as autism by sequencing the </a:t>
            </a:r>
            <a:r>
              <a:rPr lang="en-US" dirty="0" err="1"/>
              <a:t>exome</a:t>
            </a:r>
            <a:r>
              <a:rPr lang="en-US" dirty="0"/>
              <a:t> of parent-child trios.</a:t>
            </a:r>
          </a:p>
          <a:p>
            <a:endParaRPr lang="en-US" dirty="0"/>
          </a:p>
        </p:txBody>
      </p:sp>
    </p:spTree>
    <p:extLst>
      <p:ext uri="{BB962C8B-B14F-4D97-AF65-F5344CB8AC3E}">
        <p14:creationId xmlns:p14="http://schemas.microsoft.com/office/powerpoint/2010/main" val="2642019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8</a:t>
            </a:fld>
            <a:endParaRPr lang="en-US" dirty="0"/>
          </a:p>
        </p:txBody>
      </p:sp>
    </p:spTree>
    <p:extLst>
      <p:ext uri="{BB962C8B-B14F-4D97-AF65-F5344CB8AC3E}">
        <p14:creationId xmlns:p14="http://schemas.microsoft.com/office/powerpoint/2010/main" val="1231749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727E7F-FD75-A145-9EEB-2A527FDBFDB8}" type="slidenum">
              <a:rPr lang="en-US" smtClean="0"/>
              <a:t>10</a:t>
            </a:fld>
            <a:endParaRPr lang="en-US"/>
          </a:p>
        </p:txBody>
      </p:sp>
    </p:spTree>
    <p:extLst>
      <p:ext uri="{BB962C8B-B14F-4D97-AF65-F5344CB8AC3E}">
        <p14:creationId xmlns:p14="http://schemas.microsoft.com/office/powerpoint/2010/main" val="3960974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2964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828800" y="5325556"/>
            <a:ext cx="8534400" cy="1172618"/>
          </a:xfrm>
        </p:spPr>
        <p:txBody>
          <a:bodyPr/>
          <a:lstStyle>
            <a:lvl1pPr marL="0" indent="0" algn="ctr">
              <a:buNone/>
              <a:defRPr>
                <a:solidFill>
                  <a:schemeClr val="tx1">
                    <a:tint val="7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Course Name</a:t>
            </a:r>
          </a:p>
        </p:txBody>
      </p:sp>
      <p:pic>
        <p:nvPicPr>
          <p:cNvPr id="5" name="Picture 4">
            <a:extLst>
              <a:ext uri="{FF2B5EF4-FFF2-40B4-BE49-F238E27FC236}">
                <a16:creationId xmlns:a16="http://schemas.microsoft.com/office/drawing/2014/main" id="{5BD1D1C3-21EE-6E4A-88BF-6A434533CC3E}"/>
              </a:ext>
            </a:extLst>
          </p:cNvPr>
          <p:cNvPicPr>
            <a:picLocks noChangeAspect="1"/>
          </p:cNvPicPr>
          <p:nvPr userDrawn="1"/>
        </p:nvPicPr>
        <p:blipFill>
          <a:blip r:embed="rId2"/>
          <a:stretch>
            <a:fillRect/>
          </a:stretch>
        </p:blipFill>
        <p:spPr>
          <a:xfrm>
            <a:off x="0" y="0"/>
            <a:ext cx="12192000" cy="5286796"/>
          </a:xfrm>
          <a:prstGeom prst="rect">
            <a:avLst/>
          </a:prstGeom>
        </p:spPr>
      </p:pic>
    </p:spTree>
    <p:extLst>
      <p:ext uri="{BB962C8B-B14F-4D97-AF65-F5344CB8AC3E}">
        <p14:creationId xmlns:p14="http://schemas.microsoft.com/office/powerpoint/2010/main" val="2483288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1629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7CBD86-7EE2-FC41-9BEC-D0B816C63A37}" type="datetime1">
              <a:rPr lang="en-US" smtClean="0"/>
              <a:t>8/30/18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651D66-C80A-954B-A038-45CCFA327C41}" type="slidenum">
              <a:rPr lang="en-US" smtClean="0"/>
              <a:t>‹#›</a:t>
            </a:fld>
            <a:endParaRPr lang="en-US"/>
          </a:p>
        </p:txBody>
      </p:sp>
    </p:spTree>
    <p:extLst>
      <p:ext uri="{BB962C8B-B14F-4D97-AF65-F5344CB8AC3E}">
        <p14:creationId xmlns:p14="http://schemas.microsoft.com/office/powerpoint/2010/main" val="1439533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A3D685B-114C-0D43-BE51-FD64A64AD81C}" type="datetimeFigureOut">
              <a:rPr lang="en-US" smtClean="0"/>
              <a:t>8/30/18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6F7CBC-C9F3-924B-BC0C-845A2FCACBD2}" type="slidenum">
              <a:rPr lang="en-US" smtClean="0"/>
              <a:t>‹#›</a:t>
            </a:fld>
            <a:endParaRPr lang="en-US"/>
          </a:p>
        </p:txBody>
      </p:sp>
    </p:spTree>
    <p:extLst>
      <p:ext uri="{BB962C8B-B14F-4D97-AF65-F5344CB8AC3E}">
        <p14:creationId xmlns:p14="http://schemas.microsoft.com/office/powerpoint/2010/main" val="3021168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5500" y="189970"/>
            <a:ext cx="10756900" cy="847195"/>
          </a:xfrm>
        </p:spPr>
        <p:txBody>
          <a:bodyPr/>
          <a:lstStyle>
            <a:lvl1pPr>
              <a:defRPr>
                <a:latin typeface="Arial"/>
                <a:cs typeface="Arial"/>
              </a:defRPr>
            </a:lvl1pPr>
          </a:lstStyle>
          <a:p>
            <a:r>
              <a:rPr lang="en-US" dirty="0"/>
              <a:t>Click to edit Master title style</a:t>
            </a:r>
          </a:p>
        </p:txBody>
      </p:sp>
      <p:sp>
        <p:nvSpPr>
          <p:cNvPr id="3" name="Content Placeholder 2"/>
          <p:cNvSpPr>
            <a:spLocks noGrp="1"/>
          </p:cNvSpPr>
          <p:nvPr>
            <p:ph idx="1"/>
          </p:nvPr>
        </p:nvSpPr>
        <p:spPr>
          <a:xfrm>
            <a:off x="825500" y="1600205"/>
            <a:ext cx="10756900" cy="4525963"/>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8" name="Straight Connector 7"/>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644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5274738"/>
            <a:ext cx="10363200" cy="1362075"/>
          </a:xfrm>
        </p:spPr>
        <p:txBody>
          <a:bodyPr anchor="t"/>
          <a:lstStyle>
            <a:lvl1pPr algn="l">
              <a:defRPr sz="4000" b="1" cap="all">
                <a:latin typeface="Arial"/>
                <a:cs typeface="Arial"/>
              </a:defRPr>
            </a:lvl1pPr>
          </a:lstStyle>
          <a:p>
            <a:r>
              <a:rPr lang="en-US" dirty="0"/>
              <a:t>Course Title</a:t>
            </a:r>
          </a:p>
        </p:txBody>
      </p:sp>
      <p:pic>
        <p:nvPicPr>
          <p:cNvPr id="4" name="Picture 3">
            <a:extLst>
              <a:ext uri="{FF2B5EF4-FFF2-40B4-BE49-F238E27FC236}">
                <a16:creationId xmlns:a16="http://schemas.microsoft.com/office/drawing/2014/main" id="{5C616089-CB41-D84F-8316-E194CA384B37}"/>
              </a:ext>
            </a:extLst>
          </p:cNvPr>
          <p:cNvPicPr>
            <a:picLocks noChangeAspect="1"/>
          </p:cNvPicPr>
          <p:nvPr userDrawn="1"/>
        </p:nvPicPr>
        <p:blipFill>
          <a:blip r:embed="rId2"/>
          <a:stretch>
            <a:fillRect/>
          </a:stretch>
        </p:blipFill>
        <p:spPr>
          <a:xfrm>
            <a:off x="0" y="0"/>
            <a:ext cx="12192000" cy="5286796"/>
          </a:xfrm>
          <a:prstGeom prst="rect">
            <a:avLst/>
          </a:prstGeom>
        </p:spPr>
      </p:pic>
    </p:spTree>
    <p:extLst>
      <p:ext uri="{BB962C8B-B14F-4D97-AF65-F5344CB8AC3E}">
        <p14:creationId xmlns:p14="http://schemas.microsoft.com/office/powerpoint/2010/main" val="2294627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00102" y="147636"/>
            <a:ext cx="10782297" cy="899918"/>
          </a:xfrm>
        </p:spPr>
        <p:txBody>
          <a:bodyPr/>
          <a:lstStyle>
            <a:lvl1pPr>
              <a:defRPr>
                <a:latin typeface="Arial"/>
                <a:cs typeface="Arial"/>
              </a:defRPr>
            </a:lvl1pPr>
          </a:lstStyle>
          <a:p>
            <a:r>
              <a:rPr lang="en-US" dirty="0"/>
              <a:t>Click to edit Master title style</a:t>
            </a:r>
          </a:p>
        </p:txBody>
      </p:sp>
      <p:sp>
        <p:nvSpPr>
          <p:cNvPr id="3" name="Content Placeholder 2"/>
          <p:cNvSpPr>
            <a:spLocks noGrp="1"/>
          </p:cNvSpPr>
          <p:nvPr>
            <p:ph sz="half" idx="1"/>
          </p:nvPr>
        </p:nvSpPr>
        <p:spPr>
          <a:xfrm>
            <a:off x="800103" y="1600205"/>
            <a:ext cx="5384800" cy="4525963"/>
          </a:xfrm>
        </p:spPr>
        <p:txBody>
          <a:bodyPr/>
          <a:lstStyle>
            <a:lvl1pPr>
              <a:defRPr sz="2800">
                <a:latin typeface="Arial"/>
                <a:cs typeface="Arial"/>
              </a:defRPr>
            </a:lvl1pPr>
            <a:lvl2pPr>
              <a:defRPr sz="2400">
                <a:latin typeface="Arial"/>
                <a:cs typeface="Arial"/>
              </a:defRPr>
            </a:lvl2pPr>
            <a:lvl3pPr>
              <a:defRPr sz="2000">
                <a:latin typeface="Arial"/>
                <a:cs typeface="Arial"/>
              </a:defRPr>
            </a:lvl3pPr>
            <a:lvl4pPr>
              <a:defRPr sz="18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88103" y="1600205"/>
            <a:ext cx="5384800" cy="4525963"/>
          </a:xfrm>
        </p:spPr>
        <p:txBody>
          <a:bodyPr/>
          <a:lstStyle>
            <a:lvl1pPr>
              <a:defRPr sz="2800">
                <a:latin typeface="Arial"/>
                <a:cs typeface="Arial"/>
              </a:defRPr>
            </a:lvl1pPr>
            <a:lvl2pPr>
              <a:defRPr sz="2400">
                <a:latin typeface="Arial"/>
                <a:cs typeface="Arial"/>
              </a:defRPr>
            </a:lvl2pPr>
            <a:lvl3pPr>
              <a:defRPr sz="2000">
                <a:latin typeface="Arial"/>
                <a:cs typeface="Arial"/>
              </a:defRPr>
            </a:lvl3pPr>
            <a:lvl4pPr>
              <a:defRPr sz="18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9" name="Straight Connector 8"/>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6081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21270" y="168803"/>
            <a:ext cx="10761130" cy="89991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821270" y="1535113"/>
            <a:ext cx="5386917" cy="639762"/>
          </a:xfrm>
        </p:spPr>
        <p:txBody>
          <a:bodyPr anchor="b"/>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21270" y="2174875"/>
            <a:ext cx="5386917" cy="3951288"/>
          </a:xfrm>
        </p:spPr>
        <p:txBody>
          <a:bodyPr/>
          <a:lstStyle>
            <a:lvl1pPr>
              <a:defRPr sz="2400">
                <a:latin typeface="Arial"/>
                <a:cs typeface="Arial"/>
              </a:defRPr>
            </a:lvl1pPr>
            <a:lvl2pPr>
              <a:defRPr sz="2000">
                <a:latin typeface="Arial"/>
                <a:cs typeface="Arial"/>
              </a:defRPr>
            </a:lvl2pPr>
            <a:lvl3pPr>
              <a:defRPr sz="1800">
                <a:latin typeface="Arial"/>
                <a:cs typeface="Arial"/>
              </a:defRPr>
            </a:lvl3pPr>
            <a:lvl4pPr>
              <a:defRPr sz="1600">
                <a:latin typeface="Arial"/>
                <a:cs typeface="Arial"/>
              </a:defRPr>
            </a:lvl4pPr>
            <a:lvl5pPr>
              <a:defRPr sz="16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05040" y="1535113"/>
            <a:ext cx="5389033" cy="639762"/>
          </a:xfrm>
        </p:spPr>
        <p:txBody>
          <a:bodyPr anchor="b"/>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05040" y="2174875"/>
            <a:ext cx="5389033" cy="3951288"/>
          </a:xfrm>
        </p:spPr>
        <p:txBody>
          <a:bodyPr/>
          <a:lstStyle>
            <a:lvl1pPr>
              <a:defRPr sz="2400">
                <a:latin typeface="Arial"/>
                <a:cs typeface="Arial"/>
              </a:defRPr>
            </a:lvl1pPr>
            <a:lvl2pPr>
              <a:defRPr sz="2000">
                <a:latin typeface="Arial"/>
                <a:cs typeface="Arial"/>
              </a:defRPr>
            </a:lvl2pPr>
            <a:lvl3pPr>
              <a:defRPr sz="1800">
                <a:latin typeface="Arial"/>
                <a:cs typeface="Arial"/>
              </a:defRPr>
            </a:lvl3pPr>
            <a:lvl4pPr>
              <a:defRPr sz="1600">
                <a:latin typeface="Arial"/>
                <a:cs typeface="Arial"/>
              </a:defRPr>
            </a:lvl4pPr>
            <a:lvl5pPr>
              <a:defRPr sz="16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11" name="Straight Connector 10"/>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2279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1270" y="168803"/>
            <a:ext cx="10972800" cy="899918"/>
          </a:xfrm>
        </p:spPr>
        <p:txBody>
          <a:bodyPr/>
          <a:lstStyle>
            <a:lvl1pPr>
              <a:defRPr>
                <a:latin typeface="Arial"/>
                <a:cs typeface="Arial"/>
              </a:defRPr>
            </a:lvl1pPr>
          </a:lstStyle>
          <a:p>
            <a:r>
              <a:rPr lang="en-US" dirty="0"/>
              <a:t>Click to edit Master title style</a:t>
            </a:r>
          </a:p>
        </p:txBody>
      </p:sp>
      <p:pic>
        <p:nvPicPr>
          <p:cNvPr id="6" name="Picture 5"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7" name="Straight Connector 6"/>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16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6" name="Straight Connector 5"/>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7600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45648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8" name="Picture 7"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9" name="Straight Connector 8"/>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88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Arial Regular"/>
              </a:defRPr>
            </a:lvl1pPr>
          </a:lstStyle>
          <a:p>
            <a:fld id="{67F6595A-1EE7-984C-9F40-E4FEE1B6EE9D}" type="datetime1">
              <a:rPr lang="en-US" smtClean="0"/>
              <a:pPr/>
              <a:t>8/30/18</a:t>
            </a:fld>
            <a:endParaRPr lang="en-US" dirty="0"/>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b="0" i="0">
                <a:solidFill>
                  <a:schemeClr val="tx1">
                    <a:tint val="75000"/>
                  </a:schemeClr>
                </a:solidFill>
                <a:latin typeface="Arial Regular"/>
              </a:defRPr>
            </a:lvl1pPr>
          </a:lstStyle>
          <a:p>
            <a:endParaRPr lang="en-US" dirty="0"/>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b="0" i="0">
                <a:solidFill>
                  <a:schemeClr val="tx1">
                    <a:tint val="75000"/>
                  </a:schemeClr>
                </a:solidFill>
                <a:latin typeface="Arial Regular"/>
              </a:defRPr>
            </a:lvl1pPr>
          </a:lstStyle>
          <a:p>
            <a:fld id="{96651D66-C80A-954B-A038-45CCFA327C41}" type="slidenum">
              <a:rPr lang="en-US" smtClean="0"/>
              <a:pPr/>
              <a:t>‹#›</a:t>
            </a:fld>
            <a:endParaRPr lang="en-US" dirty="0"/>
          </a:p>
        </p:txBody>
      </p:sp>
    </p:spTree>
    <p:extLst>
      <p:ext uri="{BB962C8B-B14F-4D97-AF65-F5344CB8AC3E}">
        <p14:creationId xmlns:p14="http://schemas.microsoft.com/office/powerpoint/2010/main" val="11038163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b="0" i="0" kern="1200">
          <a:solidFill>
            <a:schemeClr val="tx1"/>
          </a:solidFill>
          <a:latin typeface="Arial Regular"/>
          <a:ea typeface="+mj-ea"/>
          <a:cs typeface="+mj-cs"/>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Arial Regular"/>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Arial Regular"/>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Arial Regular"/>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Arial Regular"/>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Arial Regular"/>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ace@icermali.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mailto:mariam.quinones@nih.gov" TargetMode="External"/><Relationship Id="rId4" Type="http://schemas.openxmlformats.org/officeDocument/2006/relationships/hyperlink" Target="mailto:ACE-GLOBAL-ANNOUNCE@list.nih.g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amtools.github.io/hts-specs/VCFv4.3.pdf"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www.sciencedirect.com/topics/medicine-and-dentistry/aligner" TargetMode="External"/><Relationship Id="rId7" Type="http://schemas.openxmlformats.org/officeDocument/2006/relationships/hyperlink" Target="https://www.sciencedirect.com/topics/medicine-and-dentistry/gene-frequency"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sciencedirect.com/science/article/pii/S0163445318301245?via%3Dihub#bib0019" TargetMode="External"/><Relationship Id="rId5" Type="http://schemas.openxmlformats.org/officeDocument/2006/relationships/hyperlink" Target="https://www.sciencedirect.com/science/article/pii/S0163445318301245?via%3Dihub#bib0018" TargetMode="External"/><Relationship Id="rId10" Type="http://schemas.openxmlformats.org/officeDocument/2006/relationships/image" Target="../media/image23.png"/><Relationship Id="rId4" Type="http://schemas.openxmlformats.org/officeDocument/2006/relationships/hyperlink" Target="https://www.sciencedirect.com/topics/medicine-and-dentistry/allele" TargetMode="External"/><Relationship Id="rId9"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lh3/mdust"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www.broadinstitute.org/gatk/guide/best-practice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8.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32.png"/><Relationship Id="rId7" Type="http://schemas.openxmlformats.org/officeDocument/2006/relationships/diagramColors" Target="../diagrams/colors8.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12.xml"/><Relationship Id="rId13" Type="http://schemas.openxmlformats.org/officeDocument/2006/relationships/diagramLayout" Target="../diagrams/layout13.xml"/><Relationship Id="rId3" Type="http://schemas.openxmlformats.org/officeDocument/2006/relationships/diagramLayout" Target="../diagrams/layout11.xml"/><Relationship Id="rId7" Type="http://schemas.openxmlformats.org/officeDocument/2006/relationships/diagramData" Target="../diagrams/data12.xml"/><Relationship Id="rId12" Type="http://schemas.openxmlformats.org/officeDocument/2006/relationships/diagramData" Target="../diagrams/data13.xml"/><Relationship Id="rId2" Type="http://schemas.openxmlformats.org/officeDocument/2006/relationships/diagramData" Target="../diagrams/data11.xml"/><Relationship Id="rId16" Type="http://schemas.microsoft.com/office/2007/relationships/diagramDrawing" Target="../diagrams/drawing13.xml"/><Relationship Id="rId1" Type="http://schemas.openxmlformats.org/officeDocument/2006/relationships/slideLayout" Target="../slideLayouts/slideLayout2.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5" Type="http://schemas.openxmlformats.org/officeDocument/2006/relationships/diagramColors" Target="../diagrams/colors13.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 Id="rId14" Type="http://schemas.openxmlformats.org/officeDocument/2006/relationships/diagramQuickStyle" Target="../diagrams/quickStyle13.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www.broadinstitute.org/gatk/events/2038/GATKwh0-BP-5-Variant_calling.pd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35.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7.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38.png"/><Relationship Id="rId7" Type="http://schemas.openxmlformats.org/officeDocument/2006/relationships/diagramColors" Target="../diagrams/colors16.xml"/><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3.amazonaws.com/1000genomes" TargetMode="External"/><Relationship Id="rId4" Type="http://schemas.openxmlformats.org/officeDocument/2006/relationships/hyperlink" Target="ftp://ftp-trace.ncbi.nih.gov/1000genomes/ftp/" TargetMode="Externa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51.xml.rels><?xml version="1.0" encoding="UTF-8" standalone="yes"?>
<Relationships xmlns="http://schemas.openxmlformats.org/package/2006/relationships"><Relationship Id="rId8" Type="http://schemas.openxmlformats.org/officeDocument/2006/relationships/hyperlink" Target="http://annovar.openbioinformatics.org/en/latest/" TargetMode="External"/><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55.xml.rels><?xml version="1.0" encoding="UTF-8" standalone="yes"?>
<Relationships xmlns="http://schemas.openxmlformats.org/package/2006/relationships"><Relationship Id="rId8" Type="http://schemas.openxmlformats.org/officeDocument/2006/relationships/diagramData" Target="../diagrams/data22.xml"/><Relationship Id="rId3" Type="http://schemas.openxmlformats.org/officeDocument/2006/relationships/diagramData" Target="../diagrams/data21.xml"/><Relationship Id="rId7" Type="http://schemas.microsoft.com/office/2007/relationships/diagramDrawing" Target="../diagrams/drawing21.xml"/><Relationship Id="rId12" Type="http://schemas.microsoft.com/office/2007/relationships/diagramDrawing" Target="../diagrams/drawing22.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21.xml"/><Relationship Id="rId11" Type="http://schemas.openxmlformats.org/officeDocument/2006/relationships/diagramColors" Target="../diagrams/colors22.xml"/><Relationship Id="rId5" Type="http://schemas.openxmlformats.org/officeDocument/2006/relationships/diagramQuickStyle" Target="../diagrams/quickStyle21.xml"/><Relationship Id="rId10" Type="http://schemas.openxmlformats.org/officeDocument/2006/relationships/diagramQuickStyle" Target="../diagrams/quickStyle22.xml"/><Relationship Id="rId4" Type="http://schemas.openxmlformats.org/officeDocument/2006/relationships/diagramLayout" Target="../diagrams/layout21.xml"/><Relationship Id="rId9" Type="http://schemas.openxmlformats.org/officeDocument/2006/relationships/diagramLayout" Target="../diagrams/layout2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57.xml.rels><?xml version="1.0" encoding="UTF-8" standalone="yes"?>
<Relationships xmlns="http://schemas.openxmlformats.org/package/2006/relationships"><Relationship Id="rId2" Type="http://schemas.openxmlformats.org/officeDocument/2006/relationships/hyperlink" Target="https://gemini.readthedocs.org/en/latest/"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www.ebi.ac.uk/gwas/" TargetMode="External"/><Relationship Id="rId4" Type="http://schemas.openxmlformats.org/officeDocument/2006/relationships/hyperlink" Target="http://en.wikipedia.org/wiki/Genome-wide_association_study"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674669" y="5398020"/>
            <a:ext cx="10940224" cy="1225804"/>
          </a:xfrm>
        </p:spPr>
        <p:txBody>
          <a:bodyPr>
            <a:normAutofit/>
          </a:bodyPr>
          <a:lstStyle/>
          <a:p>
            <a:r>
              <a:rPr lang="en-US" dirty="0"/>
              <a:t>Introduction to DNA-</a:t>
            </a:r>
            <a:r>
              <a:rPr lang="en-US" dirty="0" err="1"/>
              <a:t>Seq</a:t>
            </a:r>
            <a:r>
              <a:rPr lang="en-US" dirty="0"/>
              <a:t> and Variant Calling</a:t>
            </a:r>
          </a:p>
          <a:p>
            <a:r>
              <a:rPr lang="en-US" sz="2400" dirty="0">
                <a:solidFill>
                  <a:schemeClr val="tx1"/>
                </a:solidFill>
                <a:latin typeface="Arial"/>
                <a:cs typeface="Arial"/>
              </a:rPr>
              <a:t>Mariam </a:t>
            </a:r>
            <a:r>
              <a:rPr lang="en-US" sz="2400" dirty="0" err="1">
                <a:solidFill>
                  <a:schemeClr val="tx1"/>
                </a:solidFill>
                <a:latin typeface="Arial"/>
                <a:cs typeface="Arial"/>
              </a:rPr>
              <a:t>Quiñones</a:t>
            </a:r>
            <a:r>
              <a:rPr lang="en-US" sz="2400" dirty="0">
                <a:solidFill>
                  <a:schemeClr val="tx1"/>
                </a:solidFill>
                <a:latin typeface="Arial"/>
                <a:cs typeface="Arial"/>
              </a:rPr>
              <a:t>, PhD</a:t>
            </a:r>
          </a:p>
        </p:txBody>
      </p:sp>
      <p:sp>
        <p:nvSpPr>
          <p:cNvPr id="2" name="Slide Number Placeholder 1"/>
          <p:cNvSpPr>
            <a:spLocks noGrp="1"/>
          </p:cNvSpPr>
          <p:nvPr>
            <p:ph type="sldNum" sz="quarter" idx="4294967295"/>
          </p:nvPr>
        </p:nvSpPr>
        <p:spPr>
          <a:xfrm>
            <a:off x="8737600" y="6356355"/>
            <a:ext cx="2844800" cy="365125"/>
          </a:xfrm>
        </p:spPr>
        <p:txBody>
          <a:bodyPr/>
          <a:lstStyle/>
          <a:p>
            <a:fld id="{96651D66-C80A-954B-A038-45CCFA327C41}" type="slidenum">
              <a:rPr lang="en-US" smtClean="0"/>
              <a:t>1</a:t>
            </a:fld>
            <a:endParaRPr lang="en-US"/>
          </a:p>
        </p:txBody>
      </p:sp>
    </p:spTree>
    <p:extLst>
      <p:ext uri="{BB962C8B-B14F-4D97-AF65-F5344CB8AC3E}">
        <p14:creationId xmlns:p14="http://schemas.microsoft.com/office/powerpoint/2010/main" val="3481690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9" y="348037"/>
            <a:ext cx="10338933" cy="629714"/>
          </a:xfrm>
        </p:spPr>
        <p:txBody>
          <a:bodyPr>
            <a:noAutofit/>
          </a:bodyPr>
          <a:lstStyle/>
          <a:p>
            <a:pPr algn="l"/>
            <a:r>
              <a:rPr lang="en-US" sz="3600" dirty="0"/>
              <a:t>Next-generation sequencing overview</a:t>
            </a:r>
          </a:p>
        </p:txBody>
      </p:sp>
      <p:graphicFrame>
        <p:nvGraphicFramePr>
          <p:cNvPr id="5" name="Table 4"/>
          <p:cNvGraphicFramePr>
            <a:graphicFrameLocks noGrp="1"/>
          </p:cNvGraphicFramePr>
          <p:nvPr>
            <p:extLst>
              <p:ext uri="{D42A27DB-BD31-4B8C-83A1-F6EECF244321}">
                <p14:modId xmlns:p14="http://schemas.microsoft.com/office/powerpoint/2010/main" val="1425373742"/>
              </p:ext>
            </p:extLst>
          </p:nvPr>
        </p:nvGraphicFramePr>
        <p:xfrm>
          <a:off x="1060952" y="1236830"/>
          <a:ext cx="10500360" cy="5386605"/>
        </p:xfrm>
        <a:graphic>
          <a:graphicData uri="http://schemas.openxmlformats.org/drawingml/2006/table">
            <a:tbl>
              <a:tblPr firstRow="1" bandRow="1">
                <a:tableStyleId>{21E4AEA4-8DFA-4A89-87EB-49C32662AFE0}</a:tableStyleId>
              </a:tblPr>
              <a:tblGrid>
                <a:gridCol w="3500120">
                  <a:extLst>
                    <a:ext uri="{9D8B030D-6E8A-4147-A177-3AD203B41FA5}">
                      <a16:colId xmlns:a16="http://schemas.microsoft.com/office/drawing/2014/main" val="20000"/>
                    </a:ext>
                  </a:extLst>
                </a:gridCol>
                <a:gridCol w="3500120">
                  <a:extLst>
                    <a:ext uri="{9D8B030D-6E8A-4147-A177-3AD203B41FA5}">
                      <a16:colId xmlns:a16="http://schemas.microsoft.com/office/drawing/2014/main" val="20001"/>
                    </a:ext>
                  </a:extLst>
                </a:gridCol>
                <a:gridCol w="3500120">
                  <a:extLst>
                    <a:ext uri="{9D8B030D-6E8A-4147-A177-3AD203B41FA5}">
                      <a16:colId xmlns:a16="http://schemas.microsoft.com/office/drawing/2014/main" val="20002"/>
                    </a:ext>
                  </a:extLst>
                </a:gridCol>
              </a:tblGrid>
              <a:tr h="906546">
                <a:tc>
                  <a:txBody>
                    <a:bodyPr/>
                    <a:lstStyle/>
                    <a:p>
                      <a:pPr algn="ctr"/>
                      <a:endParaRPr lang="en-US" sz="2400" b="0" i="0" dirty="0">
                        <a:latin typeface="Arial Regular"/>
                      </a:endParaRPr>
                    </a:p>
                  </a:txBody>
                  <a:tcPr anchor="ctr"/>
                </a:tc>
                <a:tc>
                  <a:txBody>
                    <a:bodyPr/>
                    <a:lstStyle/>
                    <a:p>
                      <a:pPr algn="ctr"/>
                      <a:r>
                        <a:rPr lang="en-US" sz="2400" dirty="0" err="1"/>
                        <a:t>Exomes</a:t>
                      </a:r>
                      <a:r>
                        <a:rPr lang="en-US" sz="2400" dirty="0"/>
                        <a:t> (ES/WES)</a:t>
                      </a:r>
                    </a:p>
                  </a:txBody>
                  <a:tcPr anchor="ctr"/>
                </a:tc>
                <a:tc>
                  <a:txBody>
                    <a:bodyPr/>
                    <a:lstStyle/>
                    <a:p>
                      <a:pPr algn="ctr"/>
                      <a:r>
                        <a:rPr lang="en-US" sz="2400" dirty="0"/>
                        <a:t>Genomes (GS/WGS)</a:t>
                      </a:r>
                      <a:endParaRPr lang="en-US" sz="2400" b="0" i="0" dirty="0">
                        <a:latin typeface="Arial Regular"/>
                      </a:endParaRPr>
                    </a:p>
                  </a:txBody>
                  <a:tcPr anchor="ctr"/>
                </a:tc>
                <a:extLst>
                  <a:ext uri="{0D108BD9-81ED-4DB2-BD59-A6C34878D82A}">
                    <a16:rowId xmlns:a16="http://schemas.microsoft.com/office/drawing/2014/main" val="10000"/>
                  </a:ext>
                </a:extLst>
              </a:tr>
              <a:tr h="937461">
                <a:tc>
                  <a:txBody>
                    <a:bodyPr/>
                    <a:lstStyle/>
                    <a:p>
                      <a:pPr algn="ctr"/>
                      <a:r>
                        <a:rPr lang="en-US" sz="2400" dirty="0"/>
                        <a:t>Cost</a:t>
                      </a:r>
                      <a:endParaRPr lang="en-US" sz="2400" b="0" i="0" dirty="0">
                        <a:latin typeface="Arial Regular"/>
                      </a:endParaRPr>
                    </a:p>
                  </a:txBody>
                  <a:tcPr anchor="ctr"/>
                </a:tc>
                <a:tc>
                  <a:txBody>
                    <a:bodyPr/>
                    <a:lstStyle/>
                    <a:p>
                      <a:pPr algn="ctr"/>
                      <a:r>
                        <a:rPr lang="en-US" sz="2400" dirty="0"/>
                        <a:t>~$1000</a:t>
                      </a:r>
                      <a:endParaRPr lang="en-US" sz="2400" b="0" i="0" dirty="0">
                        <a:latin typeface="Arial Regular"/>
                      </a:endParaRPr>
                    </a:p>
                  </a:txBody>
                  <a:tcPr anchor="ctr"/>
                </a:tc>
                <a:tc>
                  <a:txBody>
                    <a:bodyPr/>
                    <a:lstStyle/>
                    <a:p>
                      <a:pPr algn="ctr"/>
                      <a:r>
                        <a:rPr lang="en-US" sz="2400" dirty="0"/>
                        <a:t>~$2000 </a:t>
                      </a:r>
                    </a:p>
                    <a:p>
                      <a:pPr algn="ctr"/>
                      <a:r>
                        <a:rPr lang="en-US" sz="1400" dirty="0"/>
                        <a:t>(~$1000 with </a:t>
                      </a:r>
                      <a:r>
                        <a:rPr lang="en-US" sz="1400" dirty="0" err="1"/>
                        <a:t>HiSeq</a:t>
                      </a:r>
                      <a:r>
                        <a:rPr lang="en-US" sz="1400" baseline="0" dirty="0"/>
                        <a:t> </a:t>
                      </a:r>
                      <a:r>
                        <a:rPr lang="en-US" sz="1400" dirty="0"/>
                        <a:t>X</a:t>
                      </a:r>
                      <a:r>
                        <a:rPr lang="en-US" sz="1400" baseline="0" dirty="0"/>
                        <a:t> Ten)</a:t>
                      </a:r>
                      <a:endParaRPr lang="en-US" sz="1400" dirty="0"/>
                    </a:p>
                  </a:txBody>
                  <a:tcPr anchor="ctr"/>
                </a:tc>
                <a:extLst>
                  <a:ext uri="{0D108BD9-81ED-4DB2-BD59-A6C34878D82A}">
                    <a16:rowId xmlns:a16="http://schemas.microsoft.com/office/drawing/2014/main" val="10001"/>
                  </a:ext>
                </a:extLst>
              </a:tr>
              <a:tr h="906546">
                <a:tc>
                  <a:txBody>
                    <a:bodyPr/>
                    <a:lstStyle/>
                    <a:p>
                      <a:pPr algn="ctr"/>
                      <a:r>
                        <a:rPr lang="en-US" sz="2400" dirty="0"/>
                        <a:t>Size of bam files</a:t>
                      </a:r>
                      <a:endParaRPr lang="en-US" sz="2400" b="0" i="0" dirty="0">
                        <a:latin typeface="Arial Regular"/>
                      </a:endParaRPr>
                    </a:p>
                  </a:txBody>
                  <a:tcPr anchor="ctr"/>
                </a:tc>
                <a:tc>
                  <a:txBody>
                    <a:bodyPr/>
                    <a:lstStyle/>
                    <a:p>
                      <a:pPr algn="ctr"/>
                      <a:r>
                        <a:rPr lang="en-US" sz="2400" dirty="0"/>
                        <a:t>~10</a:t>
                      </a:r>
                      <a:r>
                        <a:rPr lang="en-US" sz="2400" baseline="0" dirty="0"/>
                        <a:t> Gb</a:t>
                      </a:r>
                      <a:endParaRPr lang="en-US" sz="2400" dirty="0"/>
                    </a:p>
                  </a:txBody>
                  <a:tcPr anchor="ctr"/>
                </a:tc>
                <a:tc>
                  <a:txBody>
                    <a:bodyPr/>
                    <a:lstStyle/>
                    <a:p>
                      <a:pPr algn="ctr"/>
                      <a:r>
                        <a:rPr lang="en-US" sz="2400" dirty="0"/>
                        <a:t>~200 Gb</a:t>
                      </a:r>
                      <a:endParaRPr lang="en-US" sz="2400" b="0" i="0" dirty="0">
                        <a:latin typeface="Arial Regular"/>
                      </a:endParaRPr>
                    </a:p>
                  </a:txBody>
                  <a:tcPr anchor="ctr"/>
                </a:tc>
                <a:extLst>
                  <a:ext uri="{0D108BD9-81ED-4DB2-BD59-A6C34878D82A}">
                    <a16:rowId xmlns:a16="http://schemas.microsoft.com/office/drawing/2014/main" val="10002"/>
                  </a:ext>
                </a:extLst>
              </a:tr>
              <a:tr h="906546">
                <a:tc>
                  <a:txBody>
                    <a:bodyPr/>
                    <a:lstStyle/>
                    <a:p>
                      <a:pPr algn="ctr"/>
                      <a:r>
                        <a:rPr lang="en-US" sz="2400" dirty="0"/>
                        <a:t>DNA</a:t>
                      </a:r>
                      <a:endParaRPr lang="en-US" sz="2400" b="0" i="0" dirty="0">
                        <a:latin typeface="Arial Regular"/>
                      </a:endParaRPr>
                    </a:p>
                  </a:txBody>
                  <a:tcPr anchor="ctr"/>
                </a:tc>
                <a:tc>
                  <a:txBody>
                    <a:bodyPr/>
                    <a:lstStyle/>
                    <a:p>
                      <a:pPr algn="ctr"/>
                      <a:r>
                        <a:rPr lang="en-US" sz="2400" dirty="0"/>
                        <a:t>Targeted</a:t>
                      </a:r>
                      <a:r>
                        <a:rPr lang="en-US" sz="2400" baseline="0" dirty="0"/>
                        <a:t> and captured</a:t>
                      </a:r>
                      <a:endParaRPr lang="en-US" sz="2400" dirty="0"/>
                    </a:p>
                  </a:txBody>
                  <a:tcPr anchor="ctr"/>
                </a:tc>
                <a:tc>
                  <a:txBody>
                    <a:bodyPr/>
                    <a:lstStyle/>
                    <a:p>
                      <a:pPr algn="ctr"/>
                      <a:r>
                        <a:rPr lang="en-US" sz="2400" dirty="0"/>
                        <a:t>Sheared DNA</a:t>
                      </a:r>
                      <a:endParaRPr lang="en-US" sz="2400" b="0" i="0" dirty="0">
                        <a:latin typeface="Arial Regular"/>
                      </a:endParaRPr>
                    </a:p>
                  </a:txBody>
                  <a:tcPr anchor="ctr"/>
                </a:tc>
                <a:extLst>
                  <a:ext uri="{0D108BD9-81ED-4DB2-BD59-A6C34878D82A}">
                    <a16:rowId xmlns:a16="http://schemas.microsoft.com/office/drawing/2014/main" val="10003"/>
                  </a:ext>
                </a:extLst>
              </a:tr>
              <a:tr h="906546">
                <a:tc>
                  <a:txBody>
                    <a:bodyPr/>
                    <a:lstStyle/>
                    <a:p>
                      <a:pPr algn="ctr"/>
                      <a:r>
                        <a:rPr lang="en-US" sz="2400" dirty="0"/>
                        <a:t>What you can get</a:t>
                      </a:r>
                      <a:endParaRPr lang="en-US" sz="2400" b="0" i="0" dirty="0">
                        <a:latin typeface="Arial Regular"/>
                      </a:endParaRPr>
                    </a:p>
                  </a:txBody>
                  <a:tcPr anchor="ctr"/>
                </a:tc>
                <a:tc>
                  <a:txBody>
                    <a:bodyPr/>
                    <a:lstStyle/>
                    <a:p>
                      <a:pPr algn="ctr"/>
                      <a:r>
                        <a:rPr lang="en-US" sz="2400" dirty="0"/>
                        <a:t>Most</a:t>
                      </a:r>
                      <a:r>
                        <a:rPr lang="en-US" sz="2400" baseline="0" dirty="0"/>
                        <a:t> coding regions (+UTR)</a:t>
                      </a:r>
                      <a:endParaRPr lang="en-US" sz="2400" dirty="0"/>
                    </a:p>
                  </a:txBody>
                  <a:tcPr anchor="ctr"/>
                </a:tc>
                <a:tc>
                  <a:txBody>
                    <a:bodyPr/>
                    <a:lstStyle/>
                    <a:p>
                      <a:pPr algn="ctr"/>
                      <a:r>
                        <a:rPr lang="en-US" sz="2400" dirty="0"/>
                        <a:t>coding</a:t>
                      </a:r>
                      <a:r>
                        <a:rPr lang="en-US" sz="2400" baseline="0" dirty="0"/>
                        <a:t> and non-coding</a:t>
                      </a:r>
                      <a:endParaRPr lang="en-US" sz="2400" dirty="0"/>
                    </a:p>
                  </a:txBody>
                  <a:tcPr anchor="ctr"/>
                </a:tc>
                <a:extLst>
                  <a:ext uri="{0D108BD9-81ED-4DB2-BD59-A6C34878D82A}">
                    <a16:rowId xmlns:a16="http://schemas.microsoft.com/office/drawing/2014/main" val="10004"/>
                  </a:ext>
                </a:extLst>
              </a:tr>
              <a:tr h="813685">
                <a:tc>
                  <a:txBody>
                    <a:bodyPr/>
                    <a:lstStyle/>
                    <a:p>
                      <a:pPr algn="ctr"/>
                      <a:r>
                        <a:rPr lang="en-US" sz="2400" dirty="0"/>
                        <a:t>Variants</a:t>
                      </a:r>
                      <a:r>
                        <a:rPr lang="en-US" sz="2400" baseline="0" dirty="0"/>
                        <a:t> that can be examined</a:t>
                      </a:r>
                      <a:endParaRPr lang="en-US" sz="2400" dirty="0"/>
                    </a:p>
                  </a:txBody>
                  <a:tcPr anchor="ctr"/>
                </a:tc>
                <a:tc>
                  <a:txBody>
                    <a:bodyPr/>
                    <a:lstStyle/>
                    <a:p>
                      <a:pPr algn="ctr"/>
                      <a:r>
                        <a:rPr lang="en-US" sz="2400" dirty="0"/>
                        <a:t>SNVs, </a:t>
                      </a:r>
                      <a:r>
                        <a:rPr lang="en-US" sz="2400" dirty="0" err="1"/>
                        <a:t>indels</a:t>
                      </a:r>
                      <a:r>
                        <a:rPr lang="en-US" sz="2400" dirty="0"/>
                        <a:t> (CNVs)</a:t>
                      </a:r>
                    </a:p>
                  </a:txBody>
                  <a:tcPr anchor="ctr"/>
                </a:tc>
                <a:tc>
                  <a:txBody>
                    <a:bodyPr/>
                    <a:lstStyle/>
                    <a:p>
                      <a:pPr algn="ctr"/>
                      <a:r>
                        <a:rPr lang="en-US" sz="2400" dirty="0"/>
                        <a:t>SNVs, </a:t>
                      </a:r>
                      <a:r>
                        <a:rPr lang="en-US" sz="2400" dirty="0" err="1"/>
                        <a:t>indels</a:t>
                      </a:r>
                      <a:r>
                        <a:rPr lang="en-US" sz="2400" dirty="0"/>
                        <a:t>, CNVs, structural variations</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87404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36763" y="2852381"/>
            <a:ext cx="1176074" cy="1169659"/>
          </a:xfrm>
          <a:prstGeom prst="rect">
            <a:avLst/>
          </a:prstGeom>
        </p:spPr>
      </p:pic>
      <p:sp>
        <p:nvSpPr>
          <p:cNvPr id="2" name="Title 1"/>
          <p:cNvSpPr>
            <a:spLocks noGrp="1"/>
          </p:cNvSpPr>
          <p:nvPr>
            <p:ph type="title"/>
          </p:nvPr>
        </p:nvSpPr>
        <p:spPr/>
        <p:txBody>
          <a:bodyPr/>
          <a:lstStyle/>
          <a:p>
            <a:r>
              <a:rPr lang="en-US" dirty="0"/>
              <a:t>Processing reads for Variant Analysis</a:t>
            </a:r>
          </a:p>
        </p:txBody>
      </p:sp>
      <p:sp>
        <p:nvSpPr>
          <p:cNvPr id="3" name="Content Placeholder 2"/>
          <p:cNvSpPr>
            <a:spLocks noGrp="1"/>
          </p:cNvSpPr>
          <p:nvPr>
            <p:ph idx="1"/>
          </p:nvPr>
        </p:nvSpPr>
        <p:spPr>
          <a:xfrm>
            <a:off x="937727" y="1493837"/>
            <a:ext cx="10756900" cy="4525963"/>
          </a:xfrm>
        </p:spPr>
        <p:txBody>
          <a:bodyPr>
            <a:normAutofit/>
          </a:bodyPr>
          <a:lstStyle/>
          <a:p>
            <a:r>
              <a:rPr lang="en-US" sz="2000" dirty="0"/>
              <a:t>Trimming:</a:t>
            </a:r>
          </a:p>
          <a:p>
            <a:pPr lvl="1"/>
            <a:r>
              <a:rPr lang="en-US" sz="1800" dirty="0"/>
              <a:t>Unless quality of read data is poor, low quality end trimming of short reads (e.g. </a:t>
            </a:r>
            <a:r>
              <a:rPr lang="en-US" sz="1800" dirty="0" err="1"/>
              <a:t>Illumina</a:t>
            </a:r>
            <a:r>
              <a:rPr lang="en-US" sz="1800" dirty="0"/>
              <a:t>) prior to mapping is usually not required.  </a:t>
            </a:r>
          </a:p>
          <a:p>
            <a:pPr lvl="1"/>
            <a:r>
              <a:rPr lang="en-US" sz="1800" dirty="0"/>
              <a:t>If adapters are present in a high number of reads, these could be trimmed to improve mapping.</a:t>
            </a:r>
          </a:p>
          <a:p>
            <a:pPr lvl="2"/>
            <a:r>
              <a:rPr lang="en-US" sz="1400" i="1" dirty="0">
                <a:solidFill>
                  <a:schemeClr val="tx2">
                    <a:lumMod val="50000"/>
                  </a:schemeClr>
                </a:solidFill>
              </a:rPr>
              <a:t>Recommended tools: </a:t>
            </a:r>
            <a:r>
              <a:rPr lang="en-US" sz="1400" i="1" dirty="0" err="1">
                <a:solidFill>
                  <a:schemeClr val="tx2">
                    <a:lumMod val="50000"/>
                  </a:schemeClr>
                </a:solidFill>
              </a:rPr>
              <a:t>Prinseq</a:t>
            </a:r>
            <a:r>
              <a:rPr lang="en-US" sz="1400" i="1" dirty="0">
                <a:solidFill>
                  <a:schemeClr val="tx2">
                    <a:lumMod val="50000"/>
                  </a:schemeClr>
                </a:solidFill>
              </a:rPr>
              <a:t>, Btrim64, </a:t>
            </a:r>
            <a:r>
              <a:rPr lang="en-US" sz="1400" i="1" dirty="0" err="1">
                <a:solidFill>
                  <a:schemeClr val="tx2">
                    <a:lumMod val="50000"/>
                  </a:schemeClr>
                </a:solidFill>
              </a:rPr>
              <a:t>FastQC</a:t>
            </a:r>
            <a:endParaRPr lang="en-US" sz="1400" i="1" dirty="0">
              <a:solidFill>
                <a:schemeClr val="tx2">
                  <a:lumMod val="50000"/>
                </a:schemeClr>
              </a:solidFill>
            </a:endParaRPr>
          </a:p>
          <a:p>
            <a:pPr lvl="1"/>
            <a:endParaRPr lang="en-US" sz="2000" dirty="0"/>
          </a:p>
          <a:p>
            <a:r>
              <a:rPr lang="en-US" sz="2000" dirty="0"/>
              <a:t>Marking duplicates:</a:t>
            </a:r>
          </a:p>
          <a:p>
            <a:pPr lvl="1"/>
            <a:r>
              <a:rPr lang="en-US" sz="1800" dirty="0"/>
              <a:t>It is not required to remove duplicate reads prior to mapping but instead it is recommended to mark duplicates after the alignment. </a:t>
            </a:r>
          </a:p>
          <a:p>
            <a:pPr lvl="2"/>
            <a:r>
              <a:rPr lang="en-US" sz="1400" dirty="0"/>
              <a:t> </a:t>
            </a:r>
            <a:r>
              <a:rPr lang="en-US" sz="1400" i="1" dirty="0">
                <a:solidFill>
                  <a:srgbClr val="131D43"/>
                </a:solidFill>
              </a:rPr>
              <a:t>Recommended tool: Picard.</a:t>
            </a:r>
          </a:p>
          <a:p>
            <a:pPr lvl="1"/>
            <a:r>
              <a:rPr lang="en-US" sz="1800" dirty="0"/>
              <a:t>A library that is composed mainly of PCR duplicates could produce inaccurate variant calling.</a:t>
            </a:r>
          </a:p>
        </p:txBody>
      </p:sp>
      <p:sp>
        <p:nvSpPr>
          <p:cNvPr id="5" name="Rectangle 4"/>
          <p:cNvSpPr/>
          <p:nvPr/>
        </p:nvSpPr>
        <p:spPr>
          <a:xfrm>
            <a:off x="3505200" y="6019800"/>
            <a:ext cx="6096000" cy="369332"/>
          </a:xfrm>
          <a:prstGeom prst="rect">
            <a:avLst/>
          </a:prstGeom>
        </p:spPr>
        <p:txBody>
          <a:bodyPr wrap="square">
            <a:spAutoFit/>
          </a:bodyPr>
          <a:lstStyle/>
          <a:p>
            <a:r>
              <a:rPr lang="en-US" dirty="0">
                <a:latin typeface="Arial Regular"/>
              </a:rPr>
              <a:t>http://</a:t>
            </a:r>
            <a:r>
              <a:rPr lang="en-US" dirty="0" err="1">
                <a:latin typeface="Arial Regular"/>
              </a:rPr>
              <a:t>www.biomedcentral.com</a:t>
            </a:r>
            <a:r>
              <a:rPr lang="en-US" dirty="0">
                <a:latin typeface="Arial Regular"/>
              </a:rPr>
              <a:t>/1471-2164/13/S8/S8</a:t>
            </a:r>
          </a:p>
        </p:txBody>
      </p:sp>
      <p:sp>
        <p:nvSpPr>
          <p:cNvPr id="7" name="TextBox 6"/>
          <p:cNvSpPr txBox="1"/>
          <p:nvPr/>
        </p:nvSpPr>
        <p:spPr>
          <a:xfrm>
            <a:off x="7924800" y="6610806"/>
            <a:ext cx="1558890" cy="215444"/>
          </a:xfrm>
          <a:prstGeom prst="rect">
            <a:avLst/>
          </a:prstGeom>
          <a:noFill/>
        </p:spPr>
        <p:txBody>
          <a:bodyPr wrap="none" rtlCol="0">
            <a:spAutoFit/>
          </a:bodyPr>
          <a:lstStyle/>
          <a:p>
            <a:r>
              <a:rPr lang="en-US" sz="800" dirty="0">
                <a:latin typeface="Arial Regular"/>
              </a:rPr>
              <a:t>Clip: http://</a:t>
            </a:r>
            <a:r>
              <a:rPr lang="en-US" sz="800" dirty="0" err="1">
                <a:latin typeface="Arial Regular"/>
              </a:rPr>
              <a:t>bestclipartblog.com</a:t>
            </a:r>
            <a:endParaRPr lang="en-US" sz="800" dirty="0">
              <a:latin typeface="Arial Regular"/>
            </a:endParaRPr>
          </a:p>
        </p:txBody>
      </p:sp>
      <p:sp>
        <p:nvSpPr>
          <p:cNvPr id="8" name="Slide Number Placeholder 7"/>
          <p:cNvSpPr>
            <a:spLocks noGrp="1"/>
          </p:cNvSpPr>
          <p:nvPr>
            <p:ph type="sldNum" sz="quarter" idx="12"/>
          </p:nvPr>
        </p:nvSpPr>
        <p:spPr/>
        <p:txBody>
          <a:bodyPr/>
          <a:lstStyle/>
          <a:p>
            <a:fld id="{0235576B-7F3C-4840-ADD7-A9DF1158E3A5}" type="slidenum">
              <a:rPr lang="en-US" smtClean="0">
                <a:latin typeface="Arial Regular"/>
              </a:rPr>
              <a:pPr/>
              <a:t>11</a:t>
            </a:fld>
            <a:endParaRPr lang="en-US">
              <a:latin typeface="Arial Regular"/>
            </a:endParaRPr>
          </a:p>
        </p:txBody>
      </p:sp>
    </p:spTree>
    <p:extLst>
      <p:ext uri="{BB962C8B-B14F-4D97-AF65-F5344CB8AC3E}">
        <p14:creationId xmlns:p14="http://schemas.microsoft.com/office/powerpoint/2010/main" val="297250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dissolv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dissolv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dissolve">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dissolv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00" y="0"/>
            <a:ext cx="10863580" cy="1135910"/>
          </a:xfrm>
        </p:spPr>
        <p:txBody>
          <a:bodyPr>
            <a:noAutofit/>
          </a:bodyPr>
          <a:lstStyle/>
          <a:p>
            <a:pPr algn="l"/>
            <a:r>
              <a:rPr lang="en-US" sz="3600" dirty="0"/>
              <a:t>Overview of next-generation sequencing processing for variant analysis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90724727"/>
              </p:ext>
            </p:extLst>
          </p:nvPr>
        </p:nvGraphicFramePr>
        <p:xfrm>
          <a:off x="825500" y="1478280"/>
          <a:ext cx="11031220" cy="5074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ADC33DB6-41BE-E344-8D48-C10CE9993661}"/>
              </a:ext>
            </a:extLst>
          </p:cNvPr>
          <p:cNvSpPr txBox="1"/>
          <p:nvPr/>
        </p:nvSpPr>
        <p:spPr>
          <a:xfrm>
            <a:off x="4549479" y="5749527"/>
            <a:ext cx="1577932" cy="369332"/>
          </a:xfrm>
          <a:prstGeom prst="rect">
            <a:avLst/>
          </a:prstGeom>
          <a:noFill/>
        </p:spPr>
        <p:txBody>
          <a:bodyPr wrap="none" rtlCol="0">
            <a:spAutoFit/>
          </a:bodyPr>
          <a:lstStyle/>
          <a:p>
            <a:r>
              <a:rPr lang="en-US" dirty="0"/>
              <a:t>Quality control</a:t>
            </a:r>
          </a:p>
        </p:txBody>
      </p:sp>
      <p:cxnSp>
        <p:nvCxnSpPr>
          <p:cNvPr id="8" name="Straight Arrow Connector 7">
            <a:extLst>
              <a:ext uri="{FF2B5EF4-FFF2-40B4-BE49-F238E27FC236}">
                <a16:creationId xmlns:a16="http://schemas.microsoft.com/office/drawing/2014/main" id="{93D74DCD-9FC6-BB46-90F4-E00F920C29DC}"/>
              </a:ext>
            </a:extLst>
          </p:cNvPr>
          <p:cNvCxnSpPr>
            <a:cxnSpLocks/>
          </p:cNvCxnSpPr>
          <p:nvPr/>
        </p:nvCxnSpPr>
        <p:spPr>
          <a:xfrm>
            <a:off x="2956560" y="5075450"/>
            <a:ext cx="1463040" cy="746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DD340CC6-4CEA-1847-B6E9-C58812CFC4A9}"/>
              </a:ext>
            </a:extLst>
          </p:cNvPr>
          <p:cNvCxnSpPr>
            <a:cxnSpLocks/>
          </p:cNvCxnSpPr>
          <p:nvPr/>
        </p:nvCxnSpPr>
        <p:spPr>
          <a:xfrm>
            <a:off x="5166360" y="5075450"/>
            <a:ext cx="0" cy="609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64224605-6526-8B40-98E0-A5F2DF15D198}"/>
              </a:ext>
            </a:extLst>
          </p:cNvPr>
          <p:cNvCxnSpPr>
            <a:cxnSpLocks/>
          </p:cNvCxnSpPr>
          <p:nvPr/>
        </p:nvCxnSpPr>
        <p:spPr>
          <a:xfrm flipH="1">
            <a:off x="6257290" y="5075450"/>
            <a:ext cx="955674" cy="609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8063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12290" y="138954"/>
            <a:ext cx="10615019" cy="914400"/>
          </a:xfrm>
        </p:spPr>
        <p:txBody>
          <a:bodyPr>
            <a:noAutofit/>
          </a:bodyPr>
          <a:lstStyle/>
          <a:p>
            <a:pPr algn="l"/>
            <a:r>
              <a:rPr lang="en-US" sz="3200" b="1" dirty="0"/>
              <a:t>Variant analysis can be done using the entire genome (WGS) or only coding sequences (exome)</a:t>
            </a:r>
          </a:p>
        </p:txBody>
      </p:sp>
      <p:sp>
        <p:nvSpPr>
          <p:cNvPr id="9" name="Text Placeholder 8"/>
          <p:cNvSpPr>
            <a:spLocks noGrp="1"/>
          </p:cNvSpPr>
          <p:nvPr>
            <p:ph type="body" idx="1"/>
          </p:nvPr>
        </p:nvSpPr>
        <p:spPr>
          <a:xfrm>
            <a:off x="811307" y="2234675"/>
            <a:ext cx="3657600" cy="659352"/>
          </a:xfrm>
        </p:spPr>
        <p:txBody>
          <a:bodyPr>
            <a:normAutofit/>
          </a:bodyPr>
          <a:lstStyle/>
          <a:p>
            <a:r>
              <a:rPr lang="en-US" sz="2800" dirty="0"/>
              <a:t>Whole Genome</a:t>
            </a:r>
          </a:p>
        </p:txBody>
      </p:sp>
      <p:sp>
        <p:nvSpPr>
          <p:cNvPr id="11" name="Text Placeholder 10"/>
          <p:cNvSpPr>
            <a:spLocks noGrp="1"/>
          </p:cNvSpPr>
          <p:nvPr>
            <p:ph type="body" sz="half" idx="3"/>
          </p:nvPr>
        </p:nvSpPr>
        <p:spPr>
          <a:xfrm>
            <a:off x="6352301" y="2234675"/>
            <a:ext cx="3657600" cy="654843"/>
          </a:xfrm>
        </p:spPr>
        <p:txBody>
          <a:bodyPr>
            <a:normAutofit/>
          </a:bodyPr>
          <a:lstStyle/>
          <a:p>
            <a:r>
              <a:rPr lang="en-US" sz="2800" dirty="0" err="1"/>
              <a:t>Exome-Seq</a:t>
            </a:r>
            <a:endParaRPr lang="en-US" sz="2800" dirty="0"/>
          </a:p>
        </p:txBody>
      </p:sp>
      <p:sp>
        <p:nvSpPr>
          <p:cNvPr id="10" name="Content Placeholder 9"/>
          <p:cNvSpPr>
            <a:spLocks noGrp="1"/>
          </p:cNvSpPr>
          <p:nvPr>
            <p:ph sz="quarter" idx="2"/>
          </p:nvPr>
        </p:nvSpPr>
        <p:spPr>
          <a:xfrm>
            <a:off x="857969" y="3021552"/>
            <a:ext cx="5161831" cy="3836448"/>
          </a:xfrm>
        </p:spPr>
        <p:txBody>
          <a:bodyPr/>
          <a:lstStyle/>
          <a:p>
            <a:r>
              <a:rPr lang="en-US" dirty="0"/>
              <a:t>Useful for identifying SNPs but also structural variants in any genomic region</a:t>
            </a:r>
          </a:p>
          <a:p>
            <a:r>
              <a:rPr lang="en-US" dirty="0"/>
              <a:t>It is routinely done when studying genomes from bacteria or viruses</a:t>
            </a:r>
          </a:p>
        </p:txBody>
      </p:sp>
      <p:sp>
        <p:nvSpPr>
          <p:cNvPr id="12" name="Content Placeholder 11"/>
          <p:cNvSpPr>
            <a:spLocks noGrp="1"/>
          </p:cNvSpPr>
          <p:nvPr>
            <p:ph sz="quarter" idx="4"/>
          </p:nvPr>
        </p:nvSpPr>
        <p:spPr>
          <a:xfrm>
            <a:off x="6352301" y="3021552"/>
            <a:ext cx="5284694" cy="3836448"/>
          </a:xfrm>
        </p:spPr>
        <p:txBody>
          <a:bodyPr/>
          <a:lstStyle/>
          <a:p>
            <a:r>
              <a:rPr lang="en-US" dirty="0"/>
              <a:t>Interrogates variants in specific genomic regions, usually coding sequences.</a:t>
            </a:r>
          </a:p>
          <a:p>
            <a:r>
              <a:rPr lang="en-US" dirty="0"/>
              <a:t>Cheaper and provides high coverage</a:t>
            </a:r>
          </a:p>
        </p:txBody>
      </p:sp>
      <p:sp>
        <p:nvSpPr>
          <p:cNvPr id="3" name="Slide Number Placeholder 2"/>
          <p:cNvSpPr>
            <a:spLocks noGrp="1"/>
          </p:cNvSpPr>
          <p:nvPr>
            <p:ph type="sldNum" sz="quarter" idx="12"/>
          </p:nvPr>
        </p:nvSpPr>
        <p:spPr/>
        <p:txBody>
          <a:bodyPr/>
          <a:lstStyle/>
          <a:p>
            <a:fld id="{0235576B-7F3C-4840-ADD7-A9DF1158E3A5}" type="slidenum">
              <a:rPr lang="en-US" smtClean="0">
                <a:latin typeface="Arial Regular"/>
              </a:rPr>
              <a:pPr/>
              <a:t>13</a:t>
            </a:fld>
            <a:endParaRPr lang="en-US">
              <a:latin typeface="Arial Regular"/>
            </a:endParaRPr>
          </a:p>
        </p:txBody>
      </p:sp>
    </p:spTree>
    <p:extLst>
      <p:ext uri="{BB962C8B-B14F-4D97-AF65-F5344CB8AC3E}">
        <p14:creationId xmlns:p14="http://schemas.microsoft.com/office/powerpoint/2010/main" val="3721784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5882" y="119425"/>
            <a:ext cx="6977530" cy="899918"/>
          </a:xfrm>
        </p:spPr>
        <p:txBody>
          <a:bodyPr>
            <a:normAutofit fontScale="90000"/>
          </a:bodyPr>
          <a:lstStyle/>
          <a:p>
            <a:r>
              <a:rPr lang="en-US" dirty="0" err="1"/>
              <a:t>Exome</a:t>
            </a:r>
            <a:r>
              <a:rPr lang="en-US" dirty="0"/>
              <a:t> sequencing overview</a:t>
            </a:r>
          </a:p>
        </p:txBody>
      </p:sp>
      <p:sp>
        <p:nvSpPr>
          <p:cNvPr id="11" name="TextBox 10"/>
          <p:cNvSpPr txBox="1"/>
          <p:nvPr/>
        </p:nvSpPr>
        <p:spPr>
          <a:xfrm>
            <a:off x="1173480" y="6427114"/>
            <a:ext cx="9494521" cy="253916"/>
          </a:xfrm>
          <a:prstGeom prst="rect">
            <a:avLst/>
          </a:prstGeom>
          <a:noFill/>
        </p:spPr>
        <p:txBody>
          <a:bodyPr wrap="square" rtlCol="0">
            <a:spAutoFit/>
          </a:bodyPr>
          <a:lstStyle/>
          <a:p>
            <a:r>
              <a:rPr lang="en-US" sz="1050" dirty="0">
                <a:latin typeface="Arial Regular"/>
              </a:rPr>
              <a:t>Ann https://</a:t>
            </a:r>
            <a:r>
              <a:rPr lang="en-US" sz="1050" dirty="0" err="1">
                <a:latin typeface="Arial Regular"/>
              </a:rPr>
              <a:t>en.wikipedia.org</a:t>
            </a:r>
            <a:r>
              <a:rPr lang="en-US" sz="1050" dirty="0">
                <a:latin typeface="Arial Regular"/>
              </a:rPr>
              <a:t>/wiki/</a:t>
            </a:r>
            <a:r>
              <a:rPr lang="en-US" sz="1050" dirty="0" err="1">
                <a:latin typeface="Arial Regular"/>
              </a:rPr>
              <a:t>Exome_sequencing</a:t>
            </a:r>
            <a:r>
              <a:rPr lang="en-US" sz="1050" dirty="0">
                <a:latin typeface="Arial Regular"/>
              </a:rPr>
              <a:t>#/media/File:Exome_Sequencing_workflow_1b.png. 2012 Jan; 71(1):5-14</a:t>
            </a:r>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a:ext>
            </a:extLst>
          </a:blip>
          <a:srcRect t="-16214" b="-16214"/>
          <a:stretch>
            <a:fillRect/>
          </a:stretch>
        </p:blipFill>
        <p:spPr>
          <a:xfrm>
            <a:off x="6492239" y="1600205"/>
            <a:ext cx="4655823" cy="4525963"/>
          </a:xfrm>
        </p:spPr>
      </p:pic>
      <p:pic>
        <p:nvPicPr>
          <p:cNvPr id="6" name="Content Placeholder 5"/>
          <p:cNvPicPr>
            <a:picLocks noGrp="1" noChangeAspect="1"/>
          </p:cNvPicPr>
          <p:nvPr>
            <p:ph sz="half" idx="1"/>
          </p:nvPr>
        </p:nvPicPr>
        <p:blipFill>
          <a:blip r:embed="rId4">
            <a:extLst>
              <a:ext uri="{28A0092B-C50C-407E-A947-70E740481C1C}">
                <a14:useLocalDpi xmlns:a14="http://schemas.microsoft.com/office/drawing/2010/main"/>
              </a:ext>
            </a:extLst>
          </a:blip>
          <a:srcRect l="-6441" r="-6441"/>
          <a:stretch>
            <a:fillRect/>
          </a:stretch>
        </p:blipFill>
        <p:spPr>
          <a:xfrm>
            <a:off x="1371599" y="1600205"/>
            <a:ext cx="4813303" cy="4525963"/>
          </a:xfrm>
        </p:spPr>
      </p:pic>
    </p:spTree>
    <p:extLst>
      <p:ext uri="{BB962C8B-B14F-4D97-AF65-F5344CB8AC3E}">
        <p14:creationId xmlns:p14="http://schemas.microsoft.com/office/powerpoint/2010/main" val="603513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Partial list of capture enrichment kits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84802732"/>
              </p:ext>
            </p:extLst>
          </p:nvPr>
        </p:nvGraphicFramePr>
        <p:xfrm>
          <a:off x="1867648" y="1600200"/>
          <a:ext cx="8546352" cy="4241802"/>
        </p:xfrm>
        <a:graphic>
          <a:graphicData uri="http://schemas.openxmlformats.org/drawingml/2006/table">
            <a:tbl>
              <a:tblPr firstRow="1" bandRow="1">
                <a:tableStyleId>{F5AB1C69-6EDB-4FF4-983F-18BD219EF322}</a:tableStyleId>
              </a:tblPr>
              <a:tblGrid>
                <a:gridCol w="1914705">
                  <a:extLst>
                    <a:ext uri="{9D8B030D-6E8A-4147-A177-3AD203B41FA5}">
                      <a16:colId xmlns:a16="http://schemas.microsoft.com/office/drawing/2014/main" val="20000"/>
                    </a:ext>
                  </a:extLst>
                </a:gridCol>
                <a:gridCol w="2358471">
                  <a:extLst>
                    <a:ext uri="{9D8B030D-6E8A-4147-A177-3AD203B41FA5}">
                      <a16:colId xmlns:a16="http://schemas.microsoft.com/office/drawing/2014/main" val="20001"/>
                    </a:ext>
                  </a:extLst>
                </a:gridCol>
                <a:gridCol w="2136588">
                  <a:extLst>
                    <a:ext uri="{9D8B030D-6E8A-4147-A177-3AD203B41FA5}">
                      <a16:colId xmlns:a16="http://schemas.microsoft.com/office/drawing/2014/main" val="20002"/>
                    </a:ext>
                  </a:extLst>
                </a:gridCol>
                <a:gridCol w="2136588">
                  <a:extLst>
                    <a:ext uri="{9D8B030D-6E8A-4147-A177-3AD203B41FA5}">
                      <a16:colId xmlns:a16="http://schemas.microsoft.com/office/drawing/2014/main" val="20003"/>
                    </a:ext>
                  </a:extLst>
                </a:gridCol>
              </a:tblGrid>
              <a:tr h="429475">
                <a:tc>
                  <a:txBody>
                    <a:bodyPr/>
                    <a:lstStyle/>
                    <a:p>
                      <a:pPr algn="ctr"/>
                      <a:r>
                        <a:rPr lang="en-US" dirty="0"/>
                        <a:t>Manufacturer</a:t>
                      </a:r>
                      <a:endParaRPr lang="en-US" b="0" i="0" dirty="0">
                        <a:latin typeface="Arial Regular"/>
                      </a:endParaRPr>
                    </a:p>
                  </a:txBody>
                  <a:tcPr anchor="ctr"/>
                </a:tc>
                <a:tc>
                  <a:txBody>
                    <a:bodyPr/>
                    <a:lstStyle/>
                    <a:p>
                      <a:pPr algn="ctr"/>
                      <a:r>
                        <a:rPr lang="en-US" dirty="0"/>
                        <a:t>Kits</a:t>
                      </a:r>
                      <a:endParaRPr lang="en-US" b="0" i="0" dirty="0">
                        <a:latin typeface="Arial Regular"/>
                      </a:endParaRPr>
                    </a:p>
                  </a:txBody>
                  <a:tcPr anchor="ctr"/>
                </a:tc>
                <a:tc>
                  <a:txBody>
                    <a:bodyPr/>
                    <a:lstStyle/>
                    <a:p>
                      <a:pPr algn="ctr"/>
                      <a:r>
                        <a:rPr lang="en-US" dirty="0"/>
                        <a:t>Regions targeted</a:t>
                      </a:r>
                      <a:endParaRPr lang="en-US" b="0" i="0" dirty="0">
                        <a:latin typeface="Arial Regular"/>
                      </a:endParaRPr>
                    </a:p>
                  </a:txBody>
                  <a:tcPr anchor="ctr"/>
                </a:tc>
                <a:tc>
                  <a:txBody>
                    <a:bodyPr/>
                    <a:lstStyle/>
                    <a:p>
                      <a:pPr algn="ctr"/>
                      <a:r>
                        <a:rPr lang="en-US" dirty="0"/>
                        <a:t>Bases covered</a:t>
                      </a:r>
                      <a:endParaRPr lang="en-US" b="0" i="0" dirty="0">
                        <a:latin typeface="Arial Regular"/>
                      </a:endParaRPr>
                    </a:p>
                  </a:txBody>
                  <a:tcPr anchor="ctr"/>
                </a:tc>
                <a:extLst>
                  <a:ext uri="{0D108BD9-81ED-4DB2-BD59-A6C34878D82A}">
                    <a16:rowId xmlns:a16="http://schemas.microsoft.com/office/drawing/2014/main" val="10000"/>
                  </a:ext>
                </a:extLst>
              </a:tr>
              <a:tr h="1058979">
                <a:tc>
                  <a:txBody>
                    <a:bodyPr/>
                    <a:lstStyle/>
                    <a:p>
                      <a:pPr algn="ctr"/>
                      <a:r>
                        <a:rPr lang="en-US" dirty="0" err="1"/>
                        <a:t>Illumina</a:t>
                      </a:r>
                      <a:endParaRPr lang="en-US" dirty="0"/>
                    </a:p>
                  </a:txBody>
                  <a:tcPr anchor="ctr"/>
                </a:tc>
                <a:tc>
                  <a:txBody>
                    <a:bodyPr/>
                    <a:lstStyle/>
                    <a:p>
                      <a:pPr algn="ctr"/>
                      <a:r>
                        <a:rPr lang="en-US" dirty="0" err="1"/>
                        <a:t>Nextera</a:t>
                      </a:r>
                      <a:r>
                        <a:rPr lang="en-US" dirty="0"/>
                        <a:t> Rapid capture</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Exons + UTRs+ </a:t>
                      </a:r>
                      <a:r>
                        <a:rPr lang="en-US" dirty="0" err="1"/>
                        <a:t>miRNA</a:t>
                      </a:r>
                      <a:r>
                        <a:rPr lang="en-US" dirty="0"/>
                        <a:t> </a:t>
                      </a:r>
                    </a:p>
                    <a:p>
                      <a:pPr algn="ctr"/>
                      <a:endParaRPr lang="en-US" dirty="0"/>
                    </a:p>
                  </a:txBody>
                  <a:tcPr anchor="ctr"/>
                </a:tc>
                <a:tc>
                  <a:txBody>
                    <a:bodyPr/>
                    <a:lstStyle/>
                    <a:p>
                      <a:pPr algn="ctr"/>
                      <a:r>
                        <a:rPr lang="en-US" dirty="0"/>
                        <a:t>62 Mb</a:t>
                      </a:r>
                      <a:endParaRPr lang="en-US" b="0" i="0" dirty="0">
                        <a:latin typeface="Arial Regular"/>
                      </a:endParaRPr>
                    </a:p>
                  </a:txBody>
                  <a:tcPr anchor="ctr"/>
                </a:tc>
                <a:extLst>
                  <a:ext uri="{0D108BD9-81ED-4DB2-BD59-A6C34878D82A}">
                    <a16:rowId xmlns:a16="http://schemas.microsoft.com/office/drawing/2014/main" val="10001"/>
                  </a:ext>
                </a:extLst>
              </a:tr>
              <a:tr h="529490">
                <a:tc rowSpan="2">
                  <a:txBody>
                    <a:bodyPr/>
                    <a:lstStyle/>
                    <a:p>
                      <a:pPr algn="ctr"/>
                      <a:r>
                        <a:rPr lang="en-US" dirty="0" err="1"/>
                        <a:t>Nimblegen</a:t>
                      </a:r>
                      <a:endParaRPr lang="en-US" dirty="0"/>
                    </a:p>
                  </a:txBody>
                  <a:tcPr anchor="ctr"/>
                </a:tc>
                <a:tc>
                  <a:txBody>
                    <a:bodyPr/>
                    <a:lstStyle/>
                    <a:p>
                      <a:pPr algn="ctr"/>
                      <a:r>
                        <a:rPr lang="en-US" dirty="0" err="1"/>
                        <a:t>SeqCap</a:t>
                      </a:r>
                      <a:r>
                        <a:rPr lang="en-US" dirty="0"/>
                        <a:t> EZ </a:t>
                      </a:r>
                      <a:r>
                        <a:rPr lang="en-US" dirty="0" err="1"/>
                        <a:t>Exome</a:t>
                      </a:r>
                      <a:endParaRPr lang="en-US" dirty="0"/>
                    </a:p>
                  </a:txBody>
                  <a:tcPr anchor="ctr"/>
                </a:tc>
                <a:tc>
                  <a:txBody>
                    <a:bodyPr/>
                    <a:lstStyle/>
                    <a:p>
                      <a:pPr algn="ctr"/>
                      <a:r>
                        <a:rPr lang="en-US" dirty="0"/>
                        <a:t>Exons + UTR</a:t>
                      </a:r>
                      <a:endParaRPr lang="en-US" b="0" i="0" dirty="0">
                        <a:latin typeface="Arial Regular"/>
                      </a:endParaRPr>
                    </a:p>
                  </a:txBody>
                  <a:tcPr anchor="ctr"/>
                </a:tc>
                <a:tc>
                  <a:txBody>
                    <a:bodyPr/>
                    <a:lstStyle/>
                    <a:p>
                      <a:pPr algn="ctr"/>
                      <a:r>
                        <a:rPr lang="en-US" dirty="0"/>
                        <a:t> 96 Mb</a:t>
                      </a:r>
                      <a:endParaRPr lang="en-US" b="0" i="0" dirty="0">
                        <a:latin typeface="Arial Regular"/>
                      </a:endParaRPr>
                    </a:p>
                  </a:txBody>
                  <a:tcPr anchor="ctr"/>
                </a:tc>
                <a:extLst>
                  <a:ext uri="{0D108BD9-81ED-4DB2-BD59-A6C34878D82A}">
                    <a16:rowId xmlns:a16="http://schemas.microsoft.com/office/drawing/2014/main" val="10002"/>
                  </a:ext>
                </a:extLst>
              </a:tr>
              <a:tr h="741286">
                <a:tc vMerge="1">
                  <a:txBody>
                    <a:bodyPr/>
                    <a:lstStyle/>
                    <a:p>
                      <a:endParaRPr lang="en-US"/>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a:t>SeqCap</a:t>
                      </a:r>
                      <a:r>
                        <a:rPr lang="en-US" dirty="0"/>
                        <a:t> </a:t>
                      </a:r>
                      <a:r>
                        <a:rPr lang="en-US" dirty="0" err="1"/>
                        <a:t>EZMedExome</a:t>
                      </a:r>
                      <a:endParaRPr lang="en-US" dirty="0"/>
                    </a:p>
                    <a:p>
                      <a:pPr algn="ctr"/>
                      <a:endParaRPr lang="en-US" dirty="0"/>
                    </a:p>
                  </a:txBody>
                  <a:tcPr anchor="ctr"/>
                </a:tc>
                <a:tc>
                  <a:txBody>
                    <a:bodyPr/>
                    <a:lstStyle/>
                    <a:p>
                      <a:pPr algn="ctr"/>
                      <a:r>
                        <a:rPr lang="en-US" dirty="0"/>
                        <a:t>Disease-associated</a:t>
                      </a:r>
                      <a:r>
                        <a:rPr lang="en-US" baseline="0" dirty="0"/>
                        <a:t> regions </a:t>
                      </a:r>
                      <a:endParaRPr lang="en-US"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47 Mb</a:t>
                      </a:r>
                    </a:p>
                    <a:p>
                      <a:pPr algn="ctr"/>
                      <a:endParaRPr lang="en-US" dirty="0"/>
                    </a:p>
                  </a:txBody>
                  <a:tcPr anchor="ctr"/>
                </a:tc>
                <a:extLst>
                  <a:ext uri="{0D108BD9-81ED-4DB2-BD59-A6C34878D82A}">
                    <a16:rowId xmlns:a16="http://schemas.microsoft.com/office/drawing/2014/main" val="10003"/>
                  </a:ext>
                </a:extLst>
              </a:tr>
              <a:tr h="741286">
                <a:tc rowSpan="2">
                  <a:txBody>
                    <a:bodyPr/>
                    <a:lstStyle/>
                    <a:p>
                      <a:pPr algn="ctr"/>
                      <a:r>
                        <a:rPr lang="en-US" dirty="0"/>
                        <a:t>Agilent</a:t>
                      </a:r>
                      <a:endParaRPr lang="en-US" b="0" i="0" dirty="0">
                        <a:latin typeface="Arial Regular"/>
                      </a:endParaRPr>
                    </a:p>
                  </a:txBody>
                  <a:tcPr anchor="ctr"/>
                </a:tc>
                <a:tc>
                  <a:txBody>
                    <a:bodyPr/>
                    <a:lstStyle/>
                    <a:p>
                      <a:pPr algn="ctr"/>
                      <a:r>
                        <a:rPr lang="en-US" dirty="0" err="1"/>
                        <a:t>SureSelect</a:t>
                      </a:r>
                      <a:r>
                        <a:rPr lang="en-US" baseline="0" dirty="0"/>
                        <a:t> Human All Exon V6</a:t>
                      </a:r>
                      <a:endParaRPr lang="en-US"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a:t>Exons+UTRs</a:t>
                      </a:r>
                      <a:endParaRPr lang="en-US" dirty="0"/>
                    </a:p>
                    <a:p>
                      <a:pPr algn="ctr"/>
                      <a:endParaRPr lang="en-US" dirty="0"/>
                    </a:p>
                  </a:txBody>
                  <a:tcPr anchor="ctr"/>
                </a:tc>
                <a:tc>
                  <a:txBody>
                    <a:bodyPr/>
                    <a:lstStyle/>
                    <a:p>
                      <a:pPr algn="ctr"/>
                      <a:r>
                        <a:rPr lang="en-US" dirty="0"/>
                        <a:t>60Mb</a:t>
                      </a:r>
                      <a:endParaRPr lang="en-US" b="0" i="0" dirty="0">
                        <a:latin typeface="Arial Regular"/>
                      </a:endParaRPr>
                    </a:p>
                  </a:txBody>
                  <a:tcPr anchor="ctr"/>
                </a:tc>
                <a:extLst>
                  <a:ext uri="{0D108BD9-81ED-4DB2-BD59-A6C34878D82A}">
                    <a16:rowId xmlns:a16="http://schemas.microsoft.com/office/drawing/2014/main" val="10004"/>
                  </a:ext>
                </a:extLst>
              </a:tr>
              <a:tr h="741286">
                <a:tc vMerge="1">
                  <a:txBody>
                    <a:bodyPr/>
                    <a:lstStyle/>
                    <a:p>
                      <a:endParaRPr lang="en-US"/>
                    </a:p>
                  </a:txBody>
                  <a:tcPr/>
                </a:tc>
                <a:tc>
                  <a:txBody>
                    <a:bodyPr/>
                    <a:lstStyle/>
                    <a:p>
                      <a:pPr algn="ctr"/>
                      <a:r>
                        <a:rPr lang="en-US" dirty="0"/>
                        <a:t>Clinical Research </a:t>
                      </a:r>
                      <a:r>
                        <a:rPr lang="en-US" dirty="0" err="1"/>
                        <a:t>Exome</a:t>
                      </a:r>
                      <a:endParaRPr lang="en-US" dirty="0"/>
                    </a:p>
                  </a:txBody>
                  <a:tcPr anchor="ctr"/>
                </a:tc>
                <a:tc>
                  <a:txBody>
                    <a:bodyPr/>
                    <a:lstStyle/>
                    <a:p>
                      <a:pPr algn="ctr"/>
                      <a:r>
                        <a:rPr lang="en-US" dirty="0"/>
                        <a:t>Disease-relevant targets </a:t>
                      </a:r>
                      <a:endParaRPr lang="en-US" b="0" i="0" dirty="0">
                        <a:latin typeface="Arial Regular"/>
                      </a:endParaRPr>
                    </a:p>
                  </a:txBody>
                  <a:tcPr anchor="ctr"/>
                </a:tc>
                <a:tc>
                  <a:txBody>
                    <a:bodyPr/>
                    <a:lstStyle/>
                    <a:p>
                      <a:pPr algn="ctr"/>
                      <a:r>
                        <a:rPr lang="en-US" dirty="0"/>
                        <a:t>51Mb</a:t>
                      </a:r>
                      <a:endParaRPr lang="en-US" b="0" i="0" dirty="0">
                        <a:latin typeface="Arial Regular"/>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8972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868713" y="1271962"/>
            <a:ext cx="8672286" cy="1028978"/>
          </a:xfrm>
        </p:spPr>
        <p:txBody>
          <a:bodyPr>
            <a:noAutofit/>
          </a:bodyPr>
          <a:lstStyle/>
          <a:p>
            <a:r>
              <a:rPr lang="en-US" sz="2400" dirty="0"/>
              <a:t>Genome has even coverage</a:t>
            </a:r>
          </a:p>
          <a:p>
            <a:r>
              <a:rPr lang="en-US" sz="2400" dirty="0"/>
              <a:t>Even a deletion is observed by eye</a:t>
            </a:r>
          </a:p>
          <a:p>
            <a:endParaRPr lang="en-US" sz="2400" dirty="0"/>
          </a:p>
        </p:txBody>
      </p:sp>
      <p:sp>
        <p:nvSpPr>
          <p:cNvPr id="6" name="Title 1"/>
          <p:cNvSpPr>
            <a:spLocks noGrp="1"/>
          </p:cNvSpPr>
          <p:nvPr>
            <p:ph type="title"/>
          </p:nvPr>
        </p:nvSpPr>
        <p:spPr>
          <a:xfrm>
            <a:off x="884418" y="103581"/>
            <a:ext cx="8094132" cy="971171"/>
          </a:xfrm>
        </p:spPr>
        <p:txBody>
          <a:bodyPr>
            <a:normAutofit fontScale="90000"/>
          </a:bodyPr>
          <a:lstStyle/>
          <a:p>
            <a:pPr algn="l"/>
            <a:r>
              <a:rPr lang="en-US" dirty="0"/>
              <a:t>How exomes and genomes look</a:t>
            </a:r>
          </a:p>
        </p:txBody>
      </p:sp>
      <p:sp>
        <p:nvSpPr>
          <p:cNvPr id="11" name="TextBox 10"/>
          <p:cNvSpPr txBox="1"/>
          <p:nvPr/>
        </p:nvSpPr>
        <p:spPr>
          <a:xfrm>
            <a:off x="7399363" y="3292706"/>
            <a:ext cx="1923932" cy="338554"/>
          </a:xfrm>
          <a:prstGeom prst="rect">
            <a:avLst/>
          </a:prstGeom>
          <a:solidFill>
            <a:srgbClr val="FFFFFF"/>
          </a:solidFill>
        </p:spPr>
        <p:txBody>
          <a:bodyPr wrap="square" rtlCol="0">
            <a:spAutoFit/>
          </a:bodyPr>
          <a:lstStyle/>
          <a:p>
            <a:endParaRPr lang="en-US" sz="1600" dirty="0">
              <a:latin typeface="Arial"/>
              <a:cs typeface="Arial"/>
            </a:endParaRPr>
          </a:p>
        </p:txBody>
      </p:sp>
      <p:sp>
        <p:nvSpPr>
          <p:cNvPr id="13" name="TextBox 12"/>
          <p:cNvSpPr txBox="1"/>
          <p:nvPr/>
        </p:nvSpPr>
        <p:spPr>
          <a:xfrm>
            <a:off x="7393010" y="5018299"/>
            <a:ext cx="2258993" cy="338554"/>
          </a:xfrm>
          <a:prstGeom prst="rect">
            <a:avLst/>
          </a:prstGeom>
          <a:solidFill>
            <a:srgbClr val="FFFFFF"/>
          </a:solidFill>
        </p:spPr>
        <p:txBody>
          <a:bodyPr wrap="square" rtlCol="0">
            <a:spAutoFit/>
          </a:bodyPr>
          <a:lstStyle/>
          <a:p>
            <a:endParaRPr lang="en-US" sz="1600" dirty="0">
              <a:latin typeface="Arial"/>
              <a:cs typeface="Arial"/>
            </a:endParaRPr>
          </a:p>
        </p:txBody>
      </p:sp>
      <p:pic>
        <p:nvPicPr>
          <p:cNvPr id="25" name="Picture 2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108905" y="3132667"/>
            <a:ext cx="3974998" cy="1350097"/>
          </a:xfrm>
          <a:prstGeom prst="rect">
            <a:avLst/>
          </a:prstGeom>
          <a:ln w="3175" cmpd="sng">
            <a:solidFill>
              <a:schemeClr val="tx1"/>
            </a:solidFill>
          </a:ln>
        </p:spPr>
      </p:pic>
      <p:pic>
        <p:nvPicPr>
          <p:cNvPr id="26" name="Picture 25"/>
          <p:cNvPicPr>
            <a:picLocks noChangeAspect="1"/>
          </p:cNvPicPr>
          <p:nvPr/>
        </p:nvPicPr>
        <p:blipFill rotWithShape="1">
          <a:blip r:embed="rId4">
            <a:extLst>
              <a:ext uri="{28A0092B-C50C-407E-A947-70E740481C1C}">
                <a14:useLocalDpi xmlns:a14="http://schemas.microsoft.com/office/drawing/2010/main"/>
              </a:ext>
            </a:extLst>
          </a:blip>
          <a:srcRect l="-410"/>
          <a:stretch/>
        </p:blipFill>
        <p:spPr>
          <a:xfrm>
            <a:off x="6204857" y="3132668"/>
            <a:ext cx="4088191" cy="1350097"/>
          </a:xfrm>
          <a:prstGeom prst="rect">
            <a:avLst/>
          </a:prstGeom>
          <a:ln w="3175" cmpd="sng">
            <a:solidFill>
              <a:schemeClr val="tx1"/>
            </a:solidFill>
          </a:ln>
        </p:spPr>
      </p:pic>
      <p:pic>
        <p:nvPicPr>
          <p:cNvPr id="27" name="Picture 26"/>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204858" y="4877184"/>
            <a:ext cx="4088190" cy="1474029"/>
          </a:xfrm>
          <a:prstGeom prst="rect">
            <a:avLst/>
          </a:prstGeom>
          <a:ln w="3175" cmpd="sng">
            <a:solidFill>
              <a:schemeClr val="tx1"/>
            </a:solidFill>
          </a:ln>
        </p:spPr>
      </p:pic>
      <p:pic>
        <p:nvPicPr>
          <p:cNvPr id="28" name="Picture 27"/>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2108905" y="4877183"/>
            <a:ext cx="3974998" cy="1474028"/>
          </a:xfrm>
          <a:prstGeom prst="rect">
            <a:avLst/>
          </a:prstGeom>
          <a:ln w="3175" cmpd="sng">
            <a:solidFill>
              <a:schemeClr val="tx1"/>
            </a:solidFill>
          </a:ln>
        </p:spPr>
      </p:pic>
      <p:sp>
        <p:nvSpPr>
          <p:cNvPr id="29" name="TextBox 28"/>
          <p:cNvSpPr txBox="1"/>
          <p:nvPr/>
        </p:nvSpPr>
        <p:spPr>
          <a:xfrm>
            <a:off x="7683179" y="4887942"/>
            <a:ext cx="1640116" cy="338554"/>
          </a:xfrm>
          <a:prstGeom prst="rect">
            <a:avLst/>
          </a:prstGeom>
          <a:solidFill>
            <a:srgbClr val="FFFFFF"/>
          </a:solidFill>
        </p:spPr>
        <p:txBody>
          <a:bodyPr wrap="square" rtlCol="0">
            <a:spAutoFit/>
          </a:bodyPr>
          <a:lstStyle/>
          <a:p>
            <a:endParaRPr lang="en-US" sz="1600" dirty="0">
              <a:latin typeface="Arial"/>
              <a:cs typeface="Arial"/>
            </a:endParaRPr>
          </a:p>
        </p:txBody>
      </p:sp>
      <p:sp>
        <p:nvSpPr>
          <p:cNvPr id="30" name="TextBox 29"/>
          <p:cNvSpPr txBox="1"/>
          <p:nvPr/>
        </p:nvSpPr>
        <p:spPr>
          <a:xfrm>
            <a:off x="7898191" y="3132667"/>
            <a:ext cx="1294191" cy="338554"/>
          </a:xfrm>
          <a:prstGeom prst="rect">
            <a:avLst/>
          </a:prstGeom>
          <a:solidFill>
            <a:srgbClr val="FFFFFF"/>
          </a:solidFill>
        </p:spPr>
        <p:txBody>
          <a:bodyPr wrap="square" rtlCol="0">
            <a:spAutoFit/>
          </a:bodyPr>
          <a:lstStyle/>
          <a:p>
            <a:endParaRPr lang="en-US" sz="1600" dirty="0">
              <a:latin typeface="Arial"/>
              <a:cs typeface="Arial"/>
            </a:endParaRPr>
          </a:p>
        </p:txBody>
      </p:sp>
      <p:sp>
        <p:nvSpPr>
          <p:cNvPr id="31" name="TextBox 30"/>
          <p:cNvSpPr txBox="1"/>
          <p:nvPr/>
        </p:nvSpPr>
        <p:spPr>
          <a:xfrm>
            <a:off x="3682650" y="2587349"/>
            <a:ext cx="736951" cy="369332"/>
          </a:xfrm>
          <a:prstGeom prst="rect">
            <a:avLst/>
          </a:prstGeom>
          <a:noFill/>
        </p:spPr>
        <p:txBody>
          <a:bodyPr wrap="square" rtlCol="0">
            <a:spAutoFit/>
          </a:bodyPr>
          <a:lstStyle/>
          <a:p>
            <a:r>
              <a:rPr lang="en-US" dirty="0">
                <a:latin typeface="Arial Regular"/>
              </a:rPr>
              <a:t>WT</a:t>
            </a:r>
          </a:p>
        </p:txBody>
      </p:sp>
      <p:sp>
        <p:nvSpPr>
          <p:cNvPr id="32" name="TextBox 31"/>
          <p:cNvSpPr txBox="1"/>
          <p:nvPr/>
        </p:nvSpPr>
        <p:spPr>
          <a:xfrm>
            <a:off x="7658100" y="2587349"/>
            <a:ext cx="1219200" cy="369332"/>
          </a:xfrm>
          <a:prstGeom prst="rect">
            <a:avLst/>
          </a:prstGeom>
          <a:noFill/>
        </p:spPr>
        <p:txBody>
          <a:bodyPr wrap="square" rtlCol="0">
            <a:spAutoFit/>
          </a:bodyPr>
          <a:lstStyle/>
          <a:p>
            <a:r>
              <a:rPr lang="en-US" dirty="0">
                <a:latin typeface="Arial Regular"/>
              </a:rPr>
              <a:t>Deletion</a:t>
            </a:r>
          </a:p>
        </p:txBody>
      </p:sp>
      <p:sp>
        <p:nvSpPr>
          <p:cNvPr id="33" name="TextBox 32"/>
          <p:cNvSpPr txBox="1"/>
          <p:nvPr/>
        </p:nvSpPr>
        <p:spPr>
          <a:xfrm>
            <a:off x="1606250" y="3619165"/>
            <a:ext cx="457201" cy="646331"/>
          </a:xfrm>
          <a:prstGeom prst="rect">
            <a:avLst/>
          </a:prstGeom>
          <a:noFill/>
        </p:spPr>
        <p:txBody>
          <a:bodyPr wrap="square" rtlCol="0">
            <a:spAutoFit/>
          </a:bodyPr>
          <a:lstStyle/>
          <a:p>
            <a:r>
              <a:rPr lang="en-US" dirty="0">
                <a:latin typeface="Arial Regular"/>
              </a:rPr>
              <a:t>ES</a:t>
            </a:r>
          </a:p>
        </p:txBody>
      </p:sp>
      <p:sp>
        <p:nvSpPr>
          <p:cNvPr id="34" name="TextBox 33"/>
          <p:cNvSpPr txBox="1"/>
          <p:nvPr/>
        </p:nvSpPr>
        <p:spPr>
          <a:xfrm>
            <a:off x="1606250" y="5356853"/>
            <a:ext cx="457201" cy="646331"/>
          </a:xfrm>
          <a:prstGeom prst="rect">
            <a:avLst/>
          </a:prstGeom>
          <a:noFill/>
        </p:spPr>
        <p:txBody>
          <a:bodyPr wrap="square" rtlCol="0">
            <a:spAutoFit/>
          </a:bodyPr>
          <a:lstStyle/>
          <a:p>
            <a:r>
              <a:rPr lang="en-US" dirty="0">
                <a:latin typeface="Arial Regular"/>
              </a:rPr>
              <a:t>GS</a:t>
            </a:r>
          </a:p>
        </p:txBody>
      </p:sp>
    </p:spTree>
    <p:extLst>
      <p:ext uri="{BB962C8B-B14F-4D97-AF65-F5344CB8AC3E}">
        <p14:creationId xmlns:p14="http://schemas.microsoft.com/office/powerpoint/2010/main" val="208697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0" y="0"/>
            <a:ext cx="8229600" cy="1143000"/>
          </a:xfrm>
        </p:spPr>
        <p:txBody>
          <a:bodyPr>
            <a:normAutofit/>
          </a:bodyPr>
          <a:lstStyle/>
          <a:p>
            <a:pPr algn="l"/>
            <a:r>
              <a:rPr lang="en-US" dirty="0"/>
              <a:t>All about </a:t>
            </a:r>
            <a:r>
              <a:rPr lang="en-US" dirty="0" err="1"/>
              <a:t>exomes</a:t>
            </a:r>
            <a:endParaRPr lang="en-US" dirty="0"/>
          </a:p>
        </p:txBody>
      </p:sp>
      <p:sp>
        <p:nvSpPr>
          <p:cNvPr id="3" name="Content Placeholder 2"/>
          <p:cNvSpPr>
            <a:spLocks noGrp="1"/>
          </p:cNvSpPr>
          <p:nvPr>
            <p:ph idx="1"/>
          </p:nvPr>
        </p:nvSpPr>
        <p:spPr>
          <a:xfrm>
            <a:off x="1082040" y="1708075"/>
            <a:ext cx="9860280" cy="4661929"/>
          </a:xfrm>
        </p:spPr>
        <p:txBody>
          <a:bodyPr>
            <a:normAutofit/>
          </a:bodyPr>
          <a:lstStyle/>
          <a:p>
            <a:r>
              <a:rPr lang="en-US" sz="2800" dirty="0"/>
              <a:t>What is </a:t>
            </a:r>
            <a:r>
              <a:rPr lang="en-US" sz="2800" dirty="0" err="1"/>
              <a:t>exome</a:t>
            </a:r>
            <a:r>
              <a:rPr lang="en-US" sz="2800" dirty="0"/>
              <a:t>? </a:t>
            </a:r>
          </a:p>
          <a:p>
            <a:pPr lvl="1"/>
            <a:r>
              <a:rPr lang="en-US" sz="2400" dirty="0"/>
              <a:t>Sequencing targeted </a:t>
            </a:r>
            <a:r>
              <a:rPr lang="en-US" sz="2400" u="sng" dirty="0" err="1"/>
              <a:t>exon</a:t>
            </a:r>
            <a:r>
              <a:rPr lang="en-US" sz="2400" dirty="0" err="1"/>
              <a:t>ic</a:t>
            </a:r>
            <a:r>
              <a:rPr lang="en-US" sz="2400" dirty="0"/>
              <a:t> regions </a:t>
            </a:r>
          </a:p>
          <a:p>
            <a:pPr lvl="1"/>
            <a:r>
              <a:rPr lang="en-US" sz="2400" dirty="0"/>
              <a:t>~2% of genome</a:t>
            </a:r>
          </a:p>
          <a:p>
            <a:r>
              <a:rPr lang="en-US" sz="2800" dirty="0"/>
              <a:t>Important to know</a:t>
            </a:r>
          </a:p>
          <a:p>
            <a:pPr lvl="1"/>
            <a:r>
              <a:rPr lang="en-US" sz="2400" dirty="0"/>
              <a:t>You will NOT get a whole </a:t>
            </a:r>
            <a:r>
              <a:rPr lang="en-US" sz="2400" dirty="0" err="1"/>
              <a:t>exome</a:t>
            </a:r>
            <a:r>
              <a:rPr lang="en-US" sz="2400" dirty="0"/>
              <a:t>!</a:t>
            </a:r>
          </a:p>
          <a:p>
            <a:pPr lvl="1"/>
            <a:r>
              <a:rPr lang="en-US" sz="2400" dirty="0"/>
              <a:t>Not all exons in all genes are captured!</a:t>
            </a:r>
          </a:p>
          <a:p>
            <a:pPr lvl="1"/>
            <a:r>
              <a:rPr lang="en-US" sz="2400" dirty="0"/>
              <a:t>Important to know the negative results </a:t>
            </a:r>
            <a:r>
              <a:rPr lang="en-US" sz="2400" dirty="0" err="1"/>
              <a:t>vs</a:t>
            </a:r>
            <a:r>
              <a:rPr lang="en-US" sz="2400" dirty="0"/>
              <a:t> no data</a:t>
            </a:r>
          </a:p>
          <a:p>
            <a:r>
              <a:rPr lang="en-US" sz="2800" dirty="0"/>
              <a:t>Coverage will vary in targets</a:t>
            </a:r>
          </a:p>
          <a:p>
            <a:endParaRPr lang="en-US" sz="2800" dirty="0"/>
          </a:p>
          <a:p>
            <a:endParaRPr lang="en-US" sz="2800" dirty="0"/>
          </a:p>
          <a:p>
            <a:pPr lvl="1"/>
            <a:endParaRPr lang="en-US" sz="2400" dirty="0"/>
          </a:p>
          <a:p>
            <a:endParaRPr lang="en-US" sz="2800" dirty="0"/>
          </a:p>
        </p:txBody>
      </p:sp>
    </p:spTree>
    <p:extLst>
      <p:ext uri="{BB962C8B-B14F-4D97-AF65-F5344CB8AC3E}">
        <p14:creationId xmlns:p14="http://schemas.microsoft.com/office/powerpoint/2010/main" val="4201588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720" y="0"/>
            <a:ext cx="8229600" cy="1143000"/>
          </a:xfrm>
        </p:spPr>
        <p:txBody>
          <a:bodyPr>
            <a:normAutofit/>
          </a:bodyPr>
          <a:lstStyle/>
          <a:p>
            <a:r>
              <a:rPr lang="en-US" dirty="0"/>
              <a:t>What to know about your data</a:t>
            </a:r>
          </a:p>
        </p:txBody>
      </p:sp>
      <p:sp>
        <p:nvSpPr>
          <p:cNvPr id="5" name="Content Placeholder 4"/>
          <p:cNvSpPr>
            <a:spLocks noGrp="1"/>
          </p:cNvSpPr>
          <p:nvPr>
            <p:ph idx="1"/>
          </p:nvPr>
        </p:nvSpPr>
        <p:spPr>
          <a:xfrm>
            <a:off x="807720" y="1315141"/>
            <a:ext cx="10911840" cy="5649539"/>
          </a:xfrm>
        </p:spPr>
        <p:txBody>
          <a:bodyPr>
            <a:normAutofit/>
          </a:bodyPr>
          <a:lstStyle/>
          <a:p>
            <a:r>
              <a:rPr lang="en-US" sz="2800" dirty="0"/>
              <a:t>What is the sequence depth?</a:t>
            </a:r>
          </a:p>
          <a:p>
            <a:pPr lvl="1"/>
            <a:r>
              <a:rPr lang="en-US" sz="2400" dirty="0"/>
              <a:t>The depth your sequence</a:t>
            </a:r>
          </a:p>
          <a:p>
            <a:pPr lvl="1"/>
            <a:r>
              <a:rPr lang="en-US" sz="2400" dirty="0"/>
              <a:t>10x, 30x, 50x, 100x</a:t>
            </a:r>
          </a:p>
          <a:p>
            <a:r>
              <a:rPr lang="en-US" sz="2800" dirty="0"/>
              <a:t>Read length</a:t>
            </a:r>
          </a:p>
          <a:p>
            <a:pPr lvl="1"/>
            <a:r>
              <a:rPr lang="en-US" sz="2400" dirty="0"/>
              <a:t>How long is your read length?</a:t>
            </a:r>
          </a:p>
          <a:p>
            <a:r>
              <a:rPr lang="en-US" sz="2800" dirty="0"/>
              <a:t>What software was used to align? </a:t>
            </a:r>
          </a:p>
          <a:p>
            <a:r>
              <a:rPr lang="en-US" sz="2800" dirty="0"/>
              <a:t>Which reference was used?</a:t>
            </a:r>
          </a:p>
          <a:p>
            <a:r>
              <a:rPr lang="en-US" sz="2800" dirty="0"/>
              <a:t>Which capture kit was used? What is covered? </a:t>
            </a:r>
          </a:p>
          <a:p>
            <a:r>
              <a:rPr lang="en-US" sz="2800" dirty="0"/>
              <a:t>What variant calling was used to call variants?</a:t>
            </a:r>
          </a:p>
          <a:p>
            <a:endParaRPr lang="en-US" sz="2800" dirty="0"/>
          </a:p>
          <a:p>
            <a:pPr lvl="1"/>
            <a:endParaRPr lang="en-US" sz="2400" dirty="0"/>
          </a:p>
          <a:p>
            <a:endParaRPr lang="en-US" sz="2800" dirty="0"/>
          </a:p>
        </p:txBody>
      </p:sp>
    </p:spTree>
    <p:extLst>
      <p:ext uri="{BB962C8B-B14F-4D97-AF65-F5344CB8AC3E}">
        <p14:creationId xmlns:p14="http://schemas.microsoft.com/office/powerpoint/2010/main" val="3380207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469" y="168577"/>
            <a:ext cx="11399378" cy="826550"/>
          </a:xfrm>
        </p:spPr>
        <p:txBody>
          <a:bodyPr>
            <a:normAutofit/>
          </a:bodyPr>
          <a:lstStyle/>
          <a:p>
            <a:pPr algn="l"/>
            <a:r>
              <a:rPr lang="en-US" sz="3200" b="1" dirty="0"/>
              <a:t>Files and tools used for SNPs and Small INDELs</a:t>
            </a:r>
          </a:p>
        </p:txBody>
      </p:sp>
      <p:graphicFrame>
        <p:nvGraphicFramePr>
          <p:cNvPr id="5" name="Content Placeholder 4"/>
          <p:cNvGraphicFramePr>
            <a:graphicFrameLocks noGrp="1"/>
          </p:cNvGraphicFramePr>
          <p:nvPr>
            <p:ph idx="1"/>
            <p:extLst/>
          </p:nvPr>
        </p:nvGraphicFramePr>
        <p:xfrm>
          <a:off x="2061129" y="1351545"/>
          <a:ext cx="8229600" cy="1752600"/>
        </p:xfrm>
        <a:graphic>
          <a:graphicData uri="http://schemas.openxmlformats.org/drawingml/2006/table">
            <a:tbl>
              <a:tblPr firstRow="1" bandRow="1">
                <a:tableStyleId>{F5AB1C69-6EDB-4FF4-983F-18BD219EF322}</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r>
                        <a:rPr lang="en-US" b="0" i="0" dirty="0">
                          <a:latin typeface="Arial Regular"/>
                        </a:rPr>
                        <a:t>File type</a:t>
                      </a:r>
                    </a:p>
                  </a:txBody>
                  <a:tcPr/>
                </a:tc>
                <a:tc>
                  <a:txBody>
                    <a:bodyPr/>
                    <a:lstStyle/>
                    <a:p>
                      <a:r>
                        <a:rPr lang="en-US" b="0" i="0" dirty="0">
                          <a:latin typeface="Arial Regular"/>
                        </a:rPr>
                        <a:t>Origin</a:t>
                      </a:r>
                    </a:p>
                  </a:txBody>
                  <a:tcPr/>
                </a:tc>
                <a:extLst>
                  <a:ext uri="{0D108BD9-81ED-4DB2-BD59-A6C34878D82A}">
                    <a16:rowId xmlns:a16="http://schemas.microsoft.com/office/drawing/2014/main" val="10000"/>
                  </a:ext>
                </a:extLst>
              </a:tr>
              <a:tr h="370840">
                <a:tc>
                  <a:txBody>
                    <a:bodyPr/>
                    <a:lstStyle/>
                    <a:p>
                      <a:r>
                        <a:rPr lang="en-US" b="0" i="0" dirty="0">
                          <a:latin typeface="Arial Regular"/>
                        </a:rPr>
                        <a:t>FASTQ</a:t>
                      </a:r>
                    </a:p>
                  </a:txBody>
                  <a:tcPr/>
                </a:tc>
                <a:tc>
                  <a:txBody>
                    <a:bodyPr/>
                    <a:lstStyle/>
                    <a:p>
                      <a:r>
                        <a:rPr lang="en-US" b="0" i="0" dirty="0">
                          <a:latin typeface="Arial Regular"/>
                        </a:rPr>
                        <a:t>Raw reads from</a:t>
                      </a:r>
                      <a:r>
                        <a:rPr lang="en-US" baseline="0" dirty="0"/>
                        <a:t> sequencer</a:t>
                      </a:r>
                      <a:endParaRPr lang="en-US" dirty="0"/>
                    </a:p>
                  </a:txBody>
                  <a:tcPr/>
                </a:tc>
                <a:extLst>
                  <a:ext uri="{0D108BD9-81ED-4DB2-BD59-A6C34878D82A}">
                    <a16:rowId xmlns:a16="http://schemas.microsoft.com/office/drawing/2014/main" val="10001"/>
                  </a:ext>
                </a:extLst>
              </a:tr>
              <a:tr h="370840">
                <a:tc>
                  <a:txBody>
                    <a:bodyPr/>
                    <a:lstStyle/>
                    <a:p>
                      <a:r>
                        <a:rPr lang="en-US" b="0" i="0" dirty="0">
                          <a:latin typeface="Arial Regular"/>
                        </a:rPr>
                        <a:t>SAM</a:t>
                      </a:r>
                    </a:p>
                    <a:p>
                      <a:r>
                        <a:rPr lang="en-US" dirty="0"/>
                        <a:t>BAM</a:t>
                      </a:r>
                    </a:p>
                  </a:txBody>
                  <a:tcPr/>
                </a:tc>
                <a:tc>
                  <a:txBody>
                    <a:bodyPr/>
                    <a:lstStyle/>
                    <a:p>
                      <a:r>
                        <a:rPr lang="en-US" b="0" i="0" dirty="0">
                          <a:latin typeface="Arial Regular"/>
                        </a:rPr>
                        <a:t>Sequence Alignment/Map</a:t>
                      </a:r>
                    </a:p>
                    <a:p>
                      <a:r>
                        <a:rPr lang="en-US" dirty="0"/>
                        <a:t>Binary version of SAM</a:t>
                      </a:r>
                    </a:p>
                  </a:txBody>
                  <a:tcPr/>
                </a:tc>
                <a:extLst>
                  <a:ext uri="{0D108BD9-81ED-4DB2-BD59-A6C34878D82A}">
                    <a16:rowId xmlns:a16="http://schemas.microsoft.com/office/drawing/2014/main" val="10002"/>
                  </a:ext>
                </a:extLst>
              </a:tr>
              <a:tr h="370840">
                <a:tc>
                  <a:txBody>
                    <a:bodyPr/>
                    <a:lstStyle/>
                    <a:p>
                      <a:r>
                        <a:rPr lang="en-US" b="0" i="0" dirty="0" err="1">
                          <a:latin typeface="Arial Regular"/>
                        </a:rPr>
                        <a:t>gVCF</a:t>
                      </a:r>
                      <a:r>
                        <a:rPr lang="en-US" dirty="0"/>
                        <a:t>/VCF</a:t>
                      </a:r>
                    </a:p>
                  </a:txBody>
                  <a:tcPr/>
                </a:tc>
                <a:tc>
                  <a:txBody>
                    <a:bodyPr/>
                    <a:lstStyle/>
                    <a:p>
                      <a:r>
                        <a:rPr lang="en-US" b="0" i="0" dirty="0">
                          <a:latin typeface="Arial Regular"/>
                        </a:rPr>
                        <a:t>Variant call format</a:t>
                      </a:r>
                    </a:p>
                  </a:txBody>
                  <a:tcPr/>
                </a:tc>
                <a:extLst>
                  <a:ext uri="{0D108BD9-81ED-4DB2-BD59-A6C34878D82A}">
                    <a16:rowId xmlns:a16="http://schemas.microsoft.com/office/drawing/2014/main" val="10003"/>
                  </a:ext>
                </a:extLst>
              </a:tr>
            </a:tbl>
          </a:graphicData>
        </a:graphic>
      </p:graphicFrame>
      <p:graphicFrame>
        <p:nvGraphicFramePr>
          <p:cNvPr id="6" name="Content Placeholder 4"/>
          <p:cNvGraphicFramePr>
            <a:graphicFrameLocks/>
          </p:cNvGraphicFramePr>
          <p:nvPr>
            <p:extLst/>
          </p:nvPr>
        </p:nvGraphicFramePr>
        <p:xfrm>
          <a:off x="2061129" y="3617514"/>
          <a:ext cx="8229600" cy="1854200"/>
        </p:xfrm>
        <a:graphic>
          <a:graphicData uri="http://schemas.openxmlformats.org/drawingml/2006/table">
            <a:tbl>
              <a:tblPr firstRow="1" bandRow="1">
                <a:tableStyleId>{10A1B5D5-9B99-4C35-A422-299274C87663}</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r>
                        <a:rPr lang="en-US" b="0" i="0" dirty="0">
                          <a:latin typeface="Arial Regular"/>
                        </a:rPr>
                        <a:t>Tool</a:t>
                      </a:r>
                    </a:p>
                  </a:txBody>
                  <a:tcPr/>
                </a:tc>
                <a:tc>
                  <a:txBody>
                    <a:bodyPr/>
                    <a:lstStyle/>
                    <a:p>
                      <a:r>
                        <a:rPr lang="en-US" b="0" i="0" dirty="0">
                          <a:latin typeface="Arial Regular"/>
                        </a:rPr>
                        <a:t>Purpose</a:t>
                      </a:r>
                    </a:p>
                  </a:txBody>
                  <a:tcPr/>
                </a:tc>
                <a:extLst>
                  <a:ext uri="{0D108BD9-81ED-4DB2-BD59-A6C34878D82A}">
                    <a16:rowId xmlns:a16="http://schemas.microsoft.com/office/drawing/2014/main" val="10000"/>
                  </a:ext>
                </a:extLst>
              </a:tr>
              <a:tr h="370840">
                <a:tc>
                  <a:txBody>
                    <a:bodyPr/>
                    <a:lstStyle/>
                    <a:p>
                      <a:r>
                        <a:rPr lang="en-US" b="0" i="0" dirty="0">
                          <a:latin typeface="Arial Regular"/>
                        </a:rPr>
                        <a:t>BWA </a:t>
                      </a:r>
                      <a:r>
                        <a:rPr lang="en-US" dirty="0" err="1"/>
                        <a:t>mem</a:t>
                      </a:r>
                      <a:endParaRPr lang="en-US" dirty="0"/>
                    </a:p>
                  </a:txBody>
                  <a:tcPr/>
                </a:tc>
                <a:tc>
                  <a:txBody>
                    <a:bodyPr/>
                    <a:lstStyle/>
                    <a:p>
                      <a:r>
                        <a:rPr lang="en-US" b="0" i="0" dirty="0">
                          <a:latin typeface="Arial Regular"/>
                        </a:rPr>
                        <a:t>Read alignment to reference</a:t>
                      </a:r>
                    </a:p>
                  </a:txBody>
                  <a:tcPr/>
                </a:tc>
                <a:extLst>
                  <a:ext uri="{0D108BD9-81ED-4DB2-BD59-A6C34878D82A}">
                    <a16:rowId xmlns:a16="http://schemas.microsoft.com/office/drawing/2014/main" val="10001"/>
                  </a:ext>
                </a:extLst>
              </a:tr>
              <a:tr h="370840">
                <a:tc>
                  <a:txBody>
                    <a:bodyPr/>
                    <a:lstStyle/>
                    <a:p>
                      <a:r>
                        <a:rPr lang="en-US" b="0" i="0" dirty="0">
                          <a:latin typeface="Arial Regular"/>
                        </a:rPr>
                        <a:t>Picard</a:t>
                      </a:r>
                    </a:p>
                  </a:txBody>
                  <a:tcPr/>
                </a:tc>
                <a:tc>
                  <a:txBody>
                    <a:bodyPr/>
                    <a:lstStyle/>
                    <a:p>
                      <a:r>
                        <a:rPr lang="en-US" b="0" i="0" dirty="0">
                          <a:latin typeface="Arial Regular"/>
                        </a:rPr>
                        <a:t>Mark duplicates</a:t>
                      </a:r>
                    </a:p>
                  </a:txBody>
                  <a:tcPr/>
                </a:tc>
                <a:extLst>
                  <a:ext uri="{0D108BD9-81ED-4DB2-BD59-A6C34878D82A}">
                    <a16:rowId xmlns:a16="http://schemas.microsoft.com/office/drawing/2014/main" val="10002"/>
                  </a:ext>
                </a:extLst>
              </a:tr>
              <a:tr h="370840">
                <a:tc>
                  <a:txBody>
                    <a:bodyPr/>
                    <a:lstStyle/>
                    <a:p>
                      <a:r>
                        <a:rPr lang="en-US" b="0" i="0" dirty="0">
                          <a:latin typeface="Arial Regular"/>
                        </a:rPr>
                        <a:t>GATK (Haplotype caller)</a:t>
                      </a:r>
                    </a:p>
                  </a:txBody>
                  <a:tcPr/>
                </a:tc>
                <a:tc>
                  <a:txBody>
                    <a:bodyPr/>
                    <a:lstStyle/>
                    <a:p>
                      <a:r>
                        <a:rPr lang="en-US" b="0" i="0" dirty="0">
                          <a:latin typeface="Arial Regular"/>
                        </a:rPr>
                        <a:t>QC/variant calling</a:t>
                      </a:r>
                    </a:p>
                  </a:txBody>
                  <a:tcPr/>
                </a:tc>
                <a:extLst>
                  <a:ext uri="{0D108BD9-81ED-4DB2-BD59-A6C34878D82A}">
                    <a16:rowId xmlns:a16="http://schemas.microsoft.com/office/drawing/2014/main" val="10003"/>
                  </a:ext>
                </a:extLst>
              </a:tr>
              <a:tr h="370840">
                <a:tc>
                  <a:txBody>
                    <a:bodyPr/>
                    <a:lstStyle/>
                    <a:p>
                      <a:r>
                        <a:rPr lang="en-US" b="0" i="0" dirty="0" err="1">
                          <a:latin typeface="Arial Regular"/>
                        </a:rPr>
                        <a:t>Samtools</a:t>
                      </a:r>
                      <a:endParaRPr lang="en-US" dirty="0"/>
                    </a:p>
                  </a:txBody>
                  <a:tcPr/>
                </a:tc>
                <a:tc>
                  <a:txBody>
                    <a:bodyPr/>
                    <a:lstStyle/>
                    <a:p>
                      <a:r>
                        <a:rPr lang="en-US" b="0" i="0" dirty="0">
                          <a:latin typeface="Arial Regular"/>
                        </a:rPr>
                        <a:t>Sort </a:t>
                      </a:r>
                      <a:r>
                        <a:rPr lang="en-US" dirty="0" err="1"/>
                        <a:t>sam</a:t>
                      </a:r>
                      <a:r>
                        <a:rPr lang="en-US" dirty="0"/>
                        <a:t>/bam, convert </a:t>
                      </a:r>
                      <a:r>
                        <a:rPr lang="en-US" dirty="0" err="1"/>
                        <a:t>sam</a:t>
                      </a:r>
                      <a:r>
                        <a:rPr lang="en-US" dirty="0"/>
                        <a:t>&lt;-&gt;bam</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31208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4667"/>
            <a:ext cx="11582400" cy="962887"/>
          </a:xfrm>
        </p:spPr>
        <p:txBody>
          <a:bodyPr/>
          <a:lstStyle/>
          <a:p>
            <a:r>
              <a:rPr lang="en-US" dirty="0"/>
              <a:t>Today’s Instructor</a:t>
            </a:r>
          </a:p>
        </p:txBody>
      </p:sp>
      <p:sp>
        <p:nvSpPr>
          <p:cNvPr id="3" name="Content Placeholder 2"/>
          <p:cNvSpPr>
            <a:spLocks noGrp="1"/>
          </p:cNvSpPr>
          <p:nvPr>
            <p:ph idx="1"/>
          </p:nvPr>
        </p:nvSpPr>
        <p:spPr>
          <a:xfrm>
            <a:off x="3915834" y="1600205"/>
            <a:ext cx="7928708" cy="4525963"/>
          </a:xfrm>
        </p:spPr>
        <p:txBody>
          <a:bodyPr>
            <a:normAutofit/>
          </a:bodyPr>
          <a:lstStyle/>
          <a:p>
            <a:r>
              <a:rPr lang="en-US" dirty="0"/>
              <a:t>Bioinformatics and Computational Biosciences Branch (BCBB), NIAID</a:t>
            </a:r>
          </a:p>
          <a:p>
            <a:r>
              <a:rPr lang="en-US" dirty="0"/>
              <a:t>National Institutes of Health, Bethesda, MD USA.</a:t>
            </a:r>
          </a:p>
          <a:p>
            <a:r>
              <a:rPr lang="en-US" dirty="0"/>
              <a:t>Contact our team via email: </a:t>
            </a:r>
          </a:p>
          <a:p>
            <a:pPr lvl="1"/>
            <a:r>
              <a:rPr lang="en-US" dirty="0"/>
              <a:t>Email: </a:t>
            </a:r>
            <a:r>
              <a:rPr lang="en-US" dirty="0">
                <a:hlinkClick r:id="rId3"/>
              </a:rPr>
              <a:t>ace@icermali.org</a:t>
            </a:r>
            <a:endParaRPr lang="en-US" dirty="0"/>
          </a:p>
          <a:p>
            <a:pPr lvl="1"/>
            <a:r>
              <a:rPr lang="en-US" dirty="0"/>
              <a:t>Listserv: </a:t>
            </a:r>
            <a:r>
              <a:rPr lang="en-US" sz="2400" u="sng" dirty="0">
                <a:hlinkClick r:id="rId4"/>
              </a:rPr>
              <a:t>ACE-GLOBAL-ANNOUNCE@list.nih.gov</a:t>
            </a:r>
            <a:endParaRPr lang="en-US" sz="2400" u="sng" dirty="0"/>
          </a:p>
          <a:p>
            <a:pPr lvl="1"/>
            <a:r>
              <a:rPr lang="en-US" dirty="0"/>
              <a:t>Instructor: </a:t>
            </a:r>
            <a:r>
              <a:rPr lang="en-US" dirty="0">
                <a:hlinkClick r:id="rId5"/>
              </a:rPr>
              <a:t>mariam.quinones@nih.gov</a:t>
            </a:r>
            <a:r>
              <a:rPr lang="en-US" dirty="0"/>
              <a:t> </a:t>
            </a:r>
          </a:p>
        </p:txBody>
      </p:sp>
      <p:pic>
        <p:nvPicPr>
          <p:cNvPr id="8" name="Picture 7"/>
          <p:cNvPicPr>
            <a:picLocks noChangeAspect="1"/>
          </p:cNvPicPr>
          <p:nvPr/>
        </p:nvPicPr>
        <p:blipFill>
          <a:blip r:embed="rId6"/>
          <a:stretch>
            <a:fillRect/>
          </a:stretch>
        </p:blipFill>
        <p:spPr>
          <a:xfrm>
            <a:off x="1003032" y="1600205"/>
            <a:ext cx="1604817" cy="16048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TextBox 8"/>
          <p:cNvSpPr txBox="1"/>
          <p:nvPr/>
        </p:nvSpPr>
        <p:spPr>
          <a:xfrm>
            <a:off x="867044" y="4039468"/>
            <a:ext cx="3180023" cy="2585323"/>
          </a:xfrm>
          <a:prstGeom prst="rect">
            <a:avLst/>
          </a:prstGeom>
          <a:noFill/>
        </p:spPr>
        <p:txBody>
          <a:bodyPr wrap="square" rtlCol="0">
            <a:spAutoFit/>
          </a:bodyPr>
          <a:lstStyle/>
          <a:p>
            <a:r>
              <a:rPr lang="en-US" b="1" dirty="0">
                <a:latin typeface="Arial"/>
                <a:cs typeface="Arial"/>
              </a:rPr>
              <a:t>Dr. Mariam </a:t>
            </a:r>
            <a:r>
              <a:rPr lang="en-US" b="1" dirty="0" err="1">
                <a:latin typeface="Arial"/>
                <a:cs typeface="Arial"/>
              </a:rPr>
              <a:t>Quiñones</a:t>
            </a:r>
            <a:r>
              <a:rPr lang="en-US" dirty="0">
                <a:latin typeface="Arial"/>
                <a:cs typeface="Arial"/>
              </a:rPr>
              <a:t>, </a:t>
            </a:r>
          </a:p>
          <a:p>
            <a:r>
              <a:rPr lang="en-US" dirty="0">
                <a:latin typeface="Arial"/>
                <a:cs typeface="Arial"/>
              </a:rPr>
              <a:t>Ph.D. in Molecular Microbiology</a:t>
            </a:r>
          </a:p>
          <a:p>
            <a:endParaRPr lang="en-US" dirty="0">
              <a:latin typeface="Arial"/>
              <a:cs typeface="Arial"/>
            </a:endParaRPr>
          </a:p>
          <a:p>
            <a:r>
              <a:rPr lang="en-US" dirty="0">
                <a:latin typeface="Arial"/>
                <a:cs typeface="Arial"/>
              </a:rPr>
              <a:t>Ongoing Computational Biology projects:</a:t>
            </a:r>
          </a:p>
          <a:p>
            <a:pPr marL="285750" indent="-285750">
              <a:buFont typeface="Arial"/>
              <a:buChar char="•"/>
            </a:pPr>
            <a:r>
              <a:rPr lang="en-US" dirty="0">
                <a:latin typeface="Arial"/>
                <a:cs typeface="Arial"/>
              </a:rPr>
              <a:t>16S microbiome</a:t>
            </a:r>
          </a:p>
          <a:p>
            <a:pPr marL="285750" indent="-285750">
              <a:buFont typeface="Arial"/>
              <a:buChar char="•"/>
            </a:pPr>
            <a:r>
              <a:rPr lang="en-US" dirty="0">
                <a:latin typeface="Arial"/>
                <a:cs typeface="Arial"/>
              </a:rPr>
              <a:t>Ion Torrent Zika virus genome assembly</a:t>
            </a:r>
          </a:p>
        </p:txBody>
      </p:sp>
      <p:sp>
        <p:nvSpPr>
          <p:cNvPr id="17" name="Slide Number Placeholder 16"/>
          <p:cNvSpPr>
            <a:spLocks noGrp="1"/>
          </p:cNvSpPr>
          <p:nvPr>
            <p:ph type="sldNum" sz="quarter" idx="4294967295"/>
          </p:nvPr>
        </p:nvSpPr>
        <p:spPr>
          <a:xfrm>
            <a:off x="8737600" y="6356355"/>
            <a:ext cx="2844800" cy="365125"/>
          </a:xfrm>
        </p:spPr>
        <p:txBody>
          <a:bodyPr/>
          <a:lstStyle/>
          <a:p>
            <a:fld id="{96651D66-C80A-954B-A038-45CCFA327C41}" type="slidenum">
              <a:rPr lang="en-US" smtClean="0"/>
              <a:t>2</a:t>
            </a:fld>
            <a:endParaRPr lang="en-US"/>
          </a:p>
        </p:txBody>
      </p:sp>
    </p:spTree>
    <p:extLst>
      <p:ext uri="{BB962C8B-B14F-4D97-AF65-F5344CB8AC3E}">
        <p14:creationId xmlns:p14="http://schemas.microsoft.com/office/powerpoint/2010/main" val="725626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7100" y="381001"/>
            <a:ext cx="7150100" cy="584775"/>
          </a:xfrm>
          <a:prstGeom prst="rect">
            <a:avLst/>
          </a:prstGeom>
          <a:noFill/>
        </p:spPr>
        <p:txBody>
          <a:bodyPr wrap="square" rtlCol="0">
            <a:spAutoFit/>
          </a:bodyPr>
          <a:lstStyle/>
          <a:p>
            <a:pPr defTabSz="1018824"/>
            <a:r>
              <a:rPr lang="en-US" sz="3200" b="1" dirty="0">
                <a:solidFill>
                  <a:srgbClr val="000000"/>
                </a:solidFill>
                <a:latin typeface="Arial" pitchFamily="34" charset="0"/>
                <a:cs typeface="Arial" pitchFamily="34" charset="0"/>
              </a:rPr>
              <a:t>How to identify structural variants?</a:t>
            </a:r>
          </a:p>
        </p:txBody>
      </p:sp>
      <p:sp>
        <p:nvSpPr>
          <p:cNvPr id="3" name="TextBox 2"/>
          <p:cNvSpPr txBox="1"/>
          <p:nvPr/>
        </p:nvSpPr>
        <p:spPr>
          <a:xfrm>
            <a:off x="927100" y="2222396"/>
            <a:ext cx="10965329" cy="2554545"/>
          </a:xfrm>
          <a:prstGeom prst="rect">
            <a:avLst/>
          </a:prstGeom>
          <a:noFill/>
        </p:spPr>
        <p:txBody>
          <a:bodyPr wrap="square" rtlCol="0">
            <a:spAutoFit/>
          </a:bodyPr>
          <a:lstStyle/>
          <a:p>
            <a:pPr defTabSz="1018824"/>
            <a:r>
              <a:rPr lang="en-US" sz="2000" dirty="0">
                <a:latin typeface="Arial" pitchFamily="34" charset="0"/>
                <a:cs typeface="Arial" pitchFamily="34" charset="0"/>
              </a:rPr>
              <a:t>1- Read Pair – use pair ends.   </a:t>
            </a:r>
          </a:p>
          <a:p>
            <a:pPr defTabSz="1018824"/>
            <a:r>
              <a:rPr lang="en-US" sz="2000" dirty="0" err="1">
                <a:latin typeface="Arial" panose="020B0604020202020204" pitchFamily="34" charset="0"/>
                <a:cs typeface="Arial" pitchFamily="34" charset="0"/>
              </a:rPr>
              <a:t>GASVPro</a:t>
            </a:r>
            <a:r>
              <a:rPr lang="en-US" sz="2000" dirty="0">
                <a:latin typeface="Arial" panose="020B0604020202020204" pitchFamily="34" charset="0"/>
                <a:cs typeface="Arial" pitchFamily="34" charset="0"/>
              </a:rPr>
              <a:t> (</a:t>
            </a:r>
            <a:r>
              <a:rPr lang="en-US" sz="2000" u="sng" dirty="0" err="1">
                <a:latin typeface="Arial" panose="020B0604020202020204" pitchFamily="34" charset="0"/>
                <a:cs typeface="Arial" panose="020B0604020202020204" pitchFamily="34" charset="0"/>
              </a:rPr>
              <a:t>Sindi</a:t>
            </a:r>
            <a:r>
              <a:rPr lang="en-US" sz="2000" u="sng" dirty="0">
                <a:latin typeface="Arial" panose="020B0604020202020204" pitchFamily="34" charset="0"/>
                <a:cs typeface="Arial" panose="020B0604020202020204" pitchFamily="34" charset="0"/>
              </a:rPr>
              <a:t> 2012), </a:t>
            </a:r>
            <a:r>
              <a:rPr lang="en-US" sz="2000" dirty="0" err="1">
                <a:latin typeface="Arial" panose="020B0604020202020204" pitchFamily="34" charset="0"/>
                <a:cs typeface="Arial" pitchFamily="34" charset="0"/>
              </a:rPr>
              <a:t>BreakDancer</a:t>
            </a:r>
            <a:r>
              <a:rPr lang="en-US" sz="2000" dirty="0">
                <a:latin typeface="Arial" pitchFamily="34" charset="0"/>
                <a:cs typeface="Arial" pitchFamily="34" charset="0"/>
              </a:rPr>
              <a:t> (Chen 2009)</a:t>
            </a:r>
          </a:p>
          <a:p>
            <a:pPr defTabSz="1018824"/>
            <a:endParaRPr lang="en-US" sz="2000" dirty="0">
              <a:latin typeface="Arial" pitchFamily="34" charset="0"/>
              <a:cs typeface="Arial" pitchFamily="34" charset="0"/>
            </a:endParaRPr>
          </a:p>
          <a:p>
            <a:pPr defTabSz="1018824"/>
            <a:r>
              <a:rPr lang="en-US" sz="2000" dirty="0">
                <a:latin typeface="Arial" pitchFamily="34" charset="0"/>
                <a:cs typeface="Arial" pitchFamily="34" charset="0"/>
              </a:rPr>
              <a:t>2- Read depth – </a:t>
            </a:r>
            <a:r>
              <a:rPr lang="en-US" sz="2000" dirty="0" err="1">
                <a:latin typeface="Arial" panose="020B0604020202020204" pitchFamily="34" charset="0"/>
                <a:cs typeface="Arial" pitchFamily="34" charset="0"/>
              </a:rPr>
              <a:t>CNVnator</a:t>
            </a:r>
            <a:r>
              <a:rPr lang="en-US" sz="2000" dirty="0">
                <a:latin typeface="Arial" panose="020B0604020202020204" pitchFamily="34" charset="0"/>
                <a:cs typeface="Arial" pitchFamily="34" charset="0"/>
              </a:rPr>
              <a:t> (</a:t>
            </a:r>
            <a:r>
              <a:rPr lang="en-US" sz="2000" dirty="0" err="1">
                <a:latin typeface="Arial" panose="020B0604020202020204" pitchFamily="34" charset="0"/>
                <a:cs typeface="Arial" pitchFamily="34" charset="0"/>
              </a:rPr>
              <a:t>Abyzov</a:t>
            </a:r>
            <a:r>
              <a:rPr lang="en-US" sz="2000" dirty="0">
                <a:latin typeface="Arial" pitchFamily="34" charset="0"/>
                <a:cs typeface="Arial" pitchFamily="34" charset="0"/>
              </a:rPr>
              <a:t>, 2010)</a:t>
            </a:r>
          </a:p>
          <a:p>
            <a:pPr defTabSz="1018824"/>
            <a:endParaRPr lang="en-US" sz="2000" dirty="0">
              <a:latin typeface="Arial" pitchFamily="34" charset="0"/>
              <a:cs typeface="Arial" pitchFamily="34" charset="0"/>
            </a:endParaRPr>
          </a:p>
          <a:p>
            <a:pPr defTabSz="1018824"/>
            <a:r>
              <a:rPr lang="en-US" sz="2000" dirty="0">
                <a:latin typeface="Arial" pitchFamily="34" charset="0"/>
                <a:cs typeface="Arial" pitchFamily="34" charset="0"/>
              </a:rPr>
              <a:t>3- Split read – </a:t>
            </a:r>
            <a:r>
              <a:rPr lang="en-US" sz="2000" dirty="0" err="1">
                <a:latin typeface="Arial" panose="020B0604020202020204" pitchFamily="34" charset="0"/>
                <a:cs typeface="Arial" pitchFamily="34" charset="0"/>
              </a:rPr>
              <a:t>PinDEL</a:t>
            </a:r>
            <a:r>
              <a:rPr lang="en-US" sz="2000" dirty="0">
                <a:latin typeface="Arial" pitchFamily="34" charset="0"/>
                <a:cs typeface="Arial" pitchFamily="34" charset="0"/>
              </a:rPr>
              <a:t> (Ye 2009)</a:t>
            </a:r>
          </a:p>
          <a:p>
            <a:pPr defTabSz="1018824"/>
            <a:endParaRPr lang="en-US" sz="2000" dirty="0">
              <a:latin typeface="Arial" pitchFamily="34" charset="0"/>
              <a:cs typeface="Arial" pitchFamily="34" charset="0"/>
            </a:endParaRPr>
          </a:p>
          <a:p>
            <a:pPr defTabSz="1018824"/>
            <a:r>
              <a:rPr lang="en-US" sz="2000" dirty="0">
                <a:latin typeface="Arial" pitchFamily="34" charset="0"/>
                <a:cs typeface="Arial" pitchFamily="34" charset="0"/>
              </a:rPr>
              <a:t>4- </a:t>
            </a:r>
            <a:r>
              <a:rPr lang="en-US" sz="2000" dirty="0" err="1">
                <a:latin typeface="Arial" pitchFamily="34" charset="0"/>
                <a:cs typeface="Arial" pitchFamily="34" charset="0"/>
              </a:rPr>
              <a:t>Denovo</a:t>
            </a:r>
            <a:r>
              <a:rPr lang="en-US" sz="2000" dirty="0">
                <a:latin typeface="Arial" pitchFamily="34" charset="0"/>
                <a:cs typeface="Arial" pitchFamily="34" charset="0"/>
              </a:rPr>
              <a:t> assembly</a:t>
            </a:r>
          </a:p>
        </p:txBody>
      </p:sp>
      <p:sp>
        <p:nvSpPr>
          <p:cNvPr id="6" name="Slide Number Placeholder 5"/>
          <p:cNvSpPr>
            <a:spLocks noGrp="1"/>
          </p:cNvSpPr>
          <p:nvPr>
            <p:ph type="sldNum" sz="quarter" idx="4294967295"/>
          </p:nvPr>
        </p:nvSpPr>
        <p:spPr>
          <a:xfrm>
            <a:off x="9347200" y="6356350"/>
            <a:ext cx="2844800" cy="365125"/>
          </a:xfrm>
        </p:spPr>
        <p:txBody>
          <a:bodyPr/>
          <a:lstStyle/>
          <a:p>
            <a:pPr>
              <a:defRPr/>
            </a:pPr>
            <a:fld id="{473C31E0-EB5A-3A42-910D-FCA624643599}" type="slidenum">
              <a:rPr lang="en-US" smtClean="0"/>
              <a:pPr>
                <a:defRPr/>
              </a:pPr>
              <a:t>20</a:t>
            </a:fld>
            <a:endParaRPr lang="en-US"/>
          </a:p>
        </p:txBody>
      </p:sp>
      <p:pic>
        <p:nvPicPr>
          <p:cNvPr id="10" name="Picture 9">
            <a:extLst>
              <a:ext uri="{FF2B5EF4-FFF2-40B4-BE49-F238E27FC236}">
                <a16:creationId xmlns:a16="http://schemas.microsoft.com/office/drawing/2014/main" id="{C3BE9C31-82FE-AD45-8263-03C00AD7CDF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758954" y="2393550"/>
            <a:ext cx="3829022" cy="411379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DB51ED4F-01FA-3F4C-B488-F1782704B80E}"/>
              </a:ext>
            </a:extLst>
          </p:cNvPr>
          <p:cNvSpPr/>
          <p:nvPr/>
        </p:nvSpPr>
        <p:spPr>
          <a:xfrm>
            <a:off x="7758954" y="1947367"/>
            <a:ext cx="1076128" cy="369332"/>
          </a:xfrm>
          <a:prstGeom prst="rect">
            <a:avLst/>
          </a:prstGeom>
        </p:spPr>
        <p:txBody>
          <a:bodyPr wrap="none">
            <a:spAutoFit/>
          </a:bodyPr>
          <a:lstStyle/>
          <a:p>
            <a:pPr fontAlgn="base"/>
            <a:r>
              <a:rPr lang="en-US" b="1" cap="all" dirty="0"/>
              <a:t>FUSORSV</a:t>
            </a:r>
          </a:p>
        </p:txBody>
      </p:sp>
      <p:sp>
        <p:nvSpPr>
          <p:cNvPr id="12" name="TextBox 11">
            <a:extLst>
              <a:ext uri="{FF2B5EF4-FFF2-40B4-BE49-F238E27FC236}">
                <a16:creationId xmlns:a16="http://schemas.microsoft.com/office/drawing/2014/main" id="{3FFEE110-895E-9443-A620-7D05F4E03F6D}"/>
              </a:ext>
            </a:extLst>
          </p:cNvPr>
          <p:cNvSpPr txBox="1"/>
          <p:nvPr/>
        </p:nvSpPr>
        <p:spPr>
          <a:xfrm>
            <a:off x="826598" y="1270056"/>
            <a:ext cx="8520602" cy="461665"/>
          </a:xfrm>
          <a:prstGeom prst="rect">
            <a:avLst/>
          </a:prstGeom>
          <a:noFill/>
        </p:spPr>
        <p:txBody>
          <a:bodyPr wrap="none" rtlCol="0">
            <a:spAutoFit/>
          </a:bodyPr>
          <a:lstStyle/>
          <a:p>
            <a:r>
              <a:rPr lang="en-US" sz="2400" dirty="0"/>
              <a:t>Try using tools which leverage information on read pairs or depth.  </a:t>
            </a:r>
          </a:p>
        </p:txBody>
      </p:sp>
    </p:spTree>
    <p:extLst>
      <p:ext uri="{BB962C8B-B14F-4D97-AF65-F5344CB8AC3E}">
        <p14:creationId xmlns:p14="http://schemas.microsoft.com/office/powerpoint/2010/main" val="3165514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VCF format (version 4.3)</a:t>
            </a:r>
          </a:p>
        </p:txBody>
      </p:sp>
      <p:pic>
        <p:nvPicPr>
          <p:cNvPr id="8" name="Picture 7"/>
          <p:cNvPicPr>
            <a:picLocks noChangeAspect="1"/>
          </p:cNvPicPr>
          <p:nvPr/>
        </p:nvPicPr>
        <p:blipFill>
          <a:blip r:embed="rId2"/>
          <a:stretch>
            <a:fillRect/>
          </a:stretch>
        </p:blipFill>
        <p:spPr>
          <a:xfrm>
            <a:off x="1725083" y="2590800"/>
            <a:ext cx="8877978" cy="4191000"/>
          </a:xfrm>
          <a:prstGeom prst="rect">
            <a:avLst/>
          </a:prstGeom>
        </p:spPr>
      </p:pic>
      <p:sp>
        <p:nvSpPr>
          <p:cNvPr id="9" name="Content Placeholder 2"/>
          <p:cNvSpPr>
            <a:spLocks noGrp="1"/>
          </p:cNvSpPr>
          <p:nvPr>
            <p:ph idx="1"/>
          </p:nvPr>
        </p:nvSpPr>
        <p:spPr>
          <a:xfrm>
            <a:off x="1676400" y="1447800"/>
            <a:ext cx="8763000" cy="762000"/>
          </a:xfrm>
          <a:solidFill>
            <a:schemeClr val="bg1"/>
          </a:solidFill>
        </p:spPr>
        <p:txBody>
          <a:bodyPr>
            <a:normAutofit fontScale="70000" lnSpcReduction="20000"/>
          </a:bodyPr>
          <a:lstStyle/>
          <a:p>
            <a:r>
              <a:rPr lang="en-US" dirty="0"/>
              <a:t>Format used to report information about a position in the genome</a:t>
            </a:r>
          </a:p>
          <a:p>
            <a:r>
              <a:rPr lang="en-US" dirty="0"/>
              <a:t>Use by 1000 genomes to report all variants</a:t>
            </a:r>
          </a:p>
        </p:txBody>
      </p:sp>
      <p:sp>
        <p:nvSpPr>
          <p:cNvPr id="3" name="Slide Number Placeholder 2"/>
          <p:cNvSpPr>
            <a:spLocks noGrp="1"/>
          </p:cNvSpPr>
          <p:nvPr>
            <p:ph type="sldNum" sz="quarter" idx="12"/>
          </p:nvPr>
        </p:nvSpPr>
        <p:spPr/>
        <p:txBody>
          <a:bodyPr/>
          <a:lstStyle/>
          <a:p>
            <a:fld id="{0235576B-7F3C-4840-ADD7-A9DF1158E3A5}" type="slidenum">
              <a:rPr lang="en-US" smtClean="0">
                <a:latin typeface="Arial Regular"/>
              </a:rPr>
              <a:pPr/>
              <a:t>21</a:t>
            </a:fld>
            <a:endParaRPr lang="en-US">
              <a:latin typeface="Arial Regular"/>
            </a:endParaRPr>
          </a:p>
        </p:txBody>
      </p:sp>
    </p:spTree>
    <p:extLst>
      <p:ext uri="{BB962C8B-B14F-4D97-AF65-F5344CB8AC3E}">
        <p14:creationId xmlns:p14="http://schemas.microsoft.com/office/powerpoint/2010/main" val="1053258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VCF format</a:t>
            </a:r>
          </a:p>
        </p:txBody>
      </p:sp>
      <p:pic>
        <p:nvPicPr>
          <p:cNvPr id="6" name="Picture 5"/>
          <p:cNvPicPr>
            <a:picLocks noChangeAspect="1"/>
          </p:cNvPicPr>
          <p:nvPr/>
        </p:nvPicPr>
        <p:blipFill>
          <a:blip r:embed="rId2"/>
          <a:stretch>
            <a:fillRect/>
          </a:stretch>
        </p:blipFill>
        <p:spPr>
          <a:xfrm>
            <a:off x="1542708" y="3227293"/>
            <a:ext cx="9144000" cy="3096733"/>
          </a:xfrm>
          <a:prstGeom prst="rect">
            <a:avLst/>
          </a:prstGeom>
        </p:spPr>
      </p:pic>
      <p:sp>
        <p:nvSpPr>
          <p:cNvPr id="7" name="Rectangle 6"/>
          <p:cNvSpPr/>
          <p:nvPr/>
        </p:nvSpPr>
        <p:spPr>
          <a:xfrm>
            <a:off x="1542708" y="1419638"/>
            <a:ext cx="8763000" cy="307777"/>
          </a:xfrm>
          <a:prstGeom prst="rect">
            <a:avLst/>
          </a:prstGeom>
        </p:spPr>
        <p:txBody>
          <a:bodyPr wrap="square">
            <a:spAutoFit/>
          </a:bodyPr>
          <a:lstStyle/>
          <a:p>
            <a:r>
              <a:rPr lang="en-US" sz="1400" dirty="0">
                <a:latin typeface="Arial Regular"/>
              </a:rPr>
              <a:t>See </a:t>
            </a:r>
            <a:r>
              <a:rPr lang="en-US" sz="1400" dirty="0">
                <a:latin typeface="Arial Regular"/>
                <a:hlinkClick r:id="rId3"/>
              </a:rPr>
              <a:t>http://samtools.github.io/hts-specs/VCFv4.3.pdf</a:t>
            </a:r>
            <a:r>
              <a:rPr lang="en-US" sz="1400" dirty="0">
                <a:latin typeface="Arial Regular"/>
              </a:rPr>
              <a:t> </a:t>
            </a:r>
          </a:p>
        </p:txBody>
      </p:sp>
      <p:pic>
        <p:nvPicPr>
          <p:cNvPr id="8" name="Picture 7"/>
          <p:cNvPicPr>
            <a:picLocks noChangeAspect="1"/>
          </p:cNvPicPr>
          <p:nvPr/>
        </p:nvPicPr>
        <p:blipFill>
          <a:blip r:embed="rId4"/>
          <a:stretch>
            <a:fillRect/>
          </a:stretch>
        </p:blipFill>
        <p:spPr>
          <a:xfrm>
            <a:off x="1542708" y="1945343"/>
            <a:ext cx="9144000" cy="1167319"/>
          </a:xfrm>
          <a:prstGeom prst="rect">
            <a:avLst/>
          </a:prstGeom>
        </p:spPr>
      </p:pic>
      <p:sp>
        <p:nvSpPr>
          <p:cNvPr id="3" name="Slide Number Placeholder 2"/>
          <p:cNvSpPr>
            <a:spLocks noGrp="1"/>
          </p:cNvSpPr>
          <p:nvPr>
            <p:ph type="sldNum" sz="quarter" idx="12"/>
          </p:nvPr>
        </p:nvSpPr>
        <p:spPr/>
        <p:txBody>
          <a:bodyPr/>
          <a:lstStyle/>
          <a:p>
            <a:fld id="{0235576B-7F3C-4840-ADD7-A9DF1158E3A5}" type="slidenum">
              <a:rPr lang="en-US" smtClean="0">
                <a:latin typeface="Arial Regular"/>
              </a:rPr>
              <a:pPr/>
              <a:t>22</a:t>
            </a:fld>
            <a:endParaRPr lang="en-US">
              <a:latin typeface="Arial Regular"/>
            </a:endParaRPr>
          </a:p>
        </p:txBody>
      </p:sp>
    </p:spTree>
    <p:extLst>
      <p:ext uri="{BB962C8B-B14F-4D97-AF65-F5344CB8AC3E}">
        <p14:creationId xmlns:p14="http://schemas.microsoft.com/office/powerpoint/2010/main" val="1283667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a:t>Popular tools for mapping, variant calling and annotation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23517463"/>
              </p:ext>
            </p:extLst>
          </p:nvPr>
        </p:nvGraphicFramePr>
        <p:xfrm>
          <a:off x="1417320" y="1600200"/>
          <a:ext cx="9966960" cy="4556761"/>
        </p:xfrm>
        <a:graphic>
          <a:graphicData uri="http://schemas.openxmlformats.org/drawingml/2006/table">
            <a:tbl>
              <a:tblPr firstRow="1" bandRow="1">
                <a:tableStyleId>{F5AB1C69-6EDB-4FF4-983F-18BD219EF322}</a:tableStyleId>
              </a:tblPr>
              <a:tblGrid>
                <a:gridCol w="4983480">
                  <a:extLst>
                    <a:ext uri="{9D8B030D-6E8A-4147-A177-3AD203B41FA5}">
                      <a16:colId xmlns:a16="http://schemas.microsoft.com/office/drawing/2014/main" val="20000"/>
                    </a:ext>
                  </a:extLst>
                </a:gridCol>
                <a:gridCol w="4983480">
                  <a:extLst>
                    <a:ext uri="{9D8B030D-6E8A-4147-A177-3AD203B41FA5}">
                      <a16:colId xmlns:a16="http://schemas.microsoft.com/office/drawing/2014/main" val="20001"/>
                    </a:ext>
                  </a:extLst>
                </a:gridCol>
              </a:tblGrid>
              <a:tr h="498716">
                <a:tc>
                  <a:txBody>
                    <a:bodyPr/>
                    <a:lstStyle/>
                    <a:p>
                      <a:r>
                        <a:rPr lang="en-US" sz="2400" dirty="0"/>
                        <a:t>Task</a:t>
                      </a:r>
                      <a:endParaRPr lang="en-US" sz="2400" b="0" i="0" dirty="0">
                        <a:latin typeface="Arial Regula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t>Popular</a:t>
                      </a:r>
                      <a:r>
                        <a:rPr lang="en-US" sz="2400" baseline="0" dirty="0"/>
                        <a:t> tools</a:t>
                      </a:r>
                      <a:endParaRPr lang="en-US" sz="2400" dirty="0"/>
                    </a:p>
                  </a:txBody>
                  <a:tcPr/>
                </a:tc>
                <a:extLst>
                  <a:ext uri="{0D108BD9-81ED-4DB2-BD59-A6C34878D82A}">
                    <a16:rowId xmlns:a16="http://schemas.microsoft.com/office/drawing/2014/main" val="10000"/>
                  </a:ext>
                </a:extLst>
              </a:tr>
              <a:tr h="1229711">
                <a:tc>
                  <a:txBody>
                    <a:bodyPr/>
                    <a:lstStyle/>
                    <a:p>
                      <a:r>
                        <a:rPr lang="en-US" sz="2400" dirty="0"/>
                        <a:t>Align</a:t>
                      </a:r>
                      <a:r>
                        <a:rPr lang="en-US" sz="2400" baseline="0" dirty="0"/>
                        <a:t> reads/mapping</a:t>
                      </a:r>
                      <a:endParaRPr lang="en-US" sz="2400" dirty="0"/>
                    </a:p>
                  </a:txBody>
                  <a:tcPr/>
                </a:tc>
                <a:tc>
                  <a:txBody>
                    <a:bodyPr/>
                    <a:lstStyle/>
                    <a:p>
                      <a:r>
                        <a:rPr lang="en-US" sz="2400" dirty="0"/>
                        <a:t>BWA-</a:t>
                      </a:r>
                      <a:r>
                        <a:rPr lang="en-US" sz="2400" dirty="0" err="1"/>
                        <a:t>mem</a:t>
                      </a:r>
                      <a:endParaRPr lang="en-US" sz="2400" dirty="0"/>
                    </a:p>
                    <a:p>
                      <a:r>
                        <a:rPr lang="en-US" sz="2400" dirty="0" err="1"/>
                        <a:t>Novoalign</a:t>
                      </a:r>
                      <a:endParaRPr lang="en-US" sz="2400" dirty="0"/>
                    </a:p>
                    <a:p>
                      <a:r>
                        <a:rPr lang="en-US" sz="2400" dirty="0"/>
                        <a:t>Isaac</a:t>
                      </a:r>
                    </a:p>
                  </a:txBody>
                  <a:tcPr/>
                </a:tc>
                <a:extLst>
                  <a:ext uri="{0D108BD9-81ED-4DB2-BD59-A6C34878D82A}">
                    <a16:rowId xmlns:a16="http://schemas.microsoft.com/office/drawing/2014/main" val="10001"/>
                  </a:ext>
                </a:extLst>
              </a:tr>
              <a:tr h="1229711">
                <a:tc>
                  <a:txBody>
                    <a:bodyPr/>
                    <a:lstStyle/>
                    <a:p>
                      <a:r>
                        <a:rPr lang="en-US" sz="2400" dirty="0"/>
                        <a:t>Variant calling</a:t>
                      </a:r>
                      <a:endParaRPr lang="en-US" sz="2400" b="0" i="0" dirty="0">
                        <a:latin typeface="Arial Regular"/>
                      </a:endParaRPr>
                    </a:p>
                  </a:txBody>
                  <a:tcPr/>
                </a:tc>
                <a:tc>
                  <a:txBody>
                    <a:bodyPr/>
                    <a:lstStyle/>
                    <a:p>
                      <a:r>
                        <a:rPr lang="en-US" sz="2400" dirty="0"/>
                        <a:t>GATK (Broad)</a:t>
                      </a:r>
                    </a:p>
                    <a:p>
                      <a:r>
                        <a:rPr lang="en-US" sz="2400" dirty="0"/>
                        <a:t>Platypus (</a:t>
                      </a:r>
                      <a:r>
                        <a:rPr lang="en-US" sz="2400" dirty="0" err="1"/>
                        <a:t>Wellcome</a:t>
                      </a:r>
                      <a:r>
                        <a:rPr lang="en-US" sz="2400" dirty="0"/>
                        <a:t> Trust)</a:t>
                      </a:r>
                    </a:p>
                    <a:p>
                      <a:r>
                        <a:rPr lang="en-US" sz="2400" dirty="0"/>
                        <a:t>Starling</a:t>
                      </a:r>
                      <a:r>
                        <a:rPr lang="en-US" sz="2400" baseline="0" dirty="0"/>
                        <a:t> (</a:t>
                      </a:r>
                      <a:r>
                        <a:rPr lang="en-US" sz="2400" baseline="0" dirty="0" err="1"/>
                        <a:t>Illumina</a:t>
                      </a:r>
                      <a:r>
                        <a:rPr lang="en-US" sz="2400" baseline="0" dirty="0"/>
                        <a:t>)</a:t>
                      </a:r>
                      <a:endParaRPr lang="en-US" sz="2400" dirty="0"/>
                    </a:p>
                  </a:txBody>
                  <a:tcPr/>
                </a:tc>
                <a:extLst>
                  <a:ext uri="{0D108BD9-81ED-4DB2-BD59-A6C34878D82A}">
                    <a16:rowId xmlns:a16="http://schemas.microsoft.com/office/drawing/2014/main" val="10002"/>
                  </a:ext>
                </a:extLst>
              </a:tr>
              <a:tr h="1598623">
                <a:tc>
                  <a:txBody>
                    <a:bodyPr/>
                    <a:lstStyle/>
                    <a:p>
                      <a:r>
                        <a:rPr lang="en-US" sz="2400" dirty="0"/>
                        <a:t>Annotating</a:t>
                      </a:r>
                      <a:r>
                        <a:rPr lang="en-US" sz="2400" baseline="0" dirty="0"/>
                        <a:t> variants</a:t>
                      </a:r>
                      <a:endParaRPr lang="en-US" sz="2400" dirty="0"/>
                    </a:p>
                  </a:txBody>
                  <a:tcPr/>
                </a:tc>
                <a:tc>
                  <a:txBody>
                    <a:bodyPr/>
                    <a:lstStyle/>
                    <a:p>
                      <a:r>
                        <a:rPr lang="en-US" sz="2400" dirty="0" err="1"/>
                        <a:t>AnnoVar</a:t>
                      </a:r>
                      <a:endParaRPr lang="en-US" sz="2400" dirty="0"/>
                    </a:p>
                    <a:p>
                      <a:r>
                        <a:rPr lang="en-US" sz="2400" dirty="0"/>
                        <a:t>VEP</a:t>
                      </a:r>
                    </a:p>
                    <a:p>
                      <a:r>
                        <a:rPr lang="en-US" sz="2400" dirty="0" err="1"/>
                        <a:t>SnpEff</a:t>
                      </a:r>
                      <a:endParaRPr lang="en-US" sz="2400" dirty="0"/>
                    </a:p>
                    <a:p>
                      <a:r>
                        <a:rPr lang="en-US" sz="2400" dirty="0"/>
                        <a:t>Gemini</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51825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480" y="213360"/>
            <a:ext cx="11155680" cy="786186"/>
          </a:xfrm>
        </p:spPr>
        <p:txBody>
          <a:bodyPr>
            <a:noAutofit/>
          </a:bodyPr>
          <a:lstStyle/>
          <a:p>
            <a:pPr algn="l"/>
            <a:r>
              <a:rPr lang="en-US" sz="3200" dirty="0"/>
              <a:t>Commonly used sources for reference genomes and annotations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480572452"/>
              </p:ext>
            </p:extLst>
          </p:nvPr>
        </p:nvGraphicFramePr>
        <p:xfrm>
          <a:off x="1203960" y="1228463"/>
          <a:ext cx="10012680" cy="5385595"/>
        </p:xfrm>
        <a:graphic>
          <a:graphicData uri="http://schemas.openxmlformats.org/drawingml/2006/table">
            <a:tbl>
              <a:tblPr firstRow="1" bandRow="1">
                <a:tableStyleId>{F5AB1C69-6EDB-4FF4-983F-18BD219EF322}</a:tableStyleId>
              </a:tblPr>
              <a:tblGrid>
                <a:gridCol w="5006340">
                  <a:extLst>
                    <a:ext uri="{9D8B030D-6E8A-4147-A177-3AD203B41FA5}">
                      <a16:colId xmlns:a16="http://schemas.microsoft.com/office/drawing/2014/main" val="20000"/>
                    </a:ext>
                  </a:extLst>
                </a:gridCol>
                <a:gridCol w="5006340">
                  <a:extLst>
                    <a:ext uri="{9D8B030D-6E8A-4147-A177-3AD203B41FA5}">
                      <a16:colId xmlns:a16="http://schemas.microsoft.com/office/drawing/2014/main" val="20001"/>
                    </a:ext>
                  </a:extLst>
                </a:gridCol>
              </a:tblGrid>
              <a:tr h="368721">
                <a:tc>
                  <a:txBody>
                    <a:bodyPr/>
                    <a:lstStyle/>
                    <a:p>
                      <a:r>
                        <a:rPr lang="en-US" sz="2000" dirty="0"/>
                        <a:t>Task</a:t>
                      </a:r>
                      <a:endParaRPr lang="en-US" sz="2000" b="0" i="0" dirty="0">
                        <a:latin typeface="Arial Regula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Popular</a:t>
                      </a:r>
                      <a:r>
                        <a:rPr lang="en-US" sz="2000" baseline="0" dirty="0"/>
                        <a:t> source</a:t>
                      </a:r>
                      <a:endParaRPr lang="en-US" sz="2000" dirty="0"/>
                    </a:p>
                  </a:txBody>
                  <a:tcPr/>
                </a:tc>
                <a:extLst>
                  <a:ext uri="{0D108BD9-81ED-4DB2-BD59-A6C34878D82A}">
                    <a16:rowId xmlns:a16="http://schemas.microsoft.com/office/drawing/2014/main" val="10000"/>
                  </a:ext>
                </a:extLst>
              </a:tr>
              <a:tr h="935984">
                <a:tc>
                  <a:txBody>
                    <a:bodyPr/>
                    <a:lstStyle/>
                    <a:p>
                      <a:r>
                        <a:rPr lang="en-US" sz="1800" dirty="0"/>
                        <a:t>Control population frequency</a:t>
                      </a:r>
                      <a:endParaRPr lang="en-US" sz="1800" b="0" i="0" dirty="0">
                        <a:latin typeface="Arial Regular"/>
                      </a:endParaRPr>
                    </a:p>
                  </a:txBody>
                  <a:tcPr/>
                </a:tc>
                <a:tc>
                  <a:txBody>
                    <a:bodyPr/>
                    <a:lstStyle/>
                    <a:p>
                      <a:r>
                        <a:rPr lang="en-US" sz="1800" dirty="0" err="1"/>
                        <a:t>ExAC</a:t>
                      </a:r>
                      <a:endParaRPr lang="en-US" sz="1800" dirty="0"/>
                    </a:p>
                    <a:p>
                      <a:r>
                        <a:rPr lang="en-US" sz="1800" dirty="0"/>
                        <a:t>1000GP</a:t>
                      </a:r>
                    </a:p>
                    <a:p>
                      <a:r>
                        <a:rPr lang="en-US" sz="1800" dirty="0"/>
                        <a:t>ESP</a:t>
                      </a:r>
                    </a:p>
                  </a:txBody>
                  <a:tcPr/>
                </a:tc>
                <a:extLst>
                  <a:ext uri="{0D108BD9-81ED-4DB2-BD59-A6C34878D82A}">
                    <a16:rowId xmlns:a16="http://schemas.microsoft.com/office/drawing/2014/main" val="10001"/>
                  </a:ext>
                </a:extLst>
              </a:tr>
              <a:tr h="1219616">
                <a:tc>
                  <a:txBody>
                    <a:bodyPr/>
                    <a:lstStyle/>
                    <a:p>
                      <a:r>
                        <a:rPr lang="en-US" sz="1800" dirty="0"/>
                        <a:t>Annotation</a:t>
                      </a:r>
                      <a:endParaRPr lang="en-US" sz="1800" b="0" i="0" dirty="0">
                        <a:latin typeface="Arial Regular"/>
                      </a:endParaRPr>
                    </a:p>
                  </a:txBody>
                  <a:tcPr/>
                </a:tc>
                <a:tc>
                  <a:txBody>
                    <a:bodyPr/>
                    <a:lstStyle/>
                    <a:p>
                      <a:r>
                        <a:rPr lang="en-US" sz="1800" dirty="0" err="1"/>
                        <a:t>RefSeq</a:t>
                      </a:r>
                      <a:endParaRPr lang="en-US" sz="1800" dirty="0"/>
                    </a:p>
                    <a:p>
                      <a:r>
                        <a:rPr lang="en-US" sz="1800" dirty="0"/>
                        <a:t>Ensemble</a:t>
                      </a:r>
                    </a:p>
                    <a:p>
                      <a:r>
                        <a:rPr lang="en-US" sz="1800" dirty="0"/>
                        <a:t>UCSC genes</a:t>
                      </a:r>
                    </a:p>
                    <a:p>
                      <a:r>
                        <a:rPr lang="en-US" sz="1800" dirty="0"/>
                        <a:t>GENCODE</a:t>
                      </a:r>
                    </a:p>
                  </a:txBody>
                  <a:tcPr/>
                </a:tc>
                <a:extLst>
                  <a:ext uri="{0D108BD9-81ED-4DB2-BD59-A6C34878D82A}">
                    <a16:rowId xmlns:a16="http://schemas.microsoft.com/office/drawing/2014/main" val="10002"/>
                  </a:ext>
                </a:extLst>
              </a:tr>
              <a:tr h="652353">
                <a:tc>
                  <a:txBody>
                    <a:bodyPr/>
                    <a:lstStyle/>
                    <a:p>
                      <a:r>
                        <a:rPr lang="en-US" sz="1800" dirty="0"/>
                        <a:t>Visualization</a:t>
                      </a:r>
                      <a:endParaRPr lang="en-US" sz="1800" b="0" i="0" dirty="0">
                        <a:latin typeface="Arial Regular"/>
                      </a:endParaRPr>
                    </a:p>
                  </a:txBody>
                  <a:tcPr/>
                </a:tc>
                <a:tc>
                  <a:txBody>
                    <a:bodyPr/>
                    <a:lstStyle/>
                    <a:p>
                      <a:r>
                        <a:rPr lang="en-US" sz="1800" dirty="0"/>
                        <a:t>UCSC genome</a:t>
                      </a:r>
                      <a:r>
                        <a:rPr lang="en-US" sz="1800" baseline="0" dirty="0"/>
                        <a:t> browser</a:t>
                      </a:r>
                    </a:p>
                    <a:p>
                      <a:r>
                        <a:rPr lang="en-US" sz="1800" baseline="0" dirty="0"/>
                        <a:t>IGV</a:t>
                      </a:r>
                      <a:endParaRPr lang="en-US" sz="1800" dirty="0"/>
                    </a:p>
                  </a:txBody>
                  <a:tcPr/>
                </a:tc>
                <a:extLst>
                  <a:ext uri="{0D108BD9-81ED-4DB2-BD59-A6C34878D82A}">
                    <a16:rowId xmlns:a16="http://schemas.microsoft.com/office/drawing/2014/main" val="10003"/>
                  </a:ext>
                </a:extLst>
              </a:tr>
              <a:tr h="1219616">
                <a:tc>
                  <a:txBody>
                    <a:bodyPr/>
                    <a:lstStyle/>
                    <a:p>
                      <a:r>
                        <a:rPr lang="en-US" sz="1800" dirty="0"/>
                        <a:t>Clinical relevance</a:t>
                      </a:r>
                      <a:endParaRPr lang="en-US" sz="1800" b="0" i="0" dirty="0">
                        <a:latin typeface="Arial Regular"/>
                      </a:endParaRPr>
                    </a:p>
                  </a:txBody>
                  <a:tcPr/>
                </a:tc>
                <a:tc>
                  <a:txBody>
                    <a:bodyPr/>
                    <a:lstStyle/>
                    <a:p>
                      <a:r>
                        <a:rPr lang="en-US" sz="1800" dirty="0"/>
                        <a:t>HGMD</a:t>
                      </a:r>
                    </a:p>
                    <a:p>
                      <a:r>
                        <a:rPr lang="en-US" sz="1800" dirty="0"/>
                        <a:t>OMIM</a:t>
                      </a:r>
                    </a:p>
                    <a:p>
                      <a:r>
                        <a:rPr lang="en-US" sz="1800" dirty="0"/>
                        <a:t>CGD</a:t>
                      </a:r>
                    </a:p>
                    <a:p>
                      <a:r>
                        <a:rPr lang="en-US" sz="1800" dirty="0" err="1"/>
                        <a:t>ClinVar</a:t>
                      </a:r>
                      <a:endParaRPr lang="en-US" sz="1800" dirty="0"/>
                    </a:p>
                  </a:txBody>
                  <a:tcPr/>
                </a:tc>
                <a:extLst>
                  <a:ext uri="{0D108BD9-81ED-4DB2-BD59-A6C34878D82A}">
                    <a16:rowId xmlns:a16="http://schemas.microsoft.com/office/drawing/2014/main" val="10004"/>
                  </a:ext>
                </a:extLst>
              </a:tr>
              <a:tr h="961786">
                <a:tc>
                  <a:txBody>
                    <a:bodyPr/>
                    <a:lstStyle/>
                    <a:p>
                      <a:r>
                        <a:rPr lang="en-US" sz="1800" b="0" i="0" dirty="0">
                          <a:latin typeface="Arial Regular"/>
                        </a:rPr>
                        <a:t>Variants and effect on gene expression</a:t>
                      </a:r>
                    </a:p>
                  </a:txBody>
                  <a:tcPr/>
                </a:tc>
                <a:tc>
                  <a:txBody>
                    <a:bodyPr/>
                    <a:lstStyle/>
                    <a:p>
                      <a:r>
                        <a:rPr lang="en-US" sz="1800" dirty="0"/>
                        <a:t>GTEX</a:t>
                      </a:r>
                    </a:p>
                  </a:txBody>
                  <a:tcPr/>
                </a:tc>
                <a:extLst>
                  <a:ext uri="{0D108BD9-81ED-4DB2-BD59-A6C34878D82A}">
                    <a16:rowId xmlns:a16="http://schemas.microsoft.com/office/drawing/2014/main" val="457113654"/>
                  </a:ext>
                </a:extLst>
              </a:tr>
            </a:tbl>
          </a:graphicData>
        </a:graphic>
      </p:graphicFrame>
    </p:spTree>
    <p:extLst>
      <p:ext uri="{BB962C8B-B14F-4D97-AF65-F5344CB8AC3E}">
        <p14:creationId xmlns:p14="http://schemas.microsoft.com/office/powerpoint/2010/main" val="4209933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00" y="0"/>
            <a:ext cx="10863580" cy="1135910"/>
          </a:xfrm>
        </p:spPr>
        <p:txBody>
          <a:bodyPr>
            <a:noAutofit/>
          </a:bodyPr>
          <a:lstStyle/>
          <a:p>
            <a:pPr algn="l"/>
            <a:r>
              <a:rPr lang="en-US" sz="3600" dirty="0"/>
              <a:t>Overview of next-generation sequencing processing for variant analysis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49473024"/>
              </p:ext>
            </p:extLst>
          </p:nvPr>
        </p:nvGraphicFramePr>
        <p:xfrm>
          <a:off x="825500" y="1478280"/>
          <a:ext cx="11031220" cy="5074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F0A4391F-072A-8F41-BDC3-C501549CB5F9}"/>
              </a:ext>
            </a:extLst>
          </p:cNvPr>
          <p:cNvSpPr txBox="1"/>
          <p:nvPr/>
        </p:nvSpPr>
        <p:spPr>
          <a:xfrm>
            <a:off x="4549479" y="5749527"/>
            <a:ext cx="1577932" cy="369332"/>
          </a:xfrm>
          <a:prstGeom prst="rect">
            <a:avLst/>
          </a:prstGeom>
          <a:noFill/>
        </p:spPr>
        <p:txBody>
          <a:bodyPr wrap="none" rtlCol="0">
            <a:spAutoFit/>
          </a:bodyPr>
          <a:lstStyle/>
          <a:p>
            <a:r>
              <a:rPr lang="en-US" dirty="0"/>
              <a:t>Quality control</a:t>
            </a:r>
          </a:p>
        </p:txBody>
      </p:sp>
      <p:cxnSp>
        <p:nvCxnSpPr>
          <p:cNvPr id="6" name="Straight Arrow Connector 5">
            <a:extLst>
              <a:ext uri="{FF2B5EF4-FFF2-40B4-BE49-F238E27FC236}">
                <a16:creationId xmlns:a16="http://schemas.microsoft.com/office/drawing/2014/main" id="{70C6361F-A1C2-7046-9980-5795E00BAFEF}"/>
              </a:ext>
            </a:extLst>
          </p:cNvPr>
          <p:cNvCxnSpPr>
            <a:cxnSpLocks/>
          </p:cNvCxnSpPr>
          <p:nvPr/>
        </p:nvCxnSpPr>
        <p:spPr>
          <a:xfrm>
            <a:off x="2956560" y="5075450"/>
            <a:ext cx="1463040" cy="746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FA8C6C35-5768-D34A-B3DD-9F6FCE5E61A5}"/>
              </a:ext>
            </a:extLst>
          </p:cNvPr>
          <p:cNvCxnSpPr>
            <a:cxnSpLocks/>
          </p:cNvCxnSpPr>
          <p:nvPr/>
        </p:nvCxnSpPr>
        <p:spPr>
          <a:xfrm>
            <a:off x="5166360" y="5075450"/>
            <a:ext cx="0" cy="609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3067744-7940-1C40-8159-2C8EEFBE200D}"/>
              </a:ext>
            </a:extLst>
          </p:cNvPr>
          <p:cNvCxnSpPr>
            <a:cxnSpLocks/>
          </p:cNvCxnSpPr>
          <p:nvPr/>
        </p:nvCxnSpPr>
        <p:spPr>
          <a:xfrm flipH="1">
            <a:off x="6257290" y="5075450"/>
            <a:ext cx="955674" cy="609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1955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93B55-42BF-6A4B-8FB0-8D3F5A891835}"/>
              </a:ext>
            </a:extLst>
          </p:cNvPr>
          <p:cNvSpPr>
            <a:spLocks noGrp="1"/>
          </p:cNvSpPr>
          <p:nvPr>
            <p:ph type="title"/>
          </p:nvPr>
        </p:nvSpPr>
        <p:spPr/>
        <p:txBody>
          <a:bodyPr>
            <a:normAutofit/>
          </a:bodyPr>
          <a:lstStyle/>
          <a:p>
            <a:pPr algn="l"/>
            <a:r>
              <a:rPr lang="en-US" sz="3600" b="1" dirty="0"/>
              <a:t>Example of variant calling with GATK</a:t>
            </a:r>
          </a:p>
        </p:txBody>
      </p:sp>
      <p:sp>
        <p:nvSpPr>
          <p:cNvPr id="3" name="Content Placeholder 2">
            <a:extLst>
              <a:ext uri="{FF2B5EF4-FFF2-40B4-BE49-F238E27FC236}">
                <a16:creationId xmlns:a16="http://schemas.microsoft.com/office/drawing/2014/main" id="{4F61A90F-4D1E-DE4B-A22C-0EC201B104AB}"/>
              </a:ext>
            </a:extLst>
          </p:cNvPr>
          <p:cNvSpPr>
            <a:spLocks noGrp="1"/>
          </p:cNvSpPr>
          <p:nvPr>
            <p:ph idx="1"/>
          </p:nvPr>
        </p:nvSpPr>
        <p:spPr>
          <a:xfrm>
            <a:off x="825500" y="2721347"/>
            <a:ext cx="11117684" cy="4525963"/>
          </a:xfrm>
        </p:spPr>
        <p:txBody>
          <a:bodyPr>
            <a:normAutofit/>
          </a:bodyPr>
          <a:lstStyle/>
          <a:p>
            <a:pPr>
              <a:lnSpc>
                <a:spcPct val="150000"/>
              </a:lnSpc>
            </a:pPr>
            <a:r>
              <a:rPr lang="en-US" sz="1800" dirty="0"/>
              <a:t>Sequencing: Solid 5500xl sequencer (Life technologies) </a:t>
            </a:r>
          </a:p>
          <a:p>
            <a:r>
              <a:rPr lang="en-US" sz="1800" dirty="0"/>
              <a:t>Mapping: Alignment to </a:t>
            </a:r>
            <a:r>
              <a:rPr lang="en-US" sz="1800" b="1" dirty="0"/>
              <a:t>GRch37/HG19 </a:t>
            </a:r>
            <a:r>
              <a:rPr lang="en-US" sz="1800" dirty="0"/>
              <a:t>reference genome using the </a:t>
            </a:r>
            <a:r>
              <a:rPr lang="en-US" sz="1800" dirty="0" err="1"/>
              <a:t>Lifescope</a:t>
            </a:r>
            <a:r>
              <a:rPr lang="en-US" sz="1800" dirty="0"/>
              <a:t> </a:t>
            </a:r>
            <a:r>
              <a:rPr lang="en-US" sz="1800" dirty="0">
                <a:hlinkClick r:id="rId3" tooltip="Learn more about Aligner"/>
              </a:rPr>
              <a:t>aligner</a:t>
            </a:r>
            <a:r>
              <a:rPr lang="en-US" sz="1800" dirty="0"/>
              <a:t> (version 2.5.1, Applied Biosystems). </a:t>
            </a:r>
          </a:p>
          <a:p>
            <a:r>
              <a:rPr lang="en-US" sz="1800" dirty="0"/>
              <a:t>Preprocessing and QC: Reads were realigned, recalibrated and called using </a:t>
            </a:r>
            <a:r>
              <a:rPr lang="en-US" sz="1800" b="1" dirty="0"/>
              <a:t>GATK </a:t>
            </a:r>
            <a:r>
              <a:rPr lang="en-US" sz="1800" b="1" dirty="0" err="1"/>
              <a:t>HaplotypeCaller</a:t>
            </a:r>
            <a:r>
              <a:rPr lang="en-US" sz="1800" b="1" dirty="0"/>
              <a:t> </a:t>
            </a:r>
            <a:r>
              <a:rPr lang="en-US" sz="1800" dirty="0"/>
              <a:t>(version 3.3-0). Variants were filtered on minimal mapping quality score ≥30, minimal read depth of 20, </a:t>
            </a:r>
            <a:r>
              <a:rPr lang="en-US" sz="1800" dirty="0">
                <a:hlinkClick r:id="rId4" tooltip="Learn more about Allele"/>
              </a:rPr>
              <a:t>allele</a:t>
            </a:r>
            <a:r>
              <a:rPr lang="en-US" sz="1800" dirty="0"/>
              <a:t> balance between 0.2 and 0.8 for heterozygotes, &gt;90 for homozygotes and genotype quality score of 99. </a:t>
            </a:r>
          </a:p>
          <a:p>
            <a:r>
              <a:rPr lang="en-US" sz="1800" dirty="0"/>
              <a:t>Additional QC and Filtering: All samples were combined and converted to PLINK format.</a:t>
            </a:r>
            <a:r>
              <a:rPr lang="en-US" sz="1800" baseline="30000" dirty="0">
                <a:hlinkClick r:id="rId5"/>
              </a:rPr>
              <a:t>18</a:t>
            </a:r>
            <a:r>
              <a:rPr lang="en-US" sz="1800" dirty="0"/>
              <a:t> Final QC was performed to exclude related individuals and samples with non-European ancestry based on a previous multidimensional scaling test.</a:t>
            </a:r>
            <a:r>
              <a:rPr lang="en-US" sz="1800" baseline="30000" dirty="0">
                <a:hlinkClick r:id="rId6"/>
              </a:rPr>
              <a:t>19</a:t>
            </a:r>
            <a:r>
              <a:rPr lang="en-US" sz="1800" dirty="0"/>
              <a:t> Markers with a missingness of 5% and Hardy-Weinberg equilibrium (HWE) </a:t>
            </a:r>
            <a:r>
              <a:rPr lang="en-US" sz="1800" i="1" dirty="0"/>
              <a:t>p</a:t>
            </a:r>
            <a:r>
              <a:rPr lang="en-US" sz="1800" dirty="0"/>
              <a:t>-value of &lt; 1.0</a:t>
            </a:r>
            <a:r>
              <a:rPr lang="en-US" sz="1800" baseline="30000" dirty="0"/>
              <a:t>−5</a:t>
            </a:r>
            <a:r>
              <a:rPr lang="en-US" sz="1800" dirty="0"/>
              <a:t> were excluded from the </a:t>
            </a:r>
            <a:r>
              <a:rPr lang="en-US" sz="1600" dirty="0"/>
              <a:t>analysis. For the regression analysis only markers with minor </a:t>
            </a:r>
            <a:r>
              <a:rPr lang="en-US" sz="1600" dirty="0">
                <a:hlinkClick r:id="rId7" tooltip="Learn more about Gene Frequency"/>
              </a:rPr>
              <a:t>allele frequency</a:t>
            </a:r>
            <a:r>
              <a:rPr lang="en-US" sz="1600" b="1" dirty="0"/>
              <a:t> (MAF) ≥ 0.01 </a:t>
            </a:r>
            <a:r>
              <a:rPr lang="en-US" sz="1600" dirty="0"/>
              <a:t>were included.</a:t>
            </a:r>
          </a:p>
        </p:txBody>
      </p:sp>
      <p:pic>
        <p:nvPicPr>
          <p:cNvPr id="5" name="Picture 4">
            <a:extLst>
              <a:ext uri="{FF2B5EF4-FFF2-40B4-BE49-F238E27FC236}">
                <a16:creationId xmlns:a16="http://schemas.microsoft.com/office/drawing/2014/main" id="{3DDCAA27-3DBF-E649-AF9A-7251A5404F82}"/>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8555577" y="1239632"/>
            <a:ext cx="3431772" cy="775780"/>
          </a:xfrm>
          <a:prstGeom prst="rect">
            <a:avLst/>
          </a:prstGeom>
        </p:spPr>
      </p:pic>
      <p:pic>
        <p:nvPicPr>
          <p:cNvPr id="6" name="Picture 5">
            <a:extLst>
              <a:ext uri="{FF2B5EF4-FFF2-40B4-BE49-F238E27FC236}">
                <a16:creationId xmlns:a16="http://schemas.microsoft.com/office/drawing/2014/main" id="{F0277F84-2D90-344C-A6BC-5A50259A1EB8}"/>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956129" y="1037165"/>
            <a:ext cx="6867330" cy="1559950"/>
          </a:xfrm>
          <a:prstGeom prst="rect">
            <a:avLst/>
          </a:prstGeom>
        </p:spPr>
      </p:pic>
      <p:pic>
        <p:nvPicPr>
          <p:cNvPr id="7" name="Picture 6">
            <a:extLst>
              <a:ext uri="{FF2B5EF4-FFF2-40B4-BE49-F238E27FC236}">
                <a16:creationId xmlns:a16="http://schemas.microsoft.com/office/drawing/2014/main" id="{0DC256E9-6F3F-724B-AC18-2B5B5BA94332}"/>
              </a:ext>
            </a:extLst>
          </p:cNvPr>
          <p:cNvPicPr>
            <a:picLocks noChangeAspect="1"/>
          </p:cNvPicPr>
          <p:nvPr/>
        </p:nvPicPr>
        <p:blipFill rotWithShape="1">
          <a:blip r:embed="rId10">
            <a:extLst>
              <a:ext uri="{28A0092B-C50C-407E-A947-70E740481C1C}">
                <a14:useLocalDpi xmlns:a14="http://schemas.microsoft.com/office/drawing/2010/main"/>
              </a:ext>
            </a:extLst>
          </a:blip>
          <a:srcRect l="-10883"/>
          <a:stretch/>
        </p:blipFill>
        <p:spPr>
          <a:xfrm>
            <a:off x="9838871" y="107803"/>
            <a:ext cx="760705" cy="929362"/>
          </a:xfrm>
          <a:prstGeom prst="rect">
            <a:avLst/>
          </a:prstGeom>
        </p:spPr>
      </p:pic>
    </p:spTree>
    <p:extLst>
      <p:ext uri="{BB962C8B-B14F-4D97-AF65-F5344CB8AC3E}">
        <p14:creationId xmlns:p14="http://schemas.microsoft.com/office/powerpoint/2010/main" val="4184176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61A90F-4D1E-DE4B-A22C-0EC201B104AB}"/>
              </a:ext>
            </a:extLst>
          </p:cNvPr>
          <p:cNvSpPr>
            <a:spLocks noGrp="1"/>
          </p:cNvSpPr>
          <p:nvPr>
            <p:ph type="subTitle" idx="1"/>
          </p:nvPr>
        </p:nvSpPr>
        <p:spPr>
          <a:xfrm>
            <a:off x="474303" y="3497030"/>
            <a:ext cx="10815735" cy="3065264"/>
          </a:xfrm>
        </p:spPr>
        <p:txBody>
          <a:bodyPr>
            <a:normAutofit/>
          </a:bodyPr>
          <a:lstStyle/>
          <a:p>
            <a:pPr marL="285750" indent="-285750" algn="l">
              <a:buFont typeface="Arial" panose="020B0604020202020204" pitchFamily="34" charset="0"/>
              <a:buChar char="•"/>
            </a:pPr>
            <a:r>
              <a:rPr lang="en-US" sz="1800" b="1" dirty="0">
                <a:solidFill>
                  <a:schemeClr val="tx1"/>
                </a:solidFill>
              </a:rPr>
              <a:t>SNP quality filter (QUAL): </a:t>
            </a:r>
            <a:r>
              <a:rPr lang="en-US" sz="1800" dirty="0">
                <a:solidFill>
                  <a:schemeClr val="tx1"/>
                </a:solidFill>
              </a:rPr>
              <a:t>SNPs not located within 4 bases distance to an indel, and have the </a:t>
            </a:r>
            <a:r>
              <a:rPr lang="en-US" sz="1800" dirty="0" err="1">
                <a:solidFill>
                  <a:schemeClr val="tx1"/>
                </a:solidFill>
              </a:rPr>
              <a:t>phred</a:t>
            </a:r>
            <a:r>
              <a:rPr lang="en-US" sz="1800" dirty="0">
                <a:solidFill>
                  <a:schemeClr val="tx1"/>
                </a:solidFill>
              </a:rPr>
              <a:t>-scaled variant quality score, QUAL, larger than 30.</a:t>
            </a:r>
          </a:p>
          <a:p>
            <a:pPr marL="285750" indent="-285750" algn="l">
              <a:buFont typeface="Arial" panose="020B0604020202020204" pitchFamily="34" charset="0"/>
              <a:buChar char="•"/>
            </a:pPr>
            <a:r>
              <a:rPr lang="en-US" sz="1800" b="1" dirty="0">
                <a:solidFill>
                  <a:schemeClr val="tx1"/>
                </a:solidFill>
              </a:rPr>
              <a:t>Low-complexity filter (LC): </a:t>
            </a:r>
            <a:r>
              <a:rPr lang="en-US" sz="1800" dirty="0">
                <a:solidFill>
                  <a:schemeClr val="tx1"/>
                </a:solidFill>
              </a:rPr>
              <a:t>We removed the SNPs that are in the low-complexity regions as using </a:t>
            </a:r>
            <a:r>
              <a:rPr lang="en-US" sz="1800" i="1" dirty="0" err="1">
                <a:solidFill>
                  <a:schemeClr val="tx1"/>
                </a:solidFill>
              </a:rPr>
              <a:t>mdust</a:t>
            </a:r>
            <a:r>
              <a:rPr lang="en-US" sz="1800" dirty="0">
                <a:solidFill>
                  <a:schemeClr val="tx1"/>
                </a:solidFill>
              </a:rPr>
              <a:t> (</a:t>
            </a:r>
            <a:r>
              <a:rPr lang="en-US" sz="1800" dirty="0">
                <a:solidFill>
                  <a:schemeClr val="tx1"/>
                </a:solidFill>
                <a:hlinkClick r:id="rId3">
                  <a:extLst>
                    <a:ext uri="{A12FA001-AC4F-418D-AE19-62706E023703}">
                      <ahyp:hlinkClr xmlns:ahyp="http://schemas.microsoft.com/office/drawing/2018/hyperlinkcolor" val="tx"/>
                    </a:ext>
                  </a:extLst>
                </a:hlinkClick>
              </a:rPr>
              <a:t>https://github.com/lh3/mdust</a:t>
            </a:r>
            <a:endParaRPr lang="en-US" sz="1800" dirty="0">
              <a:solidFill>
                <a:schemeClr val="tx1"/>
              </a:solidFill>
            </a:endParaRPr>
          </a:p>
          <a:p>
            <a:pPr marL="285750" indent="-285750" algn="l">
              <a:buFont typeface="Arial" panose="020B0604020202020204" pitchFamily="34" charset="0"/>
              <a:buChar char="•"/>
            </a:pPr>
            <a:r>
              <a:rPr lang="en-US" sz="1800" b="1" dirty="0">
                <a:solidFill>
                  <a:schemeClr val="tx1"/>
                </a:solidFill>
              </a:rPr>
              <a:t>Maximum depth filter (DP): </a:t>
            </a:r>
            <a:r>
              <a:rPr lang="en-US" sz="1800" dirty="0">
                <a:solidFill>
                  <a:schemeClr val="tx1"/>
                </a:solidFill>
              </a:rPr>
              <a:t>maximum depth value of 1,500, corresponding to a coverage of 24.6 reads per sample </a:t>
            </a:r>
          </a:p>
          <a:p>
            <a:pPr marL="285750" indent="-285750" algn="l">
              <a:buFont typeface="Arial" panose="020B0604020202020204" pitchFamily="34" charset="0"/>
              <a:buChar char="•"/>
            </a:pPr>
            <a:r>
              <a:rPr lang="en-US" sz="1800" b="1" dirty="0">
                <a:solidFill>
                  <a:schemeClr val="tx1"/>
                </a:solidFill>
              </a:rPr>
              <a:t>Minimum sample filter (NS): </a:t>
            </a:r>
            <a:r>
              <a:rPr lang="en-US" sz="1800" dirty="0">
                <a:solidFill>
                  <a:schemeClr val="tx1"/>
                </a:solidFill>
              </a:rPr>
              <a:t>Only SNP sites with sequence reads coverage from at least 58 of the 61 samples passed this filter, </a:t>
            </a:r>
          </a:p>
          <a:p>
            <a:pPr marL="285750" indent="-285750" algn="l">
              <a:buFont typeface="Arial" panose="020B0604020202020204" pitchFamily="34" charset="0"/>
              <a:buChar char="•"/>
            </a:pPr>
            <a:r>
              <a:rPr lang="en-US" sz="1800" b="1" dirty="0">
                <a:solidFill>
                  <a:schemeClr val="tx1"/>
                </a:solidFill>
              </a:rPr>
              <a:t>Double haploid filter (DH): </a:t>
            </a:r>
            <a:r>
              <a:rPr lang="en-US" sz="1800" dirty="0">
                <a:solidFill>
                  <a:schemeClr val="tx1"/>
                </a:solidFill>
              </a:rPr>
              <a:t>Briefly, we filtered out SNP sites with heterozygous genotypes in at least two of the 11 DH lines that we re-sequenced in this study.</a:t>
            </a:r>
          </a:p>
        </p:txBody>
      </p:sp>
      <p:sp>
        <p:nvSpPr>
          <p:cNvPr id="6" name="TextBox 5">
            <a:extLst>
              <a:ext uri="{FF2B5EF4-FFF2-40B4-BE49-F238E27FC236}">
                <a16:creationId xmlns:a16="http://schemas.microsoft.com/office/drawing/2014/main" id="{5E2C720E-B01F-FC4A-A931-6C3AFB516F75}"/>
              </a:ext>
            </a:extLst>
          </p:cNvPr>
          <p:cNvSpPr txBox="1"/>
          <p:nvPr/>
        </p:nvSpPr>
        <p:spPr>
          <a:xfrm>
            <a:off x="1706880" y="4511040"/>
            <a:ext cx="184731" cy="369332"/>
          </a:xfrm>
          <a:prstGeom prst="rect">
            <a:avLst/>
          </a:prstGeom>
          <a:noFill/>
        </p:spPr>
        <p:txBody>
          <a:bodyPr wrap="none" rtlCol="0">
            <a:spAutoFit/>
          </a:bodyPr>
          <a:lstStyle/>
          <a:p>
            <a:endParaRPr lang="en-US" dirty="0">
              <a:latin typeface="Arial Regular"/>
            </a:endParaRPr>
          </a:p>
        </p:txBody>
      </p:sp>
      <p:pic>
        <p:nvPicPr>
          <p:cNvPr id="7" name="Picture 6">
            <a:extLst>
              <a:ext uri="{FF2B5EF4-FFF2-40B4-BE49-F238E27FC236}">
                <a16:creationId xmlns:a16="http://schemas.microsoft.com/office/drawing/2014/main" id="{AE480AAA-B037-C540-A535-8FDF2D83B22E}"/>
              </a:ext>
            </a:extLst>
          </p:cNvPr>
          <p:cNvPicPr>
            <a:picLocks noChangeAspect="1"/>
          </p:cNvPicPr>
          <p:nvPr/>
        </p:nvPicPr>
        <p:blipFill>
          <a:blip r:embed="rId4"/>
          <a:stretch>
            <a:fillRect/>
          </a:stretch>
        </p:blipFill>
        <p:spPr>
          <a:xfrm>
            <a:off x="2756416" y="879592"/>
            <a:ext cx="6251511" cy="2227550"/>
          </a:xfrm>
          <a:prstGeom prst="rect">
            <a:avLst/>
          </a:prstGeom>
        </p:spPr>
      </p:pic>
      <p:sp>
        <p:nvSpPr>
          <p:cNvPr id="2" name="Title 1">
            <a:extLst>
              <a:ext uri="{FF2B5EF4-FFF2-40B4-BE49-F238E27FC236}">
                <a16:creationId xmlns:a16="http://schemas.microsoft.com/office/drawing/2014/main" id="{59093B55-42BF-6A4B-8FB0-8D3F5A891835}"/>
              </a:ext>
            </a:extLst>
          </p:cNvPr>
          <p:cNvSpPr>
            <a:spLocks noGrp="1"/>
          </p:cNvSpPr>
          <p:nvPr>
            <p:ph type="ctrTitle"/>
          </p:nvPr>
        </p:nvSpPr>
        <p:spPr>
          <a:xfrm>
            <a:off x="317240" y="144579"/>
            <a:ext cx="11644605" cy="1105723"/>
          </a:xfrm>
        </p:spPr>
        <p:txBody>
          <a:bodyPr>
            <a:noAutofit/>
          </a:bodyPr>
          <a:lstStyle/>
          <a:p>
            <a:pPr algn="l"/>
            <a:r>
              <a:rPr lang="en-US" sz="3600" dirty="0"/>
              <a:t>Example of variant calling and filtering with </a:t>
            </a:r>
            <a:r>
              <a:rPr lang="en-US" sz="3600" dirty="0" err="1"/>
              <a:t>FreeBayes</a:t>
            </a:r>
            <a:r>
              <a:rPr lang="en-US" sz="3600" dirty="0"/>
              <a:t> / </a:t>
            </a:r>
            <a:r>
              <a:rPr lang="en-US" sz="3600" dirty="0" err="1"/>
              <a:t>samtools</a:t>
            </a:r>
            <a:endParaRPr lang="en-US" sz="3600" dirty="0"/>
          </a:p>
        </p:txBody>
      </p:sp>
    </p:spTree>
    <p:extLst>
      <p:ext uri="{BB962C8B-B14F-4D97-AF65-F5344CB8AC3E}">
        <p14:creationId xmlns:p14="http://schemas.microsoft.com/office/powerpoint/2010/main" val="2050235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33DC8-9926-234A-B9F1-E5CB134FAA6D}"/>
              </a:ext>
            </a:extLst>
          </p:cNvPr>
          <p:cNvSpPr>
            <a:spLocks noGrp="1"/>
          </p:cNvSpPr>
          <p:nvPr>
            <p:ph type="title" idx="4294967295"/>
          </p:nvPr>
        </p:nvSpPr>
        <p:spPr>
          <a:xfrm>
            <a:off x="780350" y="162878"/>
            <a:ext cx="10866120" cy="1073925"/>
          </a:xfrm>
        </p:spPr>
        <p:txBody>
          <a:bodyPr>
            <a:noAutofit/>
          </a:bodyPr>
          <a:lstStyle/>
          <a:p>
            <a:pPr algn="l"/>
            <a:r>
              <a:rPr lang="en-US" sz="3200" b="1" dirty="0"/>
              <a:t>Additional consideration: germline vs somatic variants</a:t>
            </a:r>
          </a:p>
        </p:txBody>
      </p:sp>
      <p:pic>
        <p:nvPicPr>
          <p:cNvPr id="7" name="Picture 6">
            <a:extLst>
              <a:ext uri="{FF2B5EF4-FFF2-40B4-BE49-F238E27FC236}">
                <a16:creationId xmlns:a16="http://schemas.microsoft.com/office/drawing/2014/main" id="{AA229825-6D2A-CB4A-A5FC-4179F1A472B2}"/>
              </a:ext>
            </a:extLst>
          </p:cNvPr>
          <p:cNvPicPr>
            <a:picLocks noChangeAspect="1"/>
          </p:cNvPicPr>
          <p:nvPr/>
        </p:nvPicPr>
        <p:blipFill>
          <a:blip r:embed="rId2"/>
          <a:stretch>
            <a:fillRect/>
          </a:stretch>
        </p:blipFill>
        <p:spPr>
          <a:xfrm>
            <a:off x="929640" y="1236803"/>
            <a:ext cx="10866120" cy="4854862"/>
          </a:xfrm>
          <a:prstGeom prst="rect">
            <a:avLst/>
          </a:prstGeom>
        </p:spPr>
      </p:pic>
      <p:sp>
        <p:nvSpPr>
          <p:cNvPr id="8" name="TextBox 7">
            <a:extLst>
              <a:ext uri="{FF2B5EF4-FFF2-40B4-BE49-F238E27FC236}">
                <a16:creationId xmlns:a16="http://schemas.microsoft.com/office/drawing/2014/main" id="{9A9AFF26-C0A6-D945-B549-498181DD8C31}"/>
              </a:ext>
            </a:extLst>
          </p:cNvPr>
          <p:cNvSpPr txBox="1"/>
          <p:nvPr/>
        </p:nvSpPr>
        <p:spPr>
          <a:xfrm>
            <a:off x="8634309" y="6488668"/>
            <a:ext cx="3873689" cy="369332"/>
          </a:xfrm>
          <a:prstGeom prst="rect">
            <a:avLst/>
          </a:prstGeom>
          <a:noFill/>
        </p:spPr>
        <p:txBody>
          <a:bodyPr wrap="none" rtlCol="0">
            <a:spAutoFit/>
          </a:bodyPr>
          <a:lstStyle/>
          <a:p>
            <a:r>
              <a:rPr lang="en-US" dirty="0">
                <a:latin typeface="Arial Regular"/>
              </a:rPr>
              <a:t>Image source: GATK Broad Institute</a:t>
            </a:r>
          </a:p>
        </p:txBody>
      </p:sp>
    </p:spTree>
    <p:extLst>
      <p:ext uri="{BB962C8B-B14F-4D97-AF65-F5344CB8AC3E}">
        <p14:creationId xmlns:p14="http://schemas.microsoft.com/office/powerpoint/2010/main" val="3873235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A056CF-9752-D24B-B2B5-37D6A7FB0A9E}"/>
              </a:ext>
            </a:extLst>
          </p:cNvPr>
          <p:cNvPicPr>
            <a:picLocks noChangeAspect="1"/>
          </p:cNvPicPr>
          <p:nvPr/>
        </p:nvPicPr>
        <p:blipFill>
          <a:blip r:embed="rId3"/>
          <a:stretch>
            <a:fillRect/>
          </a:stretch>
        </p:blipFill>
        <p:spPr>
          <a:xfrm>
            <a:off x="627188" y="1027919"/>
            <a:ext cx="11610532" cy="5513677"/>
          </a:xfrm>
          <a:prstGeom prst="rect">
            <a:avLst/>
          </a:prstGeom>
        </p:spPr>
      </p:pic>
      <p:sp>
        <p:nvSpPr>
          <p:cNvPr id="6" name="Title 1">
            <a:extLst>
              <a:ext uri="{FF2B5EF4-FFF2-40B4-BE49-F238E27FC236}">
                <a16:creationId xmlns:a16="http://schemas.microsoft.com/office/drawing/2014/main" id="{E54E3792-2F44-EC41-A83E-118A711CD48A}"/>
              </a:ext>
            </a:extLst>
          </p:cNvPr>
          <p:cNvSpPr txBox="1">
            <a:spLocks/>
          </p:cNvSpPr>
          <p:nvPr/>
        </p:nvSpPr>
        <p:spPr>
          <a:xfrm>
            <a:off x="929640" y="162878"/>
            <a:ext cx="10782300" cy="900112"/>
          </a:xfrm>
          <a:prstGeom prst="rect">
            <a:avLst/>
          </a:prstGeom>
        </p:spPr>
        <p:txBody>
          <a:bodyPr vert="horz" lIns="91440" tIns="45720" rIns="91440" bIns="45720" rtlCol="0" anchor="ctr">
            <a:normAutofit fontScale="85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latin typeface="Arial Regular"/>
              </a:rPr>
              <a:t>IGV browser: a must-have for variant inspection</a:t>
            </a:r>
          </a:p>
        </p:txBody>
      </p:sp>
      <p:sp>
        <p:nvSpPr>
          <p:cNvPr id="7" name="TextBox 6">
            <a:extLst>
              <a:ext uri="{FF2B5EF4-FFF2-40B4-BE49-F238E27FC236}">
                <a16:creationId xmlns:a16="http://schemas.microsoft.com/office/drawing/2014/main" id="{829BE710-2C0B-1241-AF06-1AFA7B88DBAF}"/>
              </a:ext>
            </a:extLst>
          </p:cNvPr>
          <p:cNvSpPr txBox="1"/>
          <p:nvPr/>
        </p:nvSpPr>
        <p:spPr>
          <a:xfrm>
            <a:off x="8634309" y="6488668"/>
            <a:ext cx="3873689" cy="369332"/>
          </a:xfrm>
          <a:prstGeom prst="rect">
            <a:avLst/>
          </a:prstGeom>
          <a:noFill/>
        </p:spPr>
        <p:txBody>
          <a:bodyPr wrap="none" rtlCol="0">
            <a:spAutoFit/>
          </a:bodyPr>
          <a:lstStyle/>
          <a:p>
            <a:r>
              <a:rPr lang="en-US" dirty="0">
                <a:latin typeface="Arial Regular"/>
              </a:rPr>
              <a:t>Image source: GATK Broad Institute</a:t>
            </a:r>
          </a:p>
        </p:txBody>
      </p:sp>
    </p:spTree>
    <p:extLst>
      <p:ext uri="{BB962C8B-B14F-4D97-AF65-F5344CB8AC3E}">
        <p14:creationId xmlns:p14="http://schemas.microsoft.com/office/powerpoint/2010/main" val="1689816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4" name="Slide Number Placeholder 3"/>
          <p:cNvSpPr>
            <a:spLocks noGrp="1"/>
          </p:cNvSpPr>
          <p:nvPr>
            <p:ph type="sldNum" sz="quarter" idx="4294967295"/>
          </p:nvPr>
        </p:nvSpPr>
        <p:spPr>
          <a:xfrm>
            <a:off x="8737600" y="6356355"/>
            <a:ext cx="2844800" cy="365125"/>
          </a:xfrm>
        </p:spPr>
        <p:txBody>
          <a:bodyPr/>
          <a:lstStyle/>
          <a:p>
            <a:fld id="{96651D66-C80A-954B-A038-45CCFA327C41}" type="slidenum">
              <a:rPr lang="en-US" smtClean="0"/>
              <a:t>3</a:t>
            </a:fld>
            <a:endParaRPr lang="en-US"/>
          </a:p>
        </p:txBody>
      </p:sp>
      <p:sp>
        <p:nvSpPr>
          <p:cNvPr id="10" name="Content Placeholder 9">
            <a:extLst>
              <a:ext uri="{FF2B5EF4-FFF2-40B4-BE49-F238E27FC236}">
                <a16:creationId xmlns:a16="http://schemas.microsoft.com/office/drawing/2014/main" id="{A874F86D-9859-BF46-B41F-D7070E9BCBB8}"/>
              </a:ext>
            </a:extLst>
          </p:cNvPr>
          <p:cNvSpPr>
            <a:spLocks noGrp="1"/>
          </p:cNvSpPr>
          <p:nvPr>
            <p:ph idx="1"/>
          </p:nvPr>
        </p:nvSpPr>
        <p:spPr>
          <a:xfrm>
            <a:off x="1666509" y="1579332"/>
            <a:ext cx="9074881" cy="4525963"/>
          </a:xfrm>
        </p:spPr>
        <p:txBody>
          <a:bodyPr/>
          <a:lstStyle/>
          <a:p>
            <a:r>
              <a:rPr lang="en-US" dirty="0"/>
              <a:t>Relevant technology concepts</a:t>
            </a:r>
          </a:p>
          <a:p>
            <a:r>
              <a:rPr lang="en-US" dirty="0"/>
              <a:t>Introduction to genomic variant studies</a:t>
            </a:r>
          </a:p>
          <a:p>
            <a:r>
              <a:rPr lang="en-US" dirty="0"/>
              <a:t>WGS or Exomes</a:t>
            </a:r>
          </a:p>
          <a:p>
            <a:r>
              <a:rPr lang="en-US" dirty="0"/>
              <a:t>Step by step workflow for variant calling using GATK</a:t>
            </a:r>
          </a:p>
        </p:txBody>
      </p:sp>
      <p:sp>
        <p:nvSpPr>
          <p:cNvPr id="12" name="Content Placeholder 2">
            <a:extLst>
              <a:ext uri="{FF2B5EF4-FFF2-40B4-BE49-F238E27FC236}">
                <a16:creationId xmlns:a16="http://schemas.microsoft.com/office/drawing/2014/main" id="{4FB9C9CA-18A7-9B4D-B72D-884700AD43FC}"/>
              </a:ext>
            </a:extLst>
          </p:cNvPr>
          <p:cNvSpPr txBox="1">
            <a:spLocks/>
          </p:cNvSpPr>
          <p:nvPr/>
        </p:nvSpPr>
        <p:spPr>
          <a:xfrm>
            <a:off x="825500" y="5854236"/>
            <a:ext cx="11229340" cy="760398"/>
          </a:xfrm>
          <a:prstGeom prst="rect">
            <a:avLst/>
          </a:prstGeom>
          <a:solidFill>
            <a:schemeClr val="bg2">
              <a:lumMod val="90000"/>
              <a:alpha val="29000"/>
            </a:schemeClr>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a:t>Acknowledgement: Some of the slides included here were taken or adapted from materials created by other BCBB team members (Andrew </a:t>
            </a:r>
            <a:r>
              <a:rPr lang="en-US" sz="2000" dirty="0" err="1"/>
              <a:t>Oler</a:t>
            </a:r>
            <a:r>
              <a:rPr lang="en-US" sz="2000" dirty="0"/>
              <a:t> and Celine Hong). Thank you BCBB!</a:t>
            </a:r>
          </a:p>
        </p:txBody>
      </p:sp>
    </p:spTree>
    <p:extLst>
      <p:ext uri="{BB962C8B-B14F-4D97-AF65-F5344CB8AC3E}">
        <p14:creationId xmlns:p14="http://schemas.microsoft.com/office/powerpoint/2010/main" val="1751682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49"/>
            <a:ext cx="8229600" cy="784737"/>
          </a:xfrm>
        </p:spPr>
        <p:txBody>
          <a:bodyPr/>
          <a:lstStyle/>
          <a:p>
            <a:r>
              <a:rPr lang="en-US" dirty="0"/>
              <a:t>Reference genome</a:t>
            </a:r>
          </a:p>
        </p:txBody>
      </p:sp>
      <p:sp>
        <p:nvSpPr>
          <p:cNvPr id="3" name="Content Placeholder 2"/>
          <p:cNvSpPr>
            <a:spLocks noGrp="1"/>
          </p:cNvSpPr>
          <p:nvPr>
            <p:ph idx="1"/>
          </p:nvPr>
        </p:nvSpPr>
        <p:spPr>
          <a:xfrm>
            <a:off x="2022087" y="1173806"/>
            <a:ext cx="8229600" cy="1152769"/>
          </a:xfrm>
        </p:spPr>
        <p:txBody>
          <a:bodyPr>
            <a:normAutofit/>
          </a:bodyPr>
          <a:lstStyle/>
          <a:p>
            <a:r>
              <a:rPr lang="en-US" sz="2400" dirty="0"/>
              <a:t>There are different versions of human reference genome</a:t>
            </a:r>
          </a:p>
        </p:txBody>
      </p:sp>
      <p:graphicFrame>
        <p:nvGraphicFramePr>
          <p:cNvPr id="4" name="Table 3"/>
          <p:cNvGraphicFramePr>
            <a:graphicFrameLocks noGrp="1"/>
          </p:cNvGraphicFramePr>
          <p:nvPr>
            <p:extLst>
              <p:ext uri="{D42A27DB-BD31-4B8C-83A1-F6EECF244321}">
                <p14:modId xmlns:p14="http://schemas.microsoft.com/office/powerpoint/2010/main" val="2699027174"/>
              </p:ext>
            </p:extLst>
          </p:nvPr>
        </p:nvGraphicFramePr>
        <p:xfrm>
          <a:off x="1779045" y="1662735"/>
          <a:ext cx="8715684" cy="4374053"/>
        </p:xfrm>
        <a:graphic>
          <a:graphicData uri="http://schemas.openxmlformats.org/drawingml/2006/table">
            <a:tbl>
              <a:tblPr firstRow="1" bandRow="1">
                <a:tableStyleId>{00A15C55-8517-42AA-B614-E9B94910E393}</a:tableStyleId>
              </a:tblPr>
              <a:tblGrid>
                <a:gridCol w="2178921">
                  <a:extLst>
                    <a:ext uri="{9D8B030D-6E8A-4147-A177-3AD203B41FA5}">
                      <a16:colId xmlns:a16="http://schemas.microsoft.com/office/drawing/2014/main" val="20000"/>
                    </a:ext>
                  </a:extLst>
                </a:gridCol>
                <a:gridCol w="2178921">
                  <a:extLst>
                    <a:ext uri="{9D8B030D-6E8A-4147-A177-3AD203B41FA5}">
                      <a16:colId xmlns:a16="http://schemas.microsoft.com/office/drawing/2014/main" val="20001"/>
                    </a:ext>
                  </a:extLst>
                </a:gridCol>
                <a:gridCol w="2178921">
                  <a:extLst>
                    <a:ext uri="{9D8B030D-6E8A-4147-A177-3AD203B41FA5}">
                      <a16:colId xmlns:a16="http://schemas.microsoft.com/office/drawing/2014/main" val="20002"/>
                    </a:ext>
                  </a:extLst>
                </a:gridCol>
                <a:gridCol w="2178921">
                  <a:extLst>
                    <a:ext uri="{9D8B030D-6E8A-4147-A177-3AD203B41FA5}">
                      <a16:colId xmlns:a16="http://schemas.microsoft.com/office/drawing/2014/main" val="20003"/>
                    </a:ext>
                  </a:extLst>
                </a:gridCol>
              </a:tblGrid>
              <a:tr h="590647">
                <a:tc>
                  <a:txBody>
                    <a:bodyPr/>
                    <a:lstStyle/>
                    <a:p>
                      <a:pPr algn="ctr"/>
                      <a:r>
                        <a:rPr lang="en-US" sz="1400" b="0" i="0" dirty="0">
                          <a:latin typeface="Arial Regular"/>
                        </a:rPr>
                        <a:t>Reference Name</a:t>
                      </a:r>
                    </a:p>
                  </a:txBody>
                  <a:tcPr anchor="ctr"/>
                </a:tc>
                <a:tc>
                  <a:txBody>
                    <a:bodyPr/>
                    <a:lstStyle/>
                    <a:p>
                      <a:pPr algn="ctr"/>
                      <a:r>
                        <a:rPr lang="en-US" sz="1400" b="0" i="0" dirty="0" err="1">
                          <a:latin typeface="Arial Regular"/>
                        </a:rPr>
                        <a:t>Chr</a:t>
                      </a:r>
                      <a:r>
                        <a:rPr lang="en-US" sz="1400" dirty="0"/>
                        <a:t> notation</a:t>
                      </a:r>
                    </a:p>
                  </a:txBody>
                  <a:tcPr anchor="ctr"/>
                </a:tc>
                <a:tc>
                  <a:txBody>
                    <a:bodyPr/>
                    <a:lstStyle/>
                    <a:p>
                      <a:pPr algn="ctr"/>
                      <a:r>
                        <a:rPr lang="en-US" sz="1400" b="0" i="0" dirty="0">
                          <a:latin typeface="Arial Regular"/>
                        </a:rPr>
                        <a:t>Mitochondrial sequence</a:t>
                      </a:r>
                    </a:p>
                  </a:txBody>
                  <a:tcPr anchor="ctr"/>
                </a:tc>
                <a:tc>
                  <a:txBody>
                    <a:bodyPr/>
                    <a:lstStyle/>
                    <a:p>
                      <a:pPr algn="ctr"/>
                      <a:r>
                        <a:rPr lang="en-US" sz="1400" b="0" i="0" dirty="0">
                          <a:latin typeface="Arial Regular"/>
                        </a:rPr>
                        <a:t>Additional sequences included</a:t>
                      </a:r>
                    </a:p>
                  </a:txBody>
                  <a:tcPr anchor="ctr"/>
                </a:tc>
                <a:extLst>
                  <a:ext uri="{0D108BD9-81ED-4DB2-BD59-A6C34878D82A}">
                    <a16:rowId xmlns:a16="http://schemas.microsoft.com/office/drawing/2014/main" val="10000"/>
                  </a:ext>
                </a:extLst>
              </a:tr>
              <a:tr h="1027013">
                <a:tc>
                  <a:txBody>
                    <a:bodyPr/>
                    <a:lstStyle/>
                    <a:p>
                      <a:pPr algn="ctr"/>
                      <a:r>
                        <a:rPr lang="en-US" sz="1400" b="0" i="0" dirty="0">
                          <a:latin typeface="Arial Regular"/>
                        </a:rPr>
                        <a:t>GRCh38</a:t>
                      </a:r>
                    </a:p>
                    <a:p>
                      <a:pPr algn="ctr"/>
                      <a:r>
                        <a:rPr lang="en-US" sz="1400" dirty="0"/>
                        <a:t>(Genome Reference Consortium)</a:t>
                      </a:r>
                    </a:p>
                  </a:txBody>
                  <a:tcPr anchor="ctr"/>
                </a:tc>
                <a:tc>
                  <a:txBody>
                    <a:bodyPr/>
                    <a:lstStyle/>
                    <a:p>
                      <a:pPr marL="0" indent="0" algn="ctr">
                        <a:buFont typeface="Arial"/>
                        <a:buNone/>
                      </a:pPr>
                      <a:r>
                        <a:rPr lang="en-US" sz="1400" b="0" i="0" dirty="0">
                          <a:latin typeface="Arial Regular"/>
                        </a:rPr>
                        <a:t>1,</a:t>
                      </a:r>
                      <a:r>
                        <a:rPr lang="en-US" sz="1400" baseline="0" dirty="0"/>
                        <a:t> 2</a:t>
                      </a:r>
                      <a:r>
                        <a:rPr lang="is-IS" sz="1400" baseline="0" dirty="0"/>
                        <a:t>… X,Y,MT</a:t>
                      </a:r>
                      <a:endParaRPr lang="en-US" sz="1400" dirty="0"/>
                    </a:p>
                  </a:txBody>
                  <a:tcPr anchor="ctr"/>
                </a:tc>
                <a:tc>
                  <a:txBody>
                    <a:bodyPr/>
                    <a:lstStyle/>
                    <a:p>
                      <a:pPr marL="0" indent="0" algn="ctr">
                        <a:buFont typeface="Arial"/>
                        <a:buNone/>
                      </a:pPr>
                      <a:r>
                        <a:rPr lang="en-US" sz="1400" b="0" i="0" dirty="0">
                          <a:latin typeface="Arial Regular"/>
                        </a:rPr>
                        <a:t>Yes</a:t>
                      </a:r>
                    </a:p>
                  </a:txBody>
                  <a:tcPr anchor="ctr"/>
                </a:tc>
                <a:tc>
                  <a:txBody>
                    <a:bodyPr/>
                    <a:lstStyle/>
                    <a:p>
                      <a:pPr marL="285750" indent="-285750" algn="l">
                        <a:buFont typeface="Arial"/>
                        <a:buChar char="•"/>
                      </a:pPr>
                      <a:r>
                        <a:rPr lang="en-US" sz="1400" b="0" i="0" dirty="0" err="1">
                          <a:latin typeface="Arial Regular"/>
                        </a:rPr>
                        <a:t>Unlocalized</a:t>
                      </a:r>
                      <a:endParaRPr lang="en-US" sz="1400" dirty="0"/>
                    </a:p>
                    <a:p>
                      <a:pPr marL="285750" indent="-285750" algn="l">
                        <a:buFont typeface="Arial"/>
                        <a:buChar char="•"/>
                      </a:pPr>
                      <a:r>
                        <a:rPr lang="en-US" sz="1400" baseline="0" dirty="0"/>
                        <a:t>Unplaced</a:t>
                      </a:r>
                    </a:p>
                    <a:p>
                      <a:pPr marL="285750" indent="-285750" algn="l">
                        <a:buFont typeface="Arial"/>
                        <a:buChar char="•"/>
                      </a:pPr>
                      <a:r>
                        <a:rPr lang="en-US" sz="1400" baseline="0" dirty="0"/>
                        <a:t>Alternate loci</a:t>
                      </a:r>
                    </a:p>
                    <a:p>
                      <a:pPr marL="285750" indent="-285750" algn="l">
                        <a:buFont typeface="Arial"/>
                        <a:buChar char="•"/>
                      </a:pPr>
                      <a:r>
                        <a:rPr lang="en-US" sz="1400" baseline="0" dirty="0"/>
                        <a:t>Centromere sequences</a:t>
                      </a:r>
                    </a:p>
                    <a:p>
                      <a:pPr marL="0" indent="0" algn="l">
                        <a:buFont typeface="Arial"/>
                        <a:buNone/>
                      </a:pPr>
                      <a:endParaRPr lang="en-US" sz="1400" dirty="0"/>
                    </a:p>
                  </a:txBody>
                  <a:tcPr anchor="ctr"/>
                </a:tc>
                <a:extLst>
                  <a:ext uri="{0D108BD9-81ED-4DB2-BD59-A6C34878D82A}">
                    <a16:rowId xmlns:a16="http://schemas.microsoft.com/office/drawing/2014/main" val="10001"/>
                  </a:ext>
                </a:extLst>
              </a:tr>
              <a:tr h="1366247">
                <a:tc>
                  <a:txBody>
                    <a:bodyPr/>
                    <a:lstStyle/>
                    <a:p>
                      <a:pPr algn="ctr"/>
                      <a:r>
                        <a:rPr lang="en-US" sz="1400" b="0" i="0" dirty="0">
                          <a:latin typeface="Arial Regular"/>
                        </a:rPr>
                        <a:t>hg19</a:t>
                      </a:r>
                    </a:p>
                    <a:p>
                      <a:pPr algn="ctr"/>
                      <a:r>
                        <a:rPr lang="en-US" sz="1400" dirty="0"/>
                        <a:t>(UCSC genome browser)</a:t>
                      </a:r>
                    </a:p>
                  </a:txBody>
                  <a:tcPr anchor="ctr"/>
                </a:tc>
                <a:tc>
                  <a:txBody>
                    <a:bodyPr/>
                    <a:lstStyle/>
                    <a:p>
                      <a:pPr algn="ctr"/>
                      <a:r>
                        <a:rPr lang="en-US" sz="1400" b="0" i="0" dirty="0">
                          <a:latin typeface="Arial Regular"/>
                        </a:rPr>
                        <a:t>Chr1, Chr2</a:t>
                      </a:r>
                      <a:r>
                        <a:rPr lang="is-IS" sz="1400" dirty="0"/>
                        <a:t>…ChrX, ChrY, ChrM</a:t>
                      </a:r>
                      <a:endParaRPr lang="en-US" sz="1400" dirty="0"/>
                    </a:p>
                  </a:txBody>
                  <a:tcPr anchor="ctr"/>
                </a:tc>
                <a:tc>
                  <a:txBody>
                    <a:bodyPr/>
                    <a:lstStyle/>
                    <a:p>
                      <a:pPr marL="0" indent="0" algn="ctr">
                        <a:buFont typeface="Arial"/>
                        <a:buNone/>
                      </a:pPr>
                      <a:r>
                        <a:rPr lang="en-US" sz="1400" b="0" i="0" dirty="0">
                          <a:latin typeface="Arial Regular"/>
                        </a:rPr>
                        <a:t>Copied from previous release</a:t>
                      </a:r>
                    </a:p>
                  </a:txBody>
                  <a:tcPr anchor="ctr"/>
                </a:tc>
                <a:tc>
                  <a:txBody>
                    <a:bodyPr/>
                    <a:lstStyle/>
                    <a:p>
                      <a:pPr marL="285750" indent="-285750" algn="l">
                        <a:buFont typeface="Arial"/>
                        <a:buChar char="•"/>
                      </a:pPr>
                      <a:r>
                        <a:rPr lang="en-US" sz="1400" b="0" i="0" dirty="0" err="1">
                          <a:latin typeface="Arial Regular"/>
                        </a:rPr>
                        <a:t>Unlocalized</a:t>
                      </a:r>
                      <a:endParaRPr lang="en-US" sz="1400" dirty="0"/>
                    </a:p>
                    <a:p>
                      <a:pPr marL="285750" indent="-285750" algn="l">
                        <a:buFont typeface="Arial"/>
                        <a:buChar char="•"/>
                      </a:pPr>
                      <a:r>
                        <a:rPr lang="en-US" sz="1400" baseline="0" dirty="0"/>
                        <a:t>Unplaced</a:t>
                      </a:r>
                    </a:p>
                    <a:p>
                      <a:pPr marL="285750" indent="-285750" algn="l">
                        <a:buFont typeface="Arial"/>
                        <a:buChar char="•"/>
                      </a:pPr>
                      <a:r>
                        <a:rPr lang="en-US" sz="1400" baseline="0" dirty="0"/>
                        <a:t>Alternate loci</a:t>
                      </a:r>
                    </a:p>
                    <a:p>
                      <a:pPr marL="0" indent="0" algn="l">
                        <a:buFont typeface="Arial"/>
                        <a:buNone/>
                      </a:pPr>
                      <a:endParaRPr lang="en-US" sz="1400" dirty="0"/>
                    </a:p>
                  </a:txBody>
                  <a:tcPr anchor="ctr"/>
                </a:tc>
                <a:extLst>
                  <a:ext uri="{0D108BD9-81ED-4DB2-BD59-A6C34878D82A}">
                    <a16:rowId xmlns:a16="http://schemas.microsoft.com/office/drawing/2014/main" val="10002"/>
                  </a:ext>
                </a:extLst>
              </a:tr>
              <a:tr h="1258919">
                <a:tc>
                  <a:txBody>
                    <a:bodyPr/>
                    <a:lstStyle/>
                    <a:p>
                      <a:pPr algn="ctr"/>
                      <a:r>
                        <a:rPr lang="en-US" sz="1400" b="0" i="0" dirty="0">
                          <a:latin typeface="Arial Regular"/>
                        </a:rPr>
                        <a:t>b37/b37+decoy/hs37d5</a:t>
                      </a:r>
                    </a:p>
                    <a:p>
                      <a:pPr algn="ctr"/>
                      <a:r>
                        <a:rPr lang="en-US" sz="1400" dirty="0"/>
                        <a:t>(1000GP)</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0" i="0" dirty="0">
                          <a:latin typeface="Arial Regular"/>
                        </a:rPr>
                        <a:t>1,</a:t>
                      </a:r>
                      <a:r>
                        <a:rPr lang="en-US" sz="1400" baseline="0" dirty="0"/>
                        <a:t> 2</a:t>
                      </a:r>
                      <a:r>
                        <a:rPr lang="is-IS" sz="1400" baseline="0" dirty="0"/>
                        <a:t>… X,Y,MT</a:t>
                      </a:r>
                      <a:endParaRPr lang="en-US" sz="1400" dirty="0"/>
                    </a:p>
                    <a:p>
                      <a:pPr algn="ctr"/>
                      <a:endParaRPr lang="en-US" sz="1400" dirty="0"/>
                    </a:p>
                  </a:txBody>
                  <a:tcPr anchor="ctr"/>
                </a:tc>
                <a:tc>
                  <a:txBody>
                    <a:bodyPr/>
                    <a:lstStyle/>
                    <a:p>
                      <a:pPr marL="0" indent="0" algn="ctr">
                        <a:buFont typeface="Arial"/>
                        <a:buNone/>
                      </a:pPr>
                      <a:r>
                        <a:rPr lang="en-US" sz="1400" b="0" i="0" dirty="0">
                          <a:latin typeface="Arial Regular"/>
                        </a:rPr>
                        <a:t>Yes</a:t>
                      </a:r>
                    </a:p>
                  </a:txBody>
                  <a:tcPr anchor="ctr"/>
                </a:tc>
                <a:tc>
                  <a:txBody>
                    <a:bodyPr/>
                    <a:lstStyle/>
                    <a:p>
                      <a:pPr marL="285750" indent="-285750" algn="l">
                        <a:buFont typeface="Arial"/>
                        <a:buChar char="•"/>
                      </a:pPr>
                      <a:r>
                        <a:rPr lang="en-US" sz="1400" b="0" i="0" dirty="0" err="1">
                          <a:latin typeface="Arial Regular"/>
                        </a:rPr>
                        <a:t>Unlocalized</a:t>
                      </a:r>
                      <a:endParaRPr lang="en-US" sz="1400" dirty="0"/>
                    </a:p>
                    <a:p>
                      <a:pPr marL="285750" indent="-285750" algn="l">
                        <a:buFont typeface="Arial"/>
                        <a:buChar char="•"/>
                      </a:pPr>
                      <a:r>
                        <a:rPr lang="en-US" sz="1400" baseline="0" dirty="0"/>
                        <a:t>Unplaced</a:t>
                      </a:r>
                    </a:p>
                    <a:p>
                      <a:pPr marL="285750" indent="-285750" algn="l">
                        <a:buFont typeface="Arial"/>
                        <a:buChar char="•"/>
                      </a:pPr>
                      <a:r>
                        <a:rPr lang="en-US" sz="1400" baseline="0" dirty="0"/>
                        <a:t>“decoy” sequence</a:t>
                      </a:r>
                    </a:p>
                    <a:p>
                      <a:pPr marL="285750" indent="-285750" algn="l">
                        <a:buFont typeface="Arial"/>
                        <a:buChar char="•"/>
                      </a:pPr>
                      <a:r>
                        <a:rPr lang="en-US" sz="1400" baseline="0" dirty="0"/>
                        <a:t>Human herpesvirus 4 type 1</a:t>
                      </a:r>
                    </a:p>
                  </a:txBody>
                  <a:tcPr anchor="ctr"/>
                </a:tc>
                <a:extLst>
                  <a:ext uri="{0D108BD9-81ED-4DB2-BD59-A6C34878D82A}">
                    <a16:rowId xmlns:a16="http://schemas.microsoft.com/office/drawing/2014/main" val="10003"/>
                  </a:ext>
                </a:extLst>
              </a:tr>
            </a:tbl>
          </a:graphicData>
        </a:graphic>
      </p:graphicFrame>
      <p:sp>
        <p:nvSpPr>
          <p:cNvPr id="5" name="Content Placeholder 2"/>
          <p:cNvSpPr txBox="1">
            <a:spLocks/>
          </p:cNvSpPr>
          <p:nvPr/>
        </p:nvSpPr>
        <p:spPr>
          <a:xfrm>
            <a:off x="2924000" y="5905561"/>
            <a:ext cx="6157648" cy="852262"/>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latin typeface="Arial Regular"/>
              </a:rPr>
              <a:t>Unlocalized</a:t>
            </a:r>
            <a:r>
              <a:rPr lang="en-US" sz="1400" dirty="0">
                <a:latin typeface="Arial Regular"/>
              </a:rPr>
              <a:t>: chromosome known, exact location unknown</a:t>
            </a:r>
          </a:p>
          <a:p>
            <a:r>
              <a:rPr lang="en-US" sz="1400" dirty="0">
                <a:latin typeface="Arial Regular"/>
              </a:rPr>
              <a:t>Unplaced: known to originate from human genome, chromosome unknown</a:t>
            </a:r>
          </a:p>
          <a:p>
            <a:r>
              <a:rPr lang="en-US" sz="1400" dirty="0">
                <a:latin typeface="Arial Regular"/>
              </a:rPr>
              <a:t>Alternate loci: alternate representation of specific human regions</a:t>
            </a:r>
          </a:p>
        </p:txBody>
      </p:sp>
      <p:sp>
        <p:nvSpPr>
          <p:cNvPr id="7" name="Right Arrow 6"/>
          <p:cNvSpPr/>
          <p:nvPr/>
        </p:nvSpPr>
        <p:spPr>
          <a:xfrm>
            <a:off x="1175907" y="5100131"/>
            <a:ext cx="500849" cy="417386"/>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Regular"/>
            </a:endParaRPr>
          </a:p>
        </p:txBody>
      </p:sp>
    </p:spTree>
    <p:extLst>
      <p:ext uri="{BB962C8B-B14F-4D97-AF65-F5344CB8AC3E}">
        <p14:creationId xmlns:p14="http://schemas.microsoft.com/office/powerpoint/2010/main" val="216676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350" y="237572"/>
            <a:ext cx="8229600" cy="784737"/>
          </a:xfrm>
        </p:spPr>
        <p:txBody>
          <a:bodyPr/>
          <a:lstStyle/>
          <a:p>
            <a:pPr algn="l"/>
            <a:r>
              <a:rPr lang="en-US" dirty="0"/>
              <a:t>Index files</a:t>
            </a:r>
          </a:p>
        </p:txBody>
      </p:sp>
      <p:sp>
        <p:nvSpPr>
          <p:cNvPr id="3" name="Content Placeholder 2"/>
          <p:cNvSpPr>
            <a:spLocks noGrp="1"/>
          </p:cNvSpPr>
          <p:nvPr>
            <p:ph idx="1"/>
          </p:nvPr>
        </p:nvSpPr>
        <p:spPr>
          <a:xfrm>
            <a:off x="1238249" y="1702442"/>
            <a:ext cx="10106025" cy="2145004"/>
          </a:xfrm>
        </p:spPr>
        <p:txBody>
          <a:bodyPr>
            <a:normAutofit/>
          </a:bodyPr>
          <a:lstStyle/>
          <a:p>
            <a:r>
              <a:rPr lang="en-US" sz="2400" dirty="0"/>
              <a:t>Index files are needed for files in next-generation analysis, as file sizes are big!</a:t>
            </a:r>
          </a:p>
          <a:p>
            <a:r>
              <a:rPr lang="en-US" sz="2400" dirty="0"/>
              <a:t>Enables program to efficiently access the data, rather than having to read the whole file</a:t>
            </a:r>
          </a:p>
          <a:p>
            <a:pPr lvl="1"/>
            <a:endParaRPr lang="en-US" sz="2000" dirty="0"/>
          </a:p>
        </p:txBody>
      </p:sp>
      <p:graphicFrame>
        <p:nvGraphicFramePr>
          <p:cNvPr id="8" name="Content Placeholder 4"/>
          <p:cNvGraphicFramePr>
            <a:graphicFrameLocks/>
          </p:cNvGraphicFramePr>
          <p:nvPr>
            <p:extLst>
              <p:ext uri="{D42A27DB-BD31-4B8C-83A1-F6EECF244321}">
                <p14:modId xmlns:p14="http://schemas.microsoft.com/office/powerpoint/2010/main" val="2498077503"/>
              </p:ext>
            </p:extLst>
          </p:nvPr>
        </p:nvGraphicFramePr>
        <p:xfrm>
          <a:off x="1238249" y="3847446"/>
          <a:ext cx="10300516" cy="1463040"/>
        </p:xfrm>
        <a:graphic>
          <a:graphicData uri="http://schemas.openxmlformats.org/drawingml/2006/table">
            <a:tbl>
              <a:tblPr firstRow="1" bandRow="1">
                <a:tableStyleId>{F5AB1C69-6EDB-4FF4-983F-18BD219EF322}</a:tableStyleId>
              </a:tblPr>
              <a:tblGrid>
                <a:gridCol w="5150258">
                  <a:extLst>
                    <a:ext uri="{9D8B030D-6E8A-4147-A177-3AD203B41FA5}">
                      <a16:colId xmlns:a16="http://schemas.microsoft.com/office/drawing/2014/main" val="20000"/>
                    </a:ext>
                  </a:extLst>
                </a:gridCol>
                <a:gridCol w="5150258">
                  <a:extLst>
                    <a:ext uri="{9D8B030D-6E8A-4147-A177-3AD203B41FA5}">
                      <a16:colId xmlns:a16="http://schemas.microsoft.com/office/drawing/2014/main" val="20001"/>
                    </a:ext>
                  </a:extLst>
                </a:gridCol>
              </a:tblGrid>
              <a:tr h="0">
                <a:tc>
                  <a:txBody>
                    <a:bodyPr/>
                    <a:lstStyle/>
                    <a:p>
                      <a:r>
                        <a:rPr lang="en-US" b="0" i="0" dirty="0">
                          <a:latin typeface="Arial Regular"/>
                        </a:rPr>
                        <a:t>File type</a:t>
                      </a:r>
                    </a:p>
                  </a:txBody>
                  <a:tcPr/>
                </a:tc>
                <a:tc>
                  <a:txBody>
                    <a:bodyPr/>
                    <a:lstStyle/>
                    <a:p>
                      <a:r>
                        <a:rPr lang="en-US" b="0" i="0" dirty="0">
                          <a:latin typeface="Arial Regular"/>
                        </a:rPr>
                        <a:t>Index</a:t>
                      </a:r>
                    </a:p>
                  </a:txBody>
                  <a:tcPr/>
                </a:tc>
                <a:extLst>
                  <a:ext uri="{0D108BD9-81ED-4DB2-BD59-A6C34878D82A}">
                    <a16:rowId xmlns:a16="http://schemas.microsoft.com/office/drawing/2014/main" val="10000"/>
                  </a:ext>
                </a:extLst>
              </a:tr>
              <a:tr h="0">
                <a:tc>
                  <a:txBody>
                    <a:bodyPr/>
                    <a:lstStyle/>
                    <a:p>
                      <a:r>
                        <a:rPr lang="en-US" b="0" i="0" dirty="0">
                          <a:latin typeface="Arial Regular"/>
                        </a:rPr>
                        <a:t>FASTA</a:t>
                      </a:r>
                    </a:p>
                  </a:txBody>
                  <a:tcPr/>
                </a:tc>
                <a:tc>
                  <a:txBody>
                    <a:bodyPr/>
                    <a:lstStyle/>
                    <a:p>
                      <a:r>
                        <a:rPr lang="en-US" b="0" i="0" dirty="0">
                          <a:latin typeface="Arial Regular"/>
                        </a:rPr>
                        <a:t>*</a:t>
                      </a:r>
                      <a:r>
                        <a:rPr lang="en-US" dirty="0" err="1"/>
                        <a:t>fai</a:t>
                      </a:r>
                      <a:endParaRPr lang="en-US" dirty="0"/>
                    </a:p>
                  </a:txBody>
                  <a:tcPr/>
                </a:tc>
                <a:extLst>
                  <a:ext uri="{0D108BD9-81ED-4DB2-BD59-A6C34878D82A}">
                    <a16:rowId xmlns:a16="http://schemas.microsoft.com/office/drawing/2014/main" val="10001"/>
                  </a:ext>
                </a:extLst>
              </a:tr>
              <a:tr h="0">
                <a:tc>
                  <a:txBody>
                    <a:bodyPr/>
                    <a:lstStyle/>
                    <a:p>
                      <a:r>
                        <a:rPr lang="en-US" b="0" i="0" dirty="0">
                          <a:latin typeface="Arial Regular"/>
                        </a:rPr>
                        <a:t>BAM</a:t>
                      </a:r>
                    </a:p>
                  </a:txBody>
                  <a:tcPr/>
                </a:tc>
                <a:tc>
                  <a:txBody>
                    <a:bodyPr/>
                    <a:lstStyle/>
                    <a:p>
                      <a:r>
                        <a:rPr lang="en-US" b="0" i="0" dirty="0">
                          <a:latin typeface="Arial Regular"/>
                        </a:rPr>
                        <a:t>*</a:t>
                      </a:r>
                      <a:r>
                        <a:rPr lang="en-US" dirty="0" err="1"/>
                        <a:t>bai</a:t>
                      </a:r>
                      <a:endParaRPr lang="en-US" dirty="0"/>
                    </a:p>
                  </a:txBody>
                  <a:tcPr/>
                </a:tc>
                <a:extLst>
                  <a:ext uri="{0D108BD9-81ED-4DB2-BD59-A6C34878D82A}">
                    <a16:rowId xmlns:a16="http://schemas.microsoft.com/office/drawing/2014/main" val="10002"/>
                  </a:ext>
                </a:extLst>
              </a:tr>
              <a:tr h="0">
                <a:tc>
                  <a:txBody>
                    <a:bodyPr/>
                    <a:lstStyle/>
                    <a:p>
                      <a:r>
                        <a:rPr lang="en-US" b="0" i="0" dirty="0">
                          <a:latin typeface="Arial Regular"/>
                        </a:rPr>
                        <a:t>VCF</a:t>
                      </a:r>
                    </a:p>
                  </a:txBody>
                  <a:tcPr/>
                </a:tc>
                <a:tc>
                  <a:txBody>
                    <a:bodyPr/>
                    <a:lstStyle/>
                    <a:p>
                      <a:r>
                        <a:rPr lang="en-US" b="0" i="0" dirty="0">
                          <a:latin typeface="Arial Regular"/>
                        </a:rPr>
                        <a:t>*</a:t>
                      </a:r>
                      <a:r>
                        <a:rPr lang="en-US" dirty="0" err="1"/>
                        <a:t>vcf.idx</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34284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49"/>
            <a:ext cx="8229600" cy="784737"/>
          </a:xfrm>
        </p:spPr>
        <p:txBody>
          <a:bodyPr/>
          <a:lstStyle/>
          <a:p>
            <a:r>
              <a:rPr lang="en-US" dirty="0"/>
              <a:t>Reference FASTA index file</a:t>
            </a:r>
          </a:p>
        </p:txBody>
      </p:sp>
      <p:pic>
        <p:nvPicPr>
          <p:cNvPr id="7" name="Picture 6"/>
          <p:cNvPicPr>
            <a:picLocks noChangeAspect="1"/>
          </p:cNvPicPr>
          <p:nvPr/>
        </p:nvPicPr>
        <p:blipFill>
          <a:blip r:embed="rId2"/>
          <a:stretch>
            <a:fillRect/>
          </a:stretch>
        </p:blipFill>
        <p:spPr>
          <a:xfrm>
            <a:off x="4019176" y="781488"/>
            <a:ext cx="4512237" cy="5677898"/>
          </a:xfrm>
          <a:prstGeom prst="rect">
            <a:avLst/>
          </a:prstGeom>
        </p:spPr>
      </p:pic>
    </p:spTree>
    <p:extLst>
      <p:ext uri="{BB962C8B-B14F-4D97-AF65-F5344CB8AC3E}">
        <p14:creationId xmlns:p14="http://schemas.microsoft.com/office/powerpoint/2010/main" val="2752669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GATK Best Practices Website</a:t>
            </a:r>
          </a:p>
        </p:txBody>
      </p:sp>
      <p:pic>
        <p:nvPicPr>
          <p:cNvPr id="4" name="Content Placeholder 3" descr="Screen Shot 2015-12-01 at 5.42.12 PM.png"/>
          <p:cNvPicPr>
            <a:picLocks noGrp="1" noChangeAspect="1"/>
          </p:cNvPicPr>
          <p:nvPr>
            <p:ph idx="1"/>
          </p:nvPr>
        </p:nvPicPr>
        <p:blipFill>
          <a:blip r:embed="rId3">
            <a:extLst>
              <a:ext uri="{28A0092B-C50C-407E-A947-70E740481C1C}">
                <a14:useLocalDpi xmlns:a14="http://schemas.microsoft.com/office/drawing/2010/main"/>
              </a:ext>
            </a:extLst>
          </a:blip>
          <a:srcRect l="-16824" r="-16824"/>
          <a:stretch>
            <a:fillRect/>
          </a:stretch>
        </p:blipFill>
        <p:spPr>
          <a:xfrm>
            <a:off x="1057042" y="1234445"/>
            <a:ext cx="10293816" cy="4954699"/>
          </a:xfrm>
        </p:spPr>
      </p:pic>
      <p:sp>
        <p:nvSpPr>
          <p:cNvPr id="5" name="TextBox 4"/>
          <p:cNvSpPr txBox="1"/>
          <p:nvPr/>
        </p:nvSpPr>
        <p:spPr>
          <a:xfrm>
            <a:off x="1856365" y="6189144"/>
            <a:ext cx="9082358" cy="523220"/>
          </a:xfrm>
          <a:prstGeom prst="rect">
            <a:avLst/>
          </a:prstGeom>
          <a:noFill/>
        </p:spPr>
        <p:txBody>
          <a:bodyPr wrap="none" rtlCol="0">
            <a:spAutoFit/>
          </a:bodyPr>
          <a:lstStyle/>
          <a:p>
            <a:r>
              <a:rPr lang="en-US" sz="2800" dirty="0">
                <a:latin typeface="Arial Regular"/>
                <a:hlinkClick r:id="rId4"/>
              </a:rPr>
              <a:t>https://www.broadinstitute.org/gatk/guide/best-practices</a:t>
            </a:r>
            <a:r>
              <a:rPr lang="en-US" sz="2800" dirty="0">
                <a:latin typeface="Arial Regular"/>
              </a:rPr>
              <a:t> </a:t>
            </a:r>
          </a:p>
        </p:txBody>
      </p:sp>
    </p:spTree>
    <p:extLst>
      <p:ext uri="{BB962C8B-B14F-4D97-AF65-F5344CB8AC3E}">
        <p14:creationId xmlns:p14="http://schemas.microsoft.com/office/powerpoint/2010/main" val="4132458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BWA+ GATK Haplotype caller?</a:t>
            </a:r>
          </a:p>
        </p:txBody>
      </p:sp>
      <p:sp>
        <p:nvSpPr>
          <p:cNvPr id="3" name="Content Placeholder 2"/>
          <p:cNvSpPr>
            <a:spLocks noGrp="1"/>
          </p:cNvSpPr>
          <p:nvPr>
            <p:ph idx="1"/>
          </p:nvPr>
        </p:nvSpPr>
        <p:spPr/>
        <p:txBody>
          <a:bodyPr/>
          <a:lstStyle/>
          <a:p>
            <a:r>
              <a:rPr lang="en-US" dirty="0"/>
              <a:t>Widely accepted as the “conventional” way of processing next-gen data</a:t>
            </a:r>
          </a:p>
          <a:p>
            <a:r>
              <a:rPr lang="en-US" dirty="0"/>
              <a:t>Well assessed</a:t>
            </a:r>
          </a:p>
          <a:p>
            <a:r>
              <a:rPr lang="en-US" dirty="0"/>
              <a:t>Well documented</a:t>
            </a:r>
          </a:p>
          <a:p>
            <a:r>
              <a:rPr lang="en-US" dirty="0"/>
              <a:t>Software is supported</a:t>
            </a:r>
          </a:p>
          <a:p>
            <a:r>
              <a:rPr lang="en-US" dirty="0"/>
              <a:t>Community support for troubleshooting or information</a:t>
            </a:r>
          </a:p>
          <a:p>
            <a:endParaRPr lang="en-US" dirty="0"/>
          </a:p>
        </p:txBody>
      </p:sp>
    </p:spTree>
    <p:extLst>
      <p:ext uri="{BB962C8B-B14F-4D97-AF65-F5344CB8AC3E}">
        <p14:creationId xmlns:p14="http://schemas.microsoft.com/office/powerpoint/2010/main" val="17687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813" y="152518"/>
            <a:ext cx="8350219" cy="609189"/>
          </a:xfrm>
        </p:spPr>
        <p:txBody>
          <a:bodyPr>
            <a:normAutofit fontScale="90000"/>
          </a:bodyPr>
          <a:lstStyle/>
          <a:p>
            <a:pPr algn="l"/>
            <a:r>
              <a:rPr lang="en-US" dirty="0"/>
              <a:t>Data processing</a:t>
            </a:r>
          </a:p>
        </p:txBody>
      </p:sp>
      <p:graphicFrame>
        <p:nvGraphicFramePr>
          <p:cNvPr id="4" name="Diagram 3"/>
          <p:cNvGraphicFramePr/>
          <p:nvPr>
            <p:extLst/>
          </p:nvPr>
        </p:nvGraphicFramePr>
        <p:xfrm>
          <a:off x="2088862" y="1734460"/>
          <a:ext cx="2578978" cy="4801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nvPr>
        </p:nvGraphicFramePr>
        <p:xfrm>
          <a:off x="5157050" y="1734461"/>
          <a:ext cx="2250384" cy="406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 5"/>
          <p:cNvGraphicFramePr/>
          <p:nvPr>
            <p:extLst>
              <p:ext uri="{D42A27DB-BD31-4B8C-83A1-F6EECF244321}">
                <p14:modId xmlns:p14="http://schemas.microsoft.com/office/powerpoint/2010/main" val="2661085872"/>
              </p:ext>
            </p:extLst>
          </p:nvPr>
        </p:nvGraphicFramePr>
        <p:xfrm>
          <a:off x="8191320" y="1734461"/>
          <a:ext cx="1849467" cy="367235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3" name="TextBox 22"/>
          <p:cNvSpPr txBox="1"/>
          <p:nvPr/>
        </p:nvSpPr>
        <p:spPr>
          <a:xfrm>
            <a:off x="2571948" y="1227120"/>
            <a:ext cx="1598563" cy="338554"/>
          </a:xfrm>
          <a:prstGeom prst="rect">
            <a:avLst/>
          </a:prstGeom>
          <a:noFill/>
        </p:spPr>
        <p:txBody>
          <a:bodyPr wrap="square" rtlCol="0">
            <a:spAutoFit/>
          </a:bodyPr>
          <a:lstStyle/>
          <a:p>
            <a:r>
              <a:rPr lang="en-US" sz="1600" dirty="0">
                <a:latin typeface="Arial Regular"/>
              </a:rPr>
              <a:t>Pre-processing</a:t>
            </a:r>
          </a:p>
        </p:txBody>
      </p:sp>
      <p:sp>
        <p:nvSpPr>
          <p:cNvPr id="24" name="TextBox 23"/>
          <p:cNvSpPr txBox="1"/>
          <p:nvPr/>
        </p:nvSpPr>
        <p:spPr>
          <a:xfrm>
            <a:off x="5342793" y="1200478"/>
            <a:ext cx="1964105" cy="338554"/>
          </a:xfrm>
          <a:prstGeom prst="rect">
            <a:avLst/>
          </a:prstGeom>
          <a:noFill/>
        </p:spPr>
        <p:txBody>
          <a:bodyPr wrap="square" rtlCol="0">
            <a:spAutoFit/>
          </a:bodyPr>
          <a:lstStyle/>
          <a:p>
            <a:pPr algn="ctr"/>
            <a:r>
              <a:rPr lang="en-US" sz="1600" dirty="0">
                <a:latin typeface="Arial Regular"/>
              </a:rPr>
              <a:t>Variant discovery</a:t>
            </a:r>
          </a:p>
        </p:txBody>
      </p:sp>
      <p:sp>
        <p:nvSpPr>
          <p:cNvPr id="25" name="TextBox 24"/>
          <p:cNvSpPr txBox="1"/>
          <p:nvPr/>
        </p:nvSpPr>
        <p:spPr>
          <a:xfrm>
            <a:off x="8653062" y="1230746"/>
            <a:ext cx="961441" cy="338554"/>
          </a:xfrm>
          <a:prstGeom prst="rect">
            <a:avLst/>
          </a:prstGeom>
          <a:noFill/>
        </p:spPr>
        <p:txBody>
          <a:bodyPr wrap="square" rtlCol="0">
            <a:spAutoFit/>
          </a:bodyPr>
          <a:lstStyle/>
          <a:p>
            <a:r>
              <a:rPr lang="en-US" sz="1600" dirty="0">
                <a:latin typeface="Arial Regular"/>
              </a:rPr>
              <a:t>Analysis</a:t>
            </a:r>
          </a:p>
        </p:txBody>
      </p:sp>
      <p:sp>
        <p:nvSpPr>
          <p:cNvPr id="26" name="Curved Down Arrow 25"/>
          <p:cNvSpPr/>
          <p:nvPr/>
        </p:nvSpPr>
        <p:spPr>
          <a:xfrm>
            <a:off x="3930726" y="717330"/>
            <a:ext cx="1731776" cy="408505"/>
          </a:xfrm>
          <a:prstGeom prst="curvedDownArrow">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rial Regular"/>
            </a:endParaRPr>
          </a:p>
        </p:txBody>
      </p:sp>
      <p:sp>
        <p:nvSpPr>
          <p:cNvPr id="27" name="Curved Down Arrow 26"/>
          <p:cNvSpPr/>
          <p:nvPr/>
        </p:nvSpPr>
        <p:spPr>
          <a:xfrm>
            <a:off x="7093753" y="717330"/>
            <a:ext cx="1731776" cy="408505"/>
          </a:xfrm>
          <a:prstGeom prst="curvedDownArrow">
            <a:avLst/>
          </a:prstGeom>
          <a:solidFill>
            <a:srgbClr val="C3D69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rial Regular"/>
            </a:endParaRPr>
          </a:p>
        </p:txBody>
      </p:sp>
      <p:sp>
        <p:nvSpPr>
          <p:cNvPr id="3" name="TextBox 2">
            <a:extLst>
              <a:ext uri="{FF2B5EF4-FFF2-40B4-BE49-F238E27FC236}">
                <a16:creationId xmlns:a16="http://schemas.microsoft.com/office/drawing/2014/main" id="{616A283A-C788-3345-B6A3-0D3F538C96B4}"/>
              </a:ext>
            </a:extLst>
          </p:cNvPr>
          <p:cNvSpPr txBox="1"/>
          <p:nvPr/>
        </p:nvSpPr>
        <p:spPr>
          <a:xfrm>
            <a:off x="10040787" y="1971676"/>
            <a:ext cx="2052550" cy="646331"/>
          </a:xfrm>
          <a:prstGeom prst="rect">
            <a:avLst/>
          </a:prstGeom>
          <a:noFill/>
        </p:spPr>
        <p:txBody>
          <a:bodyPr wrap="none" rtlCol="0">
            <a:spAutoFit/>
          </a:bodyPr>
          <a:lstStyle/>
          <a:p>
            <a:r>
              <a:rPr lang="en-US" dirty="0"/>
              <a:t>Other options are:</a:t>
            </a:r>
          </a:p>
          <a:p>
            <a:r>
              <a:rPr lang="en-US" dirty="0"/>
              <a:t>VEP, GEMINI, </a:t>
            </a:r>
            <a:r>
              <a:rPr lang="en-US" dirty="0" err="1"/>
              <a:t>SnpEff</a:t>
            </a:r>
            <a:endParaRPr lang="en-US" dirty="0"/>
          </a:p>
        </p:txBody>
      </p:sp>
    </p:spTree>
    <p:extLst>
      <p:ext uri="{BB962C8B-B14F-4D97-AF65-F5344CB8AC3E}">
        <p14:creationId xmlns:p14="http://schemas.microsoft.com/office/powerpoint/2010/main" val="235913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P spid="24" grpId="0"/>
      <p:bldP spid="25" grpId="0"/>
      <p:bldP spid="26" grpId="0" animBg="1"/>
      <p:bldP spid="2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3882" y="79346"/>
            <a:ext cx="2332016" cy="480129"/>
          </a:xfrm>
        </p:spPr>
        <p:txBody>
          <a:bodyPr>
            <a:normAutofit fontScale="90000"/>
          </a:bodyPr>
          <a:lstStyle/>
          <a:p>
            <a:r>
              <a:rPr lang="en-US" dirty="0">
                <a:solidFill>
                  <a:srgbClr val="0000FF"/>
                </a:solidFill>
              </a:rPr>
              <a:t>FASTQ</a:t>
            </a:r>
          </a:p>
        </p:txBody>
      </p:sp>
      <p:pic>
        <p:nvPicPr>
          <p:cNvPr id="6" name="Picture 5"/>
          <p:cNvPicPr>
            <a:picLocks noChangeAspect="1"/>
          </p:cNvPicPr>
          <p:nvPr/>
        </p:nvPicPr>
        <p:blipFill>
          <a:blip r:embed="rId2"/>
          <a:stretch>
            <a:fillRect/>
          </a:stretch>
        </p:blipFill>
        <p:spPr>
          <a:xfrm>
            <a:off x="1524000" y="5756660"/>
            <a:ext cx="9144000" cy="563006"/>
          </a:xfrm>
          <a:prstGeom prst="rect">
            <a:avLst/>
          </a:prstGeom>
        </p:spPr>
      </p:pic>
      <p:pic>
        <p:nvPicPr>
          <p:cNvPr id="7" name="Picture 6"/>
          <p:cNvPicPr>
            <a:picLocks noChangeAspect="1"/>
          </p:cNvPicPr>
          <p:nvPr/>
        </p:nvPicPr>
        <p:blipFill>
          <a:blip r:embed="rId3"/>
          <a:stretch>
            <a:fillRect/>
          </a:stretch>
        </p:blipFill>
        <p:spPr>
          <a:xfrm>
            <a:off x="1524000" y="920407"/>
            <a:ext cx="9144000" cy="2258829"/>
          </a:xfrm>
          <a:prstGeom prst="rect">
            <a:avLst/>
          </a:prstGeom>
        </p:spPr>
      </p:pic>
      <p:grpSp>
        <p:nvGrpSpPr>
          <p:cNvPr id="15" name="Group 14"/>
          <p:cNvGrpSpPr/>
          <p:nvPr/>
        </p:nvGrpSpPr>
        <p:grpSpPr>
          <a:xfrm>
            <a:off x="1920124" y="215507"/>
            <a:ext cx="1442223" cy="716154"/>
            <a:chOff x="657186" y="204252"/>
            <a:chExt cx="1442223" cy="716154"/>
          </a:xfrm>
        </p:grpSpPr>
        <p:cxnSp>
          <p:nvCxnSpPr>
            <p:cNvPr id="10" name="Straight Arrow Connector 9"/>
            <p:cNvCxnSpPr/>
            <p:nvPr/>
          </p:nvCxnSpPr>
          <p:spPr>
            <a:xfrm flipH="1">
              <a:off x="737118" y="573584"/>
              <a:ext cx="488447" cy="34682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57186" y="204252"/>
              <a:ext cx="1442223" cy="646331"/>
            </a:xfrm>
            <a:prstGeom prst="rect">
              <a:avLst/>
            </a:prstGeom>
            <a:noFill/>
          </p:spPr>
          <p:txBody>
            <a:bodyPr wrap="square" rtlCol="0">
              <a:spAutoFit/>
            </a:bodyPr>
            <a:lstStyle/>
            <a:p>
              <a:r>
                <a:rPr lang="en-US" dirty="0">
                  <a:latin typeface="Arial Regular"/>
                </a:rPr>
                <a:t>Sequence ID</a:t>
              </a:r>
            </a:p>
          </p:txBody>
        </p:sp>
      </p:grpSp>
      <p:grpSp>
        <p:nvGrpSpPr>
          <p:cNvPr id="17" name="Group 16"/>
          <p:cNvGrpSpPr/>
          <p:nvPr/>
        </p:nvGrpSpPr>
        <p:grpSpPr>
          <a:xfrm>
            <a:off x="3664299" y="321764"/>
            <a:ext cx="1301983" cy="716154"/>
            <a:chOff x="657186" y="204252"/>
            <a:chExt cx="1774557" cy="716154"/>
          </a:xfrm>
        </p:grpSpPr>
        <p:cxnSp>
          <p:nvCxnSpPr>
            <p:cNvPr id="18" name="Straight Arrow Connector 17"/>
            <p:cNvCxnSpPr/>
            <p:nvPr/>
          </p:nvCxnSpPr>
          <p:spPr>
            <a:xfrm flipH="1">
              <a:off x="1225565" y="573584"/>
              <a:ext cx="1" cy="34682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57186" y="204252"/>
              <a:ext cx="1774557" cy="369332"/>
            </a:xfrm>
            <a:prstGeom prst="rect">
              <a:avLst/>
            </a:prstGeom>
            <a:noFill/>
          </p:spPr>
          <p:txBody>
            <a:bodyPr wrap="square" rtlCol="0">
              <a:spAutoFit/>
            </a:bodyPr>
            <a:lstStyle/>
            <a:p>
              <a:r>
                <a:rPr lang="en-US" dirty="0">
                  <a:latin typeface="Arial Regular"/>
                </a:rPr>
                <a:t>Sequence </a:t>
              </a:r>
            </a:p>
          </p:txBody>
        </p:sp>
      </p:grpSp>
      <p:grpSp>
        <p:nvGrpSpPr>
          <p:cNvPr id="21" name="Group 20"/>
          <p:cNvGrpSpPr/>
          <p:nvPr/>
        </p:nvGrpSpPr>
        <p:grpSpPr>
          <a:xfrm>
            <a:off x="8079533" y="215508"/>
            <a:ext cx="1952373" cy="1089932"/>
            <a:chOff x="657186" y="204252"/>
            <a:chExt cx="1634087" cy="972505"/>
          </a:xfrm>
        </p:grpSpPr>
        <p:cxnSp>
          <p:nvCxnSpPr>
            <p:cNvPr id="22" name="Straight Arrow Connector 21"/>
            <p:cNvCxnSpPr/>
            <p:nvPr/>
          </p:nvCxnSpPr>
          <p:spPr>
            <a:xfrm flipH="1">
              <a:off x="1091000" y="573584"/>
              <a:ext cx="134569" cy="60317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57186" y="204252"/>
              <a:ext cx="1634087" cy="576697"/>
            </a:xfrm>
            <a:prstGeom prst="rect">
              <a:avLst/>
            </a:prstGeom>
            <a:noFill/>
          </p:spPr>
          <p:txBody>
            <a:bodyPr wrap="square" rtlCol="0">
              <a:spAutoFit/>
            </a:bodyPr>
            <a:lstStyle/>
            <a:p>
              <a:r>
                <a:rPr lang="en-US" dirty="0">
                  <a:latin typeface="Arial Regular"/>
                </a:rPr>
                <a:t>Sequence  quality</a:t>
              </a:r>
            </a:p>
          </p:txBody>
        </p:sp>
      </p:grpSp>
      <p:grpSp>
        <p:nvGrpSpPr>
          <p:cNvPr id="26" name="Group 25"/>
          <p:cNvGrpSpPr/>
          <p:nvPr/>
        </p:nvGrpSpPr>
        <p:grpSpPr>
          <a:xfrm>
            <a:off x="1767391" y="5040507"/>
            <a:ext cx="1674857" cy="716153"/>
            <a:chOff x="657186" y="204252"/>
            <a:chExt cx="1674857" cy="716153"/>
          </a:xfrm>
        </p:grpSpPr>
        <p:cxnSp>
          <p:nvCxnSpPr>
            <p:cNvPr id="27" name="Straight Arrow Connector 26"/>
            <p:cNvCxnSpPr/>
            <p:nvPr/>
          </p:nvCxnSpPr>
          <p:spPr>
            <a:xfrm flipH="1">
              <a:off x="1225566" y="573584"/>
              <a:ext cx="1" cy="34682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57186" y="204252"/>
              <a:ext cx="1674857" cy="369332"/>
            </a:xfrm>
            <a:prstGeom prst="rect">
              <a:avLst/>
            </a:prstGeom>
            <a:noFill/>
          </p:spPr>
          <p:txBody>
            <a:bodyPr wrap="square" rtlCol="0">
              <a:spAutoFit/>
            </a:bodyPr>
            <a:lstStyle/>
            <a:p>
              <a:r>
                <a:rPr lang="en-US" dirty="0">
                  <a:latin typeface="Arial Regular"/>
                </a:rPr>
                <a:t>Sequence ID</a:t>
              </a:r>
            </a:p>
          </p:txBody>
        </p:sp>
      </p:grpSp>
      <p:grpSp>
        <p:nvGrpSpPr>
          <p:cNvPr id="29" name="Group 28"/>
          <p:cNvGrpSpPr/>
          <p:nvPr/>
        </p:nvGrpSpPr>
        <p:grpSpPr>
          <a:xfrm>
            <a:off x="3468919" y="4304995"/>
            <a:ext cx="963064" cy="1396313"/>
            <a:chOff x="657186" y="204252"/>
            <a:chExt cx="1533311" cy="716154"/>
          </a:xfrm>
        </p:grpSpPr>
        <p:cxnSp>
          <p:nvCxnSpPr>
            <p:cNvPr id="30" name="Straight Arrow Connector 29"/>
            <p:cNvCxnSpPr/>
            <p:nvPr/>
          </p:nvCxnSpPr>
          <p:spPr>
            <a:xfrm>
              <a:off x="1109647" y="553098"/>
              <a:ext cx="0" cy="36730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57186" y="204252"/>
              <a:ext cx="1533311" cy="331496"/>
            </a:xfrm>
            <a:prstGeom prst="rect">
              <a:avLst/>
            </a:prstGeom>
            <a:noFill/>
          </p:spPr>
          <p:txBody>
            <a:bodyPr wrap="square" rtlCol="0">
              <a:spAutoFit/>
            </a:bodyPr>
            <a:lstStyle/>
            <a:p>
              <a:r>
                <a:rPr lang="en-US" dirty="0">
                  <a:latin typeface="Arial Regular"/>
                </a:rPr>
                <a:t>Bitwise flags</a:t>
              </a:r>
            </a:p>
          </p:txBody>
        </p:sp>
      </p:grpSp>
      <p:grpSp>
        <p:nvGrpSpPr>
          <p:cNvPr id="35" name="Group 34"/>
          <p:cNvGrpSpPr/>
          <p:nvPr/>
        </p:nvGrpSpPr>
        <p:grpSpPr>
          <a:xfrm>
            <a:off x="3951096" y="4919821"/>
            <a:ext cx="1234831" cy="781487"/>
            <a:chOff x="505096" y="204252"/>
            <a:chExt cx="1442223" cy="668785"/>
          </a:xfrm>
        </p:grpSpPr>
        <p:cxnSp>
          <p:nvCxnSpPr>
            <p:cNvPr id="36" name="Straight Arrow Connector 35"/>
            <p:cNvCxnSpPr/>
            <p:nvPr/>
          </p:nvCxnSpPr>
          <p:spPr>
            <a:xfrm flipH="1">
              <a:off x="1109647" y="553098"/>
              <a:ext cx="1" cy="31993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05096" y="204252"/>
              <a:ext cx="1442223" cy="316069"/>
            </a:xfrm>
            <a:prstGeom prst="rect">
              <a:avLst/>
            </a:prstGeom>
            <a:noFill/>
          </p:spPr>
          <p:txBody>
            <a:bodyPr wrap="square" rtlCol="0">
              <a:spAutoFit/>
            </a:bodyPr>
            <a:lstStyle/>
            <a:p>
              <a:r>
                <a:rPr lang="en-US" dirty="0" err="1">
                  <a:latin typeface="Arial Regular"/>
                </a:rPr>
                <a:t>chrosome</a:t>
              </a:r>
              <a:endParaRPr lang="en-US" dirty="0">
                <a:latin typeface="Arial Regular"/>
              </a:endParaRPr>
            </a:p>
          </p:txBody>
        </p:sp>
      </p:grpSp>
      <p:grpSp>
        <p:nvGrpSpPr>
          <p:cNvPr id="38" name="Group 37"/>
          <p:cNvGrpSpPr/>
          <p:nvPr/>
        </p:nvGrpSpPr>
        <p:grpSpPr>
          <a:xfrm>
            <a:off x="4712245" y="4449153"/>
            <a:ext cx="1234831" cy="1307508"/>
            <a:chOff x="407032" y="204252"/>
            <a:chExt cx="1442223" cy="716154"/>
          </a:xfrm>
        </p:grpSpPr>
        <p:cxnSp>
          <p:nvCxnSpPr>
            <p:cNvPr id="39" name="Straight Arrow Connector 38"/>
            <p:cNvCxnSpPr/>
            <p:nvPr/>
          </p:nvCxnSpPr>
          <p:spPr>
            <a:xfrm>
              <a:off x="939976" y="462048"/>
              <a:ext cx="0" cy="45835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407032" y="204252"/>
              <a:ext cx="1442223" cy="202292"/>
            </a:xfrm>
            <a:prstGeom prst="rect">
              <a:avLst/>
            </a:prstGeom>
            <a:noFill/>
          </p:spPr>
          <p:txBody>
            <a:bodyPr wrap="square" rtlCol="0">
              <a:spAutoFit/>
            </a:bodyPr>
            <a:lstStyle/>
            <a:p>
              <a:r>
                <a:rPr lang="en-US" dirty="0">
                  <a:latin typeface="Arial Regular"/>
                </a:rPr>
                <a:t>position</a:t>
              </a:r>
            </a:p>
          </p:txBody>
        </p:sp>
      </p:grpSp>
      <p:grpSp>
        <p:nvGrpSpPr>
          <p:cNvPr id="47" name="Group 46"/>
          <p:cNvGrpSpPr/>
          <p:nvPr/>
        </p:nvGrpSpPr>
        <p:grpSpPr>
          <a:xfrm>
            <a:off x="5462274" y="4936710"/>
            <a:ext cx="1391892" cy="781487"/>
            <a:chOff x="505096" y="204252"/>
            <a:chExt cx="1625663" cy="668785"/>
          </a:xfrm>
        </p:grpSpPr>
        <p:cxnSp>
          <p:nvCxnSpPr>
            <p:cNvPr id="48" name="Straight Arrow Connector 47"/>
            <p:cNvCxnSpPr/>
            <p:nvPr/>
          </p:nvCxnSpPr>
          <p:spPr>
            <a:xfrm flipH="1">
              <a:off x="1109647" y="553098"/>
              <a:ext cx="1" cy="31993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05096" y="204252"/>
              <a:ext cx="1625663" cy="316069"/>
            </a:xfrm>
            <a:prstGeom prst="rect">
              <a:avLst/>
            </a:prstGeom>
            <a:noFill/>
          </p:spPr>
          <p:txBody>
            <a:bodyPr wrap="square" rtlCol="0">
              <a:spAutoFit/>
            </a:bodyPr>
            <a:lstStyle/>
            <a:p>
              <a:r>
                <a:rPr lang="en-US" dirty="0" err="1">
                  <a:latin typeface="Arial Regular"/>
                </a:rPr>
                <a:t>MappingQ</a:t>
              </a:r>
              <a:endParaRPr lang="en-US" dirty="0">
                <a:latin typeface="Arial Regular"/>
              </a:endParaRPr>
            </a:p>
          </p:txBody>
        </p:sp>
      </p:grpSp>
      <p:grpSp>
        <p:nvGrpSpPr>
          <p:cNvPr id="50" name="Group 49"/>
          <p:cNvGrpSpPr/>
          <p:nvPr/>
        </p:nvGrpSpPr>
        <p:grpSpPr>
          <a:xfrm>
            <a:off x="6170137" y="4463262"/>
            <a:ext cx="1234831" cy="1307508"/>
            <a:chOff x="407032" y="204252"/>
            <a:chExt cx="1442223" cy="716154"/>
          </a:xfrm>
        </p:grpSpPr>
        <p:cxnSp>
          <p:nvCxnSpPr>
            <p:cNvPr id="51" name="Straight Arrow Connector 50"/>
            <p:cNvCxnSpPr/>
            <p:nvPr/>
          </p:nvCxnSpPr>
          <p:spPr>
            <a:xfrm>
              <a:off x="939976" y="462048"/>
              <a:ext cx="0" cy="45835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407032" y="204252"/>
              <a:ext cx="1442223" cy="202292"/>
            </a:xfrm>
            <a:prstGeom prst="rect">
              <a:avLst/>
            </a:prstGeom>
            <a:noFill/>
          </p:spPr>
          <p:txBody>
            <a:bodyPr wrap="square" rtlCol="0">
              <a:spAutoFit/>
            </a:bodyPr>
            <a:lstStyle/>
            <a:p>
              <a:r>
                <a:rPr lang="en-US" dirty="0">
                  <a:latin typeface="Arial Regular"/>
                </a:rPr>
                <a:t>CIGAR</a:t>
              </a:r>
            </a:p>
          </p:txBody>
        </p:sp>
      </p:grpSp>
      <p:grpSp>
        <p:nvGrpSpPr>
          <p:cNvPr id="53" name="Group 52"/>
          <p:cNvGrpSpPr/>
          <p:nvPr/>
        </p:nvGrpSpPr>
        <p:grpSpPr>
          <a:xfrm>
            <a:off x="6526645" y="4751092"/>
            <a:ext cx="1234831" cy="950216"/>
            <a:chOff x="505096" y="204252"/>
            <a:chExt cx="1442223" cy="668785"/>
          </a:xfrm>
        </p:grpSpPr>
        <p:cxnSp>
          <p:nvCxnSpPr>
            <p:cNvPr id="54" name="Straight Arrow Connector 53"/>
            <p:cNvCxnSpPr/>
            <p:nvPr/>
          </p:nvCxnSpPr>
          <p:spPr>
            <a:xfrm>
              <a:off x="1109647" y="621796"/>
              <a:ext cx="1" cy="25124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05096" y="204252"/>
              <a:ext cx="1442223" cy="411579"/>
            </a:xfrm>
            <a:prstGeom prst="rect">
              <a:avLst/>
            </a:prstGeom>
            <a:noFill/>
          </p:spPr>
          <p:txBody>
            <a:bodyPr wrap="square" rtlCol="0">
              <a:spAutoFit/>
            </a:bodyPr>
            <a:lstStyle/>
            <a:p>
              <a:pPr algn="ctr"/>
              <a:r>
                <a:rPr lang="en-US" sz="1600" dirty="0">
                  <a:latin typeface="Arial Regular"/>
                </a:rPr>
                <a:t>Paired-end </a:t>
              </a:r>
              <a:r>
                <a:rPr lang="en-US" sz="1600" dirty="0" err="1">
                  <a:latin typeface="Arial Regular"/>
                </a:rPr>
                <a:t>chr</a:t>
              </a:r>
              <a:endParaRPr lang="en-US" sz="1600" dirty="0">
                <a:latin typeface="Arial Regular"/>
              </a:endParaRPr>
            </a:p>
          </p:txBody>
        </p:sp>
      </p:grpSp>
      <p:grpSp>
        <p:nvGrpSpPr>
          <p:cNvPr id="57" name="Group 56"/>
          <p:cNvGrpSpPr/>
          <p:nvPr/>
        </p:nvGrpSpPr>
        <p:grpSpPr>
          <a:xfrm>
            <a:off x="7363014" y="4919821"/>
            <a:ext cx="1234831" cy="836838"/>
            <a:chOff x="505096" y="204252"/>
            <a:chExt cx="1442223" cy="668785"/>
          </a:xfrm>
        </p:grpSpPr>
        <p:cxnSp>
          <p:nvCxnSpPr>
            <p:cNvPr id="58" name="Straight Arrow Connector 57"/>
            <p:cNvCxnSpPr/>
            <p:nvPr/>
          </p:nvCxnSpPr>
          <p:spPr>
            <a:xfrm>
              <a:off x="1109647" y="621796"/>
              <a:ext cx="1" cy="25124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505096" y="204252"/>
              <a:ext cx="1442223" cy="467341"/>
            </a:xfrm>
            <a:prstGeom prst="rect">
              <a:avLst/>
            </a:prstGeom>
            <a:noFill/>
          </p:spPr>
          <p:txBody>
            <a:bodyPr wrap="square" rtlCol="0">
              <a:spAutoFit/>
            </a:bodyPr>
            <a:lstStyle/>
            <a:p>
              <a:pPr algn="ctr"/>
              <a:r>
                <a:rPr lang="en-US" sz="1600" dirty="0">
                  <a:latin typeface="Arial Regular"/>
                </a:rPr>
                <a:t>Paired-end position</a:t>
              </a:r>
            </a:p>
          </p:txBody>
        </p:sp>
      </p:grpSp>
      <p:grpSp>
        <p:nvGrpSpPr>
          <p:cNvPr id="60" name="Group 59"/>
          <p:cNvGrpSpPr/>
          <p:nvPr/>
        </p:nvGrpSpPr>
        <p:grpSpPr>
          <a:xfrm>
            <a:off x="8217005" y="4463262"/>
            <a:ext cx="1234831" cy="1282610"/>
            <a:chOff x="505096" y="204252"/>
            <a:chExt cx="1442223" cy="668785"/>
          </a:xfrm>
        </p:grpSpPr>
        <p:cxnSp>
          <p:nvCxnSpPr>
            <p:cNvPr id="61" name="Straight Arrow Connector 60"/>
            <p:cNvCxnSpPr/>
            <p:nvPr/>
          </p:nvCxnSpPr>
          <p:spPr>
            <a:xfrm>
              <a:off x="1109647" y="621796"/>
              <a:ext cx="1" cy="25124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505096" y="204252"/>
              <a:ext cx="1442223" cy="433303"/>
            </a:xfrm>
            <a:prstGeom prst="rect">
              <a:avLst/>
            </a:prstGeom>
            <a:noFill/>
          </p:spPr>
          <p:txBody>
            <a:bodyPr wrap="square" rtlCol="0">
              <a:spAutoFit/>
            </a:bodyPr>
            <a:lstStyle/>
            <a:p>
              <a:pPr algn="ctr"/>
              <a:r>
                <a:rPr lang="en-US" sz="1600" dirty="0">
                  <a:latin typeface="Arial Regular"/>
                </a:rPr>
                <a:t>Observed template length</a:t>
              </a:r>
            </a:p>
          </p:txBody>
        </p:sp>
      </p:grpSp>
      <p:sp>
        <p:nvSpPr>
          <p:cNvPr id="63" name="Rectangle 62"/>
          <p:cNvSpPr/>
          <p:nvPr/>
        </p:nvSpPr>
        <p:spPr>
          <a:xfrm>
            <a:off x="5236496" y="6488668"/>
            <a:ext cx="5431505" cy="369332"/>
          </a:xfrm>
          <a:prstGeom prst="rect">
            <a:avLst/>
          </a:prstGeom>
        </p:spPr>
        <p:txBody>
          <a:bodyPr wrap="square">
            <a:spAutoFit/>
          </a:bodyPr>
          <a:lstStyle/>
          <a:p>
            <a:pPr algn="r"/>
            <a:r>
              <a:rPr lang="en-US" dirty="0">
                <a:solidFill>
                  <a:srgbClr val="FF0000"/>
                </a:solidFill>
                <a:latin typeface="Arial Regular"/>
              </a:rPr>
              <a:t>http://</a:t>
            </a:r>
            <a:r>
              <a:rPr lang="en-US" dirty="0" err="1">
                <a:solidFill>
                  <a:srgbClr val="FF0000"/>
                </a:solidFill>
                <a:latin typeface="Arial Regular"/>
              </a:rPr>
              <a:t>samtools.github.io</a:t>
            </a:r>
            <a:r>
              <a:rPr lang="en-US" dirty="0">
                <a:solidFill>
                  <a:srgbClr val="FF0000"/>
                </a:solidFill>
                <a:latin typeface="Arial Regular"/>
              </a:rPr>
              <a:t>/</a:t>
            </a:r>
            <a:r>
              <a:rPr lang="en-US" dirty="0" err="1">
                <a:solidFill>
                  <a:srgbClr val="FF0000"/>
                </a:solidFill>
                <a:latin typeface="Arial Regular"/>
              </a:rPr>
              <a:t>hts</a:t>
            </a:r>
            <a:r>
              <a:rPr lang="en-US" dirty="0">
                <a:solidFill>
                  <a:srgbClr val="FF0000"/>
                </a:solidFill>
                <a:latin typeface="Arial Regular"/>
              </a:rPr>
              <a:t>-specs/SAMv1.pdf</a:t>
            </a:r>
          </a:p>
        </p:txBody>
      </p:sp>
      <p:sp>
        <p:nvSpPr>
          <p:cNvPr id="64" name="Title 1"/>
          <p:cNvSpPr txBox="1">
            <a:spLocks/>
          </p:cNvSpPr>
          <p:nvPr/>
        </p:nvSpPr>
        <p:spPr>
          <a:xfrm>
            <a:off x="4966282" y="3983134"/>
            <a:ext cx="2332016" cy="480129"/>
          </a:xfrm>
          <a:prstGeom prst="rect">
            <a:avLst/>
          </a:prstGeom>
        </p:spPr>
        <p:txBody>
          <a:bodyPr vert="horz" lIns="91440" tIns="45720" rIns="91440" bIns="45720" rtlCol="0" anchor="ctr">
            <a:normAutofit fontScale="6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rgbClr val="0000FF"/>
                </a:solidFill>
                <a:latin typeface="Arial Regular"/>
              </a:rPr>
              <a:t>BAM/SAM</a:t>
            </a:r>
          </a:p>
        </p:txBody>
      </p:sp>
      <p:sp>
        <p:nvSpPr>
          <p:cNvPr id="67" name="Down Arrow 66"/>
          <p:cNvSpPr/>
          <p:nvPr/>
        </p:nvSpPr>
        <p:spPr>
          <a:xfrm>
            <a:off x="5840644" y="3574629"/>
            <a:ext cx="375321" cy="408505"/>
          </a:xfrm>
          <a:prstGeom prst="downArrow">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Regular"/>
            </a:endParaRPr>
          </a:p>
        </p:txBody>
      </p:sp>
      <p:sp>
        <p:nvSpPr>
          <p:cNvPr id="68" name="Title 1"/>
          <p:cNvSpPr txBox="1">
            <a:spLocks/>
          </p:cNvSpPr>
          <p:nvPr/>
        </p:nvSpPr>
        <p:spPr>
          <a:xfrm>
            <a:off x="4909334" y="3094500"/>
            <a:ext cx="2332016" cy="480129"/>
          </a:xfrm>
          <a:prstGeom prst="rect">
            <a:avLst/>
          </a:prstGeom>
        </p:spPr>
        <p:txBody>
          <a:bodyPr vert="horz" lIns="91440" tIns="45720" rIns="91440" bIns="45720" rtlCol="0" anchor="ctr">
            <a:normAutofit fontScale="6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rgbClr val="0000FF"/>
                </a:solidFill>
                <a:latin typeface="Arial Regular"/>
              </a:rPr>
              <a:t>Align</a:t>
            </a:r>
          </a:p>
        </p:txBody>
      </p:sp>
      <p:sp>
        <p:nvSpPr>
          <p:cNvPr id="3" name="TextBox 2"/>
          <p:cNvSpPr txBox="1"/>
          <p:nvPr/>
        </p:nvSpPr>
        <p:spPr>
          <a:xfrm>
            <a:off x="1524000" y="1"/>
            <a:ext cx="2024846" cy="276999"/>
          </a:xfrm>
          <a:prstGeom prst="rect">
            <a:avLst/>
          </a:prstGeom>
          <a:solidFill>
            <a:schemeClr val="tx2">
              <a:lumMod val="50000"/>
            </a:schemeClr>
          </a:solidFill>
        </p:spPr>
        <p:txBody>
          <a:bodyPr wrap="square" rtlCol="0">
            <a:spAutoFit/>
          </a:bodyPr>
          <a:lstStyle/>
          <a:p>
            <a:pPr algn="ctr"/>
            <a:r>
              <a:rPr lang="en-US" sz="1200" dirty="0">
                <a:solidFill>
                  <a:schemeClr val="bg1"/>
                </a:solidFill>
                <a:latin typeface="Arial Regular"/>
              </a:rPr>
              <a:t>Pre-processing</a:t>
            </a:r>
          </a:p>
        </p:txBody>
      </p:sp>
    </p:spTree>
    <p:extLst>
      <p:ext uri="{BB962C8B-B14F-4D97-AF65-F5344CB8AC3E}">
        <p14:creationId xmlns:p14="http://schemas.microsoft.com/office/powerpoint/2010/main" val="271844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7" grpId="0" animBg="1"/>
      <p:bldP spid="6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4905" y="300238"/>
            <a:ext cx="8762460" cy="782147"/>
          </a:xfrm>
        </p:spPr>
        <p:txBody>
          <a:bodyPr>
            <a:normAutofit fontScale="90000"/>
          </a:bodyPr>
          <a:lstStyle/>
          <a:p>
            <a:r>
              <a:rPr lang="en-US" sz="3600" dirty="0"/>
              <a:t>Marking duplicates and why is it necessary?</a:t>
            </a:r>
          </a:p>
        </p:txBody>
      </p:sp>
      <p:sp>
        <p:nvSpPr>
          <p:cNvPr id="3" name="Content Placeholder 2"/>
          <p:cNvSpPr>
            <a:spLocks noGrp="1"/>
          </p:cNvSpPr>
          <p:nvPr>
            <p:ph idx="1"/>
          </p:nvPr>
        </p:nvSpPr>
        <p:spPr>
          <a:xfrm>
            <a:off x="3969766" y="1589798"/>
            <a:ext cx="7544210" cy="1905548"/>
          </a:xfrm>
        </p:spPr>
        <p:txBody>
          <a:bodyPr>
            <a:normAutofit fontScale="70000" lnSpcReduction="20000"/>
          </a:bodyPr>
          <a:lstStyle/>
          <a:p>
            <a:r>
              <a:rPr lang="en-US" dirty="0"/>
              <a:t>It is assumed that each read corresponds to an independent DNA fragment from </a:t>
            </a:r>
            <a:r>
              <a:rPr lang="en-US" i="1" dirty="0"/>
              <a:t>randomly</a:t>
            </a:r>
            <a:r>
              <a:rPr lang="en-US" dirty="0"/>
              <a:t> sheared DNA</a:t>
            </a:r>
          </a:p>
          <a:p>
            <a:r>
              <a:rPr lang="en-US" dirty="0"/>
              <a:t>However, PCR amplification can cause duplicates</a:t>
            </a:r>
          </a:p>
          <a:p>
            <a:pPr lvl="1"/>
            <a:r>
              <a:rPr lang="en-US" dirty="0"/>
              <a:t>Identify based on start + stop of reads</a:t>
            </a:r>
          </a:p>
          <a:p>
            <a:pPr lvl="1"/>
            <a:r>
              <a:rPr lang="en-US" dirty="0"/>
              <a:t>Choose the best and ignore the rest</a:t>
            </a:r>
          </a:p>
        </p:txBody>
      </p:sp>
      <p:pic>
        <p:nvPicPr>
          <p:cNvPr id="4" name="Picture 3" descr="Screen Shot 2015-12-01 at 7.05.4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54326" y="3561707"/>
            <a:ext cx="6775089" cy="2949271"/>
          </a:xfrm>
          <a:prstGeom prst="rect">
            <a:avLst/>
          </a:prstGeom>
          <a:ln>
            <a:solidFill>
              <a:srgbClr val="000000"/>
            </a:solidFill>
          </a:ln>
        </p:spPr>
      </p:pic>
      <p:sp>
        <p:nvSpPr>
          <p:cNvPr id="5" name="TextBox 4"/>
          <p:cNvSpPr txBox="1"/>
          <p:nvPr/>
        </p:nvSpPr>
        <p:spPr>
          <a:xfrm>
            <a:off x="8949586" y="6203201"/>
            <a:ext cx="1338828" cy="307777"/>
          </a:xfrm>
          <a:prstGeom prst="rect">
            <a:avLst/>
          </a:prstGeom>
          <a:noFill/>
        </p:spPr>
        <p:txBody>
          <a:bodyPr wrap="none" rtlCol="0">
            <a:spAutoFit/>
          </a:bodyPr>
          <a:lstStyle/>
          <a:p>
            <a:r>
              <a:rPr lang="en-US" sz="1400" dirty="0">
                <a:latin typeface="Arial Regular"/>
              </a:rPr>
              <a:t>Broad Institute</a:t>
            </a:r>
          </a:p>
        </p:txBody>
      </p:sp>
      <p:sp>
        <p:nvSpPr>
          <p:cNvPr id="6" name="TextBox 5"/>
          <p:cNvSpPr txBox="1"/>
          <p:nvPr/>
        </p:nvSpPr>
        <p:spPr>
          <a:xfrm>
            <a:off x="1524000" y="1"/>
            <a:ext cx="2024846" cy="276999"/>
          </a:xfrm>
          <a:prstGeom prst="rect">
            <a:avLst/>
          </a:prstGeom>
          <a:solidFill>
            <a:schemeClr val="tx2">
              <a:lumMod val="50000"/>
            </a:schemeClr>
          </a:solidFill>
        </p:spPr>
        <p:txBody>
          <a:bodyPr wrap="square" rtlCol="0">
            <a:spAutoFit/>
          </a:bodyPr>
          <a:lstStyle/>
          <a:p>
            <a:pPr algn="ctr"/>
            <a:r>
              <a:rPr lang="en-US" sz="1200" dirty="0">
                <a:solidFill>
                  <a:schemeClr val="bg1"/>
                </a:solidFill>
                <a:latin typeface="Arial Regular"/>
              </a:rPr>
              <a:t>Pre-processing QC</a:t>
            </a:r>
          </a:p>
        </p:txBody>
      </p:sp>
      <p:graphicFrame>
        <p:nvGraphicFramePr>
          <p:cNvPr id="7" name="Diagram 6"/>
          <p:cNvGraphicFramePr/>
          <p:nvPr>
            <p:extLst>
              <p:ext uri="{D42A27DB-BD31-4B8C-83A1-F6EECF244321}">
                <p14:modId xmlns:p14="http://schemas.microsoft.com/office/powerpoint/2010/main" val="1039559530"/>
              </p:ext>
            </p:extLst>
          </p:nvPr>
        </p:nvGraphicFramePr>
        <p:xfrm>
          <a:off x="1045221" y="1454197"/>
          <a:ext cx="2468104" cy="4878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194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7802" y="277000"/>
            <a:ext cx="6047895" cy="631177"/>
          </a:xfrm>
        </p:spPr>
        <p:txBody>
          <a:bodyPr>
            <a:normAutofit fontScale="90000"/>
          </a:bodyPr>
          <a:lstStyle/>
          <a:p>
            <a:r>
              <a:rPr lang="en-US" dirty="0" err="1"/>
              <a:t>Indel</a:t>
            </a:r>
            <a:r>
              <a:rPr lang="en-US" dirty="0"/>
              <a:t> realignment</a:t>
            </a:r>
          </a:p>
        </p:txBody>
      </p:sp>
      <p:pic>
        <p:nvPicPr>
          <p:cNvPr id="4" name="Content Placeholder 3" descr="Screen Shot 2015-12-01 at 7.20.26 PM.png"/>
          <p:cNvPicPr>
            <a:picLocks noGrp="1" noChangeAspect="1"/>
          </p:cNvPicPr>
          <p:nvPr>
            <p:ph idx="1"/>
          </p:nvPr>
        </p:nvPicPr>
        <p:blipFill rotWithShape="1">
          <a:blip r:embed="rId3">
            <a:extLst>
              <a:ext uri="{28A0092B-C50C-407E-A947-70E740481C1C}">
                <a14:useLocalDpi xmlns:a14="http://schemas.microsoft.com/office/drawing/2010/main"/>
              </a:ext>
            </a:extLst>
          </a:blip>
          <a:srcRect/>
          <a:stretch/>
        </p:blipFill>
        <p:spPr>
          <a:xfrm>
            <a:off x="4357007" y="3012726"/>
            <a:ext cx="5758304" cy="3512037"/>
          </a:xfrm>
        </p:spPr>
      </p:pic>
      <p:sp>
        <p:nvSpPr>
          <p:cNvPr id="5" name="TextBox 4"/>
          <p:cNvSpPr txBox="1"/>
          <p:nvPr/>
        </p:nvSpPr>
        <p:spPr>
          <a:xfrm>
            <a:off x="9355697" y="6524763"/>
            <a:ext cx="1338828" cy="307777"/>
          </a:xfrm>
          <a:prstGeom prst="rect">
            <a:avLst/>
          </a:prstGeom>
          <a:noFill/>
        </p:spPr>
        <p:txBody>
          <a:bodyPr wrap="none" rtlCol="0">
            <a:spAutoFit/>
          </a:bodyPr>
          <a:lstStyle/>
          <a:p>
            <a:r>
              <a:rPr lang="en-US" sz="1400" dirty="0">
                <a:latin typeface="Arial Regular"/>
              </a:rPr>
              <a:t>Broad Institute</a:t>
            </a:r>
          </a:p>
        </p:txBody>
      </p:sp>
      <p:sp>
        <p:nvSpPr>
          <p:cNvPr id="9" name="TextBox 8"/>
          <p:cNvSpPr txBox="1"/>
          <p:nvPr/>
        </p:nvSpPr>
        <p:spPr>
          <a:xfrm>
            <a:off x="1524000" y="1"/>
            <a:ext cx="2024846" cy="276999"/>
          </a:xfrm>
          <a:prstGeom prst="rect">
            <a:avLst/>
          </a:prstGeom>
          <a:solidFill>
            <a:schemeClr val="tx2">
              <a:lumMod val="50000"/>
            </a:schemeClr>
          </a:solidFill>
        </p:spPr>
        <p:txBody>
          <a:bodyPr wrap="square" rtlCol="0">
            <a:spAutoFit/>
          </a:bodyPr>
          <a:lstStyle/>
          <a:p>
            <a:pPr algn="ctr"/>
            <a:r>
              <a:rPr lang="en-US" sz="1200" dirty="0">
                <a:solidFill>
                  <a:schemeClr val="bg1"/>
                </a:solidFill>
                <a:latin typeface="Arial Regular"/>
              </a:rPr>
              <a:t>Pre-processing QC</a:t>
            </a:r>
          </a:p>
        </p:txBody>
      </p:sp>
      <p:graphicFrame>
        <p:nvGraphicFramePr>
          <p:cNvPr id="11" name="Diagram 10"/>
          <p:cNvGraphicFramePr/>
          <p:nvPr>
            <p:extLst>
              <p:ext uri="{D42A27DB-BD31-4B8C-83A1-F6EECF244321}">
                <p14:modId xmlns:p14="http://schemas.microsoft.com/office/powerpoint/2010/main" val="3247165287"/>
              </p:ext>
            </p:extLst>
          </p:nvPr>
        </p:nvGraphicFramePr>
        <p:xfrm>
          <a:off x="1304957" y="1541514"/>
          <a:ext cx="2472836" cy="47228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Content Placeholder 2"/>
          <p:cNvSpPr txBox="1">
            <a:spLocks/>
          </p:cNvSpPr>
          <p:nvPr/>
        </p:nvSpPr>
        <p:spPr>
          <a:xfrm>
            <a:off x="3969766" y="1254911"/>
            <a:ext cx="7943210" cy="190554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Regular"/>
              </a:rPr>
              <a:t>Misalignment around </a:t>
            </a:r>
            <a:r>
              <a:rPr lang="en-US" dirty="0" err="1">
                <a:latin typeface="Arial Regular"/>
              </a:rPr>
              <a:t>indels</a:t>
            </a:r>
            <a:r>
              <a:rPr lang="en-US" dirty="0">
                <a:latin typeface="Arial Regular"/>
              </a:rPr>
              <a:t> cause high number of SNPs</a:t>
            </a:r>
          </a:p>
          <a:p>
            <a:r>
              <a:rPr lang="en-US" dirty="0">
                <a:latin typeface="Arial Regular"/>
              </a:rPr>
              <a:t>These regions are identified and locally realigned to minimize mismatches</a:t>
            </a:r>
          </a:p>
        </p:txBody>
      </p:sp>
    </p:spTree>
    <p:extLst>
      <p:ext uri="{BB962C8B-B14F-4D97-AF65-F5344CB8AC3E}">
        <p14:creationId xmlns:p14="http://schemas.microsoft.com/office/powerpoint/2010/main" val="249189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3108" y="303642"/>
            <a:ext cx="6715239" cy="764903"/>
          </a:xfrm>
        </p:spPr>
        <p:txBody>
          <a:bodyPr>
            <a:normAutofit/>
          </a:bodyPr>
          <a:lstStyle/>
          <a:p>
            <a:r>
              <a:rPr lang="en-US" sz="3200" dirty="0"/>
              <a:t>Recalibrate Base Quality Scores</a:t>
            </a:r>
          </a:p>
        </p:txBody>
      </p:sp>
      <p:sp>
        <p:nvSpPr>
          <p:cNvPr id="5" name="TextBox 4"/>
          <p:cNvSpPr txBox="1"/>
          <p:nvPr/>
        </p:nvSpPr>
        <p:spPr>
          <a:xfrm>
            <a:off x="9393292" y="6533897"/>
            <a:ext cx="1338828" cy="307777"/>
          </a:xfrm>
          <a:prstGeom prst="rect">
            <a:avLst/>
          </a:prstGeom>
          <a:noFill/>
        </p:spPr>
        <p:txBody>
          <a:bodyPr wrap="none" rtlCol="0">
            <a:spAutoFit/>
          </a:bodyPr>
          <a:lstStyle/>
          <a:p>
            <a:r>
              <a:rPr lang="en-US" sz="1400" dirty="0">
                <a:latin typeface="Arial Regular"/>
              </a:rPr>
              <a:t>Broad Institute</a:t>
            </a:r>
          </a:p>
        </p:txBody>
      </p:sp>
      <p:sp>
        <p:nvSpPr>
          <p:cNvPr id="6" name="TextBox 5"/>
          <p:cNvSpPr txBox="1"/>
          <p:nvPr/>
        </p:nvSpPr>
        <p:spPr>
          <a:xfrm>
            <a:off x="1524000" y="1"/>
            <a:ext cx="2024846" cy="276999"/>
          </a:xfrm>
          <a:prstGeom prst="rect">
            <a:avLst/>
          </a:prstGeom>
          <a:solidFill>
            <a:schemeClr val="tx2">
              <a:lumMod val="50000"/>
            </a:schemeClr>
          </a:solidFill>
        </p:spPr>
        <p:txBody>
          <a:bodyPr wrap="square" rtlCol="0">
            <a:spAutoFit/>
          </a:bodyPr>
          <a:lstStyle/>
          <a:p>
            <a:pPr algn="ctr"/>
            <a:r>
              <a:rPr lang="en-US" sz="1200" dirty="0">
                <a:solidFill>
                  <a:schemeClr val="bg1"/>
                </a:solidFill>
                <a:latin typeface="Arial Regular"/>
              </a:rPr>
              <a:t>Pre-processing QC</a:t>
            </a:r>
          </a:p>
        </p:txBody>
      </p:sp>
      <p:graphicFrame>
        <p:nvGraphicFramePr>
          <p:cNvPr id="7" name="Diagram 6"/>
          <p:cNvGraphicFramePr/>
          <p:nvPr>
            <p:extLst>
              <p:ext uri="{D42A27DB-BD31-4B8C-83A1-F6EECF244321}">
                <p14:modId xmlns:p14="http://schemas.microsoft.com/office/powerpoint/2010/main" val="3651833297"/>
              </p:ext>
            </p:extLst>
          </p:nvPr>
        </p:nvGraphicFramePr>
        <p:xfrm>
          <a:off x="1187355" y="1403436"/>
          <a:ext cx="2782411" cy="47091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2"/>
          <p:cNvSpPr txBox="1">
            <a:spLocks/>
          </p:cNvSpPr>
          <p:nvPr/>
        </p:nvSpPr>
        <p:spPr>
          <a:xfrm>
            <a:off x="4112523" y="1403436"/>
            <a:ext cx="7569404" cy="445618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latin typeface="Arial Regular"/>
              </a:rPr>
              <a:t>Base scores are produced by sequencers</a:t>
            </a:r>
          </a:p>
          <a:p>
            <a:r>
              <a:rPr lang="en-US" sz="2400" dirty="0">
                <a:latin typeface="Arial Regular"/>
              </a:rPr>
              <a:t>Quality scores are inaccurate and biased</a:t>
            </a:r>
          </a:p>
          <a:p>
            <a:pPr lvl="1"/>
            <a:r>
              <a:rPr lang="en-US" sz="1800" dirty="0">
                <a:latin typeface="Arial Regular"/>
              </a:rPr>
              <a:t>Prone to various technical errors</a:t>
            </a:r>
          </a:p>
          <a:p>
            <a:pPr lvl="1"/>
            <a:r>
              <a:rPr lang="en-US" sz="1800" dirty="0">
                <a:latin typeface="Arial Regular"/>
              </a:rPr>
              <a:t>QS are often over- or under estimated </a:t>
            </a:r>
          </a:p>
          <a:p>
            <a:r>
              <a:rPr lang="en-US" sz="2400" dirty="0">
                <a:latin typeface="Arial Regular"/>
              </a:rPr>
              <a:t>To identify and correct non-random technical error  </a:t>
            </a:r>
          </a:p>
          <a:p>
            <a:pPr lvl="1"/>
            <a:r>
              <a:rPr lang="en-US" sz="1800" dirty="0">
                <a:latin typeface="Arial Regular"/>
              </a:rPr>
              <a:t>Physics or the chemistry of sequencing reactions</a:t>
            </a:r>
          </a:p>
          <a:p>
            <a:pPr lvl="1"/>
            <a:r>
              <a:rPr lang="en-US" sz="1800" dirty="0">
                <a:latin typeface="Arial Regular"/>
              </a:rPr>
              <a:t>Manufacturing flaws in the equipment</a:t>
            </a:r>
          </a:p>
          <a:p>
            <a:r>
              <a:rPr lang="en-US" sz="2400" dirty="0">
                <a:latin typeface="Arial Regular"/>
              </a:rPr>
              <a:t>Error covariates e.g.</a:t>
            </a:r>
          </a:p>
          <a:p>
            <a:pPr lvl="1"/>
            <a:r>
              <a:rPr lang="en-US" sz="1800" dirty="0">
                <a:latin typeface="Arial Regular"/>
              </a:rPr>
              <a:t>Reported quality score</a:t>
            </a:r>
          </a:p>
          <a:p>
            <a:pPr lvl="1"/>
            <a:r>
              <a:rPr lang="en-US" sz="1800" dirty="0">
                <a:latin typeface="Arial Regular"/>
              </a:rPr>
              <a:t>Position within the read (machine cycle)</a:t>
            </a:r>
          </a:p>
          <a:p>
            <a:pPr lvl="1"/>
            <a:r>
              <a:rPr lang="en-US" sz="1800" dirty="0">
                <a:latin typeface="Arial Regular"/>
              </a:rPr>
              <a:t>Preceding and current nucleotide (sequencing chemistry)</a:t>
            </a:r>
          </a:p>
          <a:p>
            <a:pPr lvl="1"/>
            <a:endParaRPr lang="en-US" sz="2000" dirty="0">
              <a:latin typeface="Arial Regular"/>
            </a:endParaRPr>
          </a:p>
        </p:txBody>
      </p:sp>
    </p:spTree>
    <p:extLst>
      <p:ext uri="{BB962C8B-B14F-4D97-AF65-F5344CB8AC3E}">
        <p14:creationId xmlns:p14="http://schemas.microsoft.com/office/powerpoint/2010/main" val="310785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B1F3B-E4F4-5344-BBC1-B4901ECA6917}"/>
              </a:ext>
            </a:extLst>
          </p:cNvPr>
          <p:cNvSpPr>
            <a:spLocks noGrp="1"/>
          </p:cNvSpPr>
          <p:nvPr>
            <p:ph type="ctrTitle"/>
          </p:nvPr>
        </p:nvSpPr>
        <p:spPr/>
        <p:txBody>
          <a:bodyPr>
            <a:normAutofit fontScale="90000"/>
          </a:bodyPr>
          <a:lstStyle/>
          <a:p>
            <a:pPr algn="l"/>
            <a:r>
              <a:rPr lang="en-US" dirty="0"/>
              <a:t>Important developments in studying genomic variations: First the Human Genome Project</a:t>
            </a:r>
          </a:p>
        </p:txBody>
      </p:sp>
      <p:pic>
        <p:nvPicPr>
          <p:cNvPr id="4" name="Picture 3">
            <a:extLst>
              <a:ext uri="{FF2B5EF4-FFF2-40B4-BE49-F238E27FC236}">
                <a16:creationId xmlns:a16="http://schemas.microsoft.com/office/drawing/2014/main" id="{D2BC8BD8-2CA6-2F4C-8FD8-9B24E6012A0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554480"/>
            <a:ext cx="12192000" cy="3749040"/>
          </a:xfrm>
          <a:prstGeom prst="rect">
            <a:avLst/>
          </a:prstGeom>
        </p:spPr>
      </p:pic>
      <p:sp>
        <p:nvSpPr>
          <p:cNvPr id="5" name="Rectangle 4">
            <a:extLst>
              <a:ext uri="{FF2B5EF4-FFF2-40B4-BE49-F238E27FC236}">
                <a16:creationId xmlns:a16="http://schemas.microsoft.com/office/drawing/2014/main" id="{C55BB6CF-D160-BA45-8C0C-E0F7B5C5260F}"/>
              </a:ext>
            </a:extLst>
          </p:cNvPr>
          <p:cNvSpPr/>
          <p:nvPr/>
        </p:nvSpPr>
        <p:spPr>
          <a:xfrm>
            <a:off x="4836458" y="5943164"/>
            <a:ext cx="7252447" cy="369332"/>
          </a:xfrm>
          <a:prstGeom prst="rect">
            <a:avLst/>
          </a:prstGeom>
        </p:spPr>
        <p:txBody>
          <a:bodyPr wrap="square">
            <a:spAutoFit/>
          </a:bodyPr>
          <a:lstStyle/>
          <a:p>
            <a:r>
              <a:rPr lang="en-US" dirty="0"/>
              <a:t>https://</a:t>
            </a:r>
            <a:r>
              <a:rPr lang="en-US" dirty="0" err="1"/>
              <a:t>www.mun.ca</a:t>
            </a:r>
            <a:r>
              <a:rPr lang="en-US" dirty="0"/>
              <a:t>/biology/</a:t>
            </a:r>
            <a:r>
              <a:rPr lang="en-US" dirty="0" err="1"/>
              <a:t>scarr</a:t>
            </a:r>
            <a:r>
              <a:rPr lang="en-US" dirty="0"/>
              <a:t>/</a:t>
            </a:r>
            <a:r>
              <a:rPr lang="en-US" dirty="0" err="1"/>
              <a:t>Human_Genome_Project_timeline.html</a:t>
            </a:r>
            <a:endParaRPr lang="en-US" dirty="0"/>
          </a:p>
        </p:txBody>
      </p:sp>
      <p:sp>
        <p:nvSpPr>
          <p:cNvPr id="8" name="Rectangle 7">
            <a:extLst>
              <a:ext uri="{FF2B5EF4-FFF2-40B4-BE49-F238E27FC236}">
                <a16:creationId xmlns:a16="http://schemas.microsoft.com/office/drawing/2014/main" id="{1962D09B-C1BA-A24D-B908-C5BE4B045F41}"/>
              </a:ext>
            </a:extLst>
          </p:cNvPr>
          <p:cNvSpPr/>
          <p:nvPr/>
        </p:nvSpPr>
        <p:spPr>
          <a:xfrm>
            <a:off x="385483" y="297011"/>
            <a:ext cx="11515164" cy="1200329"/>
          </a:xfrm>
          <a:prstGeom prst="rect">
            <a:avLst/>
          </a:prstGeom>
        </p:spPr>
        <p:txBody>
          <a:bodyPr wrap="square">
            <a:spAutoFit/>
          </a:bodyPr>
          <a:lstStyle/>
          <a:p>
            <a:r>
              <a:rPr lang="en-US" sz="3600" dirty="0"/>
              <a:t>Important developments in studying genomic variations: Timeline to Human Genome Project</a:t>
            </a:r>
          </a:p>
        </p:txBody>
      </p:sp>
    </p:spTree>
    <p:extLst>
      <p:ext uri="{BB962C8B-B14F-4D97-AF65-F5344CB8AC3E}">
        <p14:creationId xmlns:p14="http://schemas.microsoft.com/office/powerpoint/2010/main" val="19790238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3108" y="303642"/>
            <a:ext cx="6715239" cy="764903"/>
          </a:xfrm>
        </p:spPr>
        <p:txBody>
          <a:bodyPr>
            <a:normAutofit/>
          </a:bodyPr>
          <a:lstStyle/>
          <a:p>
            <a:r>
              <a:rPr lang="en-US" sz="3200" dirty="0"/>
              <a:t>Recalibrate Base Quality Scores</a:t>
            </a:r>
          </a:p>
        </p:txBody>
      </p:sp>
      <p:sp>
        <p:nvSpPr>
          <p:cNvPr id="5" name="TextBox 4"/>
          <p:cNvSpPr txBox="1"/>
          <p:nvPr/>
        </p:nvSpPr>
        <p:spPr>
          <a:xfrm>
            <a:off x="9393292" y="6533897"/>
            <a:ext cx="1338828" cy="307777"/>
          </a:xfrm>
          <a:prstGeom prst="rect">
            <a:avLst/>
          </a:prstGeom>
          <a:noFill/>
        </p:spPr>
        <p:txBody>
          <a:bodyPr wrap="none" rtlCol="0">
            <a:spAutoFit/>
          </a:bodyPr>
          <a:lstStyle/>
          <a:p>
            <a:r>
              <a:rPr lang="en-US" sz="1400" dirty="0">
                <a:latin typeface="Arial Regular"/>
              </a:rPr>
              <a:t>Broad Institute</a:t>
            </a:r>
          </a:p>
        </p:txBody>
      </p:sp>
      <p:sp>
        <p:nvSpPr>
          <p:cNvPr id="6" name="TextBox 5"/>
          <p:cNvSpPr txBox="1"/>
          <p:nvPr/>
        </p:nvSpPr>
        <p:spPr>
          <a:xfrm>
            <a:off x="1524000" y="1"/>
            <a:ext cx="2024846" cy="276999"/>
          </a:xfrm>
          <a:prstGeom prst="rect">
            <a:avLst/>
          </a:prstGeom>
          <a:solidFill>
            <a:schemeClr val="tx2">
              <a:lumMod val="50000"/>
            </a:schemeClr>
          </a:solidFill>
        </p:spPr>
        <p:txBody>
          <a:bodyPr wrap="square" rtlCol="0">
            <a:spAutoFit/>
          </a:bodyPr>
          <a:lstStyle/>
          <a:p>
            <a:pPr algn="ctr"/>
            <a:r>
              <a:rPr lang="en-US" sz="1200" dirty="0">
                <a:solidFill>
                  <a:schemeClr val="bg1"/>
                </a:solidFill>
                <a:latin typeface="Arial Regular"/>
              </a:rPr>
              <a:t>Pre-processing QC</a:t>
            </a:r>
          </a:p>
        </p:txBody>
      </p:sp>
      <p:graphicFrame>
        <p:nvGraphicFramePr>
          <p:cNvPr id="7" name="Diagram 6"/>
          <p:cNvGraphicFramePr/>
          <p:nvPr>
            <p:extLst>
              <p:ext uri="{D42A27DB-BD31-4B8C-83A1-F6EECF244321}">
                <p14:modId xmlns:p14="http://schemas.microsoft.com/office/powerpoint/2010/main" val="2907648551"/>
              </p:ext>
            </p:extLst>
          </p:nvPr>
        </p:nvGraphicFramePr>
        <p:xfrm>
          <a:off x="1068915" y="1506076"/>
          <a:ext cx="2479931" cy="4814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Content Placeholder 3" descr="Screen Shot 2015-12-01 at 7.38.55 PM.png"/>
          <p:cNvPicPr>
            <a:picLocks noGrp="1" noChangeAspect="1"/>
          </p:cNvPicPr>
          <p:nvPr>
            <p:ph idx="1"/>
          </p:nvPr>
        </p:nvPicPr>
        <p:blipFill>
          <a:blip r:embed="rId8">
            <a:extLst>
              <a:ext uri="{28A0092B-C50C-407E-A947-70E740481C1C}">
                <a14:useLocalDpi xmlns:a14="http://schemas.microsoft.com/office/drawing/2010/main"/>
              </a:ext>
            </a:extLst>
          </a:blip>
          <a:srcRect l="-6070" r="-6070"/>
          <a:stretch>
            <a:fillRect/>
          </a:stretch>
        </p:blipFill>
        <p:spPr>
          <a:xfrm>
            <a:off x="4061585" y="1411278"/>
            <a:ext cx="7900259" cy="3526305"/>
          </a:xfrm>
        </p:spPr>
      </p:pic>
      <p:cxnSp>
        <p:nvCxnSpPr>
          <p:cNvPr id="4" name="Straight Arrow Connector 3"/>
          <p:cNvCxnSpPr/>
          <p:nvPr/>
        </p:nvCxnSpPr>
        <p:spPr>
          <a:xfrm flipV="1">
            <a:off x="4259318" y="1811631"/>
            <a:ext cx="0" cy="127879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78504" y="3242829"/>
            <a:ext cx="0" cy="127736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792289" y="1411278"/>
            <a:ext cx="400110" cy="1678423"/>
          </a:xfrm>
          <a:prstGeom prst="rect">
            <a:avLst/>
          </a:prstGeom>
          <a:noFill/>
        </p:spPr>
        <p:txBody>
          <a:bodyPr vert="vert270" wrap="square" rtlCol="0">
            <a:spAutoFit/>
          </a:bodyPr>
          <a:lstStyle/>
          <a:p>
            <a:r>
              <a:rPr lang="en-US" sz="1400" dirty="0">
                <a:latin typeface="Arial Regular"/>
              </a:rPr>
              <a:t>Over-estimation</a:t>
            </a:r>
          </a:p>
        </p:txBody>
      </p:sp>
      <p:sp>
        <p:nvSpPr>
          <p:cNvPr id="13" name="TextBox 12"/>
          <p:cNvSpPr txBox="1"/>
          <p:nvPr/>
        </p:nvSpPr>
        <p:spPr>
          <a:xfrm>
            <a:off x="3817191" y="3089701"/>
            <a:ext cx="400110" cy="1678423"/>
          </a:xfrm>
          <a:prstGeom prst="rect">
            <a:avLst/>
          </a:prstGeom>
          <a:noFill/>
        </p:spPr>
        <p:txBody>
          <a:bodyPr vert="vert270" wrap="square" rtlCol="0">
            <a:spAutoFit/>
          </a:bodyPr>
          <a:lstStyle/>
          <a:p>
            <a:r>
              <a:rPr lang="en-US" sz="1400" dirty="0">
                <a:latin typeface="Arial Regular"/>
              </a:rPr>
              <a:t>Under-estimation</a:t>
            </a:r>
          </a:p>
        </p:txBody>
      </p:sp>
      <p:sp>
        <p:nvSpPr>
          <p:cNvPr id="15" name="Content Placeholder 2"/>
          <p:cNvSpPr txBox="1">
            <a:spLocks/>
          </p:cNvSpPr>
          <p:nvPr/>
        </p:nvSpPr>
        <p:spPr>
          <a:xfrm>
            <a:off x="4509260" y="4768123"/>
            <a:ext cx="5959086" cy="183814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sz="1800" dirty="0">
              <a:latin typeface="Arial Regular"/>
            </a:endParaRPr>
          </a:p>
        </p:txBody>
      </p:sp>
      <p:sp>
        <p:nvSpPr>
          <p:cNvPr id="16" name="Content Placeholder 2"/>
          <p:cNvSpPr txBox="1">
            <a:spLocks/>
          </p:cNvSpPr>
          <p:nvPr/>
        </p:nvSpPr>
        <p:spPr>
          <a:xfrm>
            <a:off x="4348127" y="5106313"/>
            <a:ext cx="7277815" cy="121445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latin typeface="Arial Regular"/>
              </a:rPr>
              <a:t>GATK BSQR builds model based on the known variants set</a:t>
            </a:r>
          </a:p>
          <a:p>
            <a:r>
              <a:rPr lang="en-US" sz="2000" dirty="0">
                <a:latin typeface="Arial Regular"/>
              </a:rPr>
              <a:t>Adjusts the base quality scores in the data based on the model</a:t>
            </a:r>
            <a:endParaRPr lang="en-US" sz="1600" dirty="0">
              <a:latin typeface="Arial Regular"/>
            </a:endParaRPr>
          </a:p>
          <a:p>
            <a:pPr lvl="1"/>
            <a:endParaRPr lang="en-US" sz="1800" dirty="0">
              <a:latin typeface="Arial Regular"/>
            </a:endParaRPr>
          </a:p>
        </p:txBody>
      </p:sp>
    </p:spTree>
    <p:extLst>
      <p:ext uri="{BB962C8B-B14F-4D97-AF65-F5344CB8AC3E}">
        <p14:creationId xmlns:p14="http://schemas.microsoft.com/office/powerpoint/2010/main" val="3244576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build="p"/>
      <p:bldP spid="16" grpId="1" build="allAtOnce"/>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Now we are ready to call variants!</a:t>
            </a:r>
          </a:p>
        </p:txBody>
      </p:sp>
    </p:spTree>
    <p:extLst>
      <p:ext uri="{BB962C8B-B14F-4D97-AF65-F5344CB8AC3E}">
        <p14:creationId xmlns:p14="http://schemas.microsoft.com/office/powerpoint/2010/main" val="4326541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074" y="77165"/>
            <a:ext cx="8229600" cy="444027"/>
          </a:xfrm>
        </p:spPr>
        <p:txBody>
          <a:bodyPr>
            <a:normAutofit fontScale="90000"/>
          </a:bodyPr>
          <a:lstStyle/>
          <a:p>
            <a:pPr algn="l"/>
            <a:r>
              <a:rPr lang="en-US" dirty="0"/>
              <a:t>Variant Discovery</a:t>
            </a:r>
          </a:p>
        </p:txBody>
      </p:sp>
      <p:graphicFrame>
        <p:nvGraphicFramePr>
          <p:cNvPr id="4" name="Diagram 3"/>
          <p:cNvGraphicFramePr/>
          <p:nvPr>
            <p:extLst/>
          </p:nvPr>
        </p:nvGraphicFramePr>
        <p:xfrm>
          <a:off x="2088862" y="1734460"/>
          <a:ext cx="2578978" cy="4801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nvPr>
        </p:nvGraphicFramePr>
        <p:xfrm>
          <a:off x="5157050" y="1734460"/>
          <a:ext cx="2250384" cy="434871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 5"/>
          <p:cNvGraphicFramePr/>
          <p:nvPr>
            <p:extLst/>
          </p:nvPr>
        </p:nvGraphicFramePr>
        <p:xfrm>
          <a:off x="8191320" y="1734461"/>
          <a:ext cx="1849467" cy="367235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3" name="TextBox 22"/>
          <p:cNvSpPr txBox="1"/>
          <p:nvPr/>
        </p:nvSpPr>
        <p:spPr>
          <a:xfrm>
            <a:off x="2307655" y="1282803"/>
            <a:ext cx="2251477" cy="369332"/>
          </a:xfrm>
          <a:prstGeom prst="rect">
            <a:avLst/>
          </a:prstGeom>
          <a:noFill/>
        </p:spPr>
        <p:txBody>
          <a:bodyPr wrap="square" rtlCol="0">
            <a:spAutoFit/>
          </a:bodyPr>
          <a:lstStyle/>
          <a:p>
            <a:r>
              <a:rPr lang="en-US" dirty="0">
                <a:latin typeface="Arial Regular"/>
              </a:rPr>
              <a:t>Pre-processing</a:t>
            </a:r>
          </a:p>
        </p:txBody>
      </p:sp>
      <p:sp>
        <p:nvSpPr>
          <p:cNvPr id="24" name="TextBox 23"/>
          <p:cNvSpPr txBox="1"/>
          <p:nvPr/>
        </p:nvSpPr>
        <p:spPr>
          <a:xfrm>
            <a:off x="5342793" y="1200478"/>
            <a:ext cx="1964105" cy="369332"/>
          </a:xfrm>
          <a:prstGeom prst="rect">
            <a:avLst/>
          </a:prstGeom>
          <a:noFill/>
        </p:spPr>
        <p:txBody>
          <a:bodyPr wrap="square" rtlCol="0">
            <a:spAutoFit/>
          </a:bodyPr>
          <a:lstStyle/>
          <a:p>
            <a:pPr algn="ctr"/>
            <a:r>
              <a:rPr lang="en-US" dirty="0">
                <a:latin typeface="Arial Regular"/>
              </a:rPr>
              <a:t>Variant discovery</a:t>
            </a:r>
          </a:p>
        </p:txBody>
      </p:sp>
      <p:sp>
        <p:nvSpPr>
          <p:cNvPr id="25" name="TextBox 24"/>
          <p:cNvSpPr txBox="1"/>
          <p:nvPr/>
        </p:nvSpPr>
        <p:spPr>
          <a:xfrm>
            <a:off x="8653062" y="1230746"/>
            <a:ext cx="1387725" cy="369332"/>
          </a:xfrm>
          <a:prstGeom prst="rect">
            <a:avLst/>
          </a:prstGeom>
          <a:noFill/>
        </p:spPr>
        <p:txBody>
          <a:bodyPr wrap="square" rtlCol="0">
            <a:spAutoFit/>
          </a:bodyPr>
          <a:lstStyle/>
          <a:p>
            <a:r>
              <a:rPr lang="en-US" dirty="0">
                <a:latin typeface="Arial Regular"/>
              </a:rPr>
              <a:t>Analysis</a:t>
            </a:r>
          </a:p>
        </p:txBody>
      </p:sp>
      <p:sp>
        <p:nvSpPr>
          <p:cNvPr id="26" name="Curved Down Arrow 25"/>
          <p:cNvSpPr/>
          <p:nvPr/>
        </p:nvSpPr>
        <p:spPr>
          <a:xfrm>
            <a:off x="4143871" y="642282"/>
            <a:ext cx="1731776" cy="408505"/>
          </a:xfrm>
          <a:prstGeom prst="curvedDownArrow">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rial Regular"/>
            </a:endParaRPr>
          </a:p>
        </p:txBody>
      </p:sp>
      <p:sp>
        <p:nvSpPr>
          <p:cNvPr id="27" name="Curved Down Arrow 26"/>
          <p:cNvSpPr/>
          <p:nvPr/>
        </p:nvSpPr>
        <p:spPr>
          <a:xfrm>
            <a:off x="7306898" y="642282"/>
            <a:ext cx="1731776" cy="408505"/>
          </a:xfrm>
          <a:prstGeom prst="curvedDownArrow">
            <a:avLst/>
          </a:prstGeom>
          <a:solidFill>
            <a:srgbClr val="C3D69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rial Regular"/>
            </a:endParaRPr>
          </a:p>
        </p:txBody>
      </p:sp>
      <p:sp>
        <p:nvSpPr>
          <p:cNvPr id="3" name="TextBox 2"/>
          <p:cNvSpPr txBox="1"/>
          <p:nvPr/>
        </p:nvSpPr>
        <p:spPr>
          <a:xfrm>
            <a:off x="3353470" y="562355"/>
            <a:ext cx="586139" cy="707886"/>
          </a:xfrm>
          <a:prstGeom prst="rect">
            <a:avLst/>
          </a:prstGeom>
          <a:noFill/>
        </p:spPr>
        <p:txBody>
          <a:bodyPr wrap="square" rtlCol="0">
            <a:spAutoFit/>
          </a:bodyPr>
          <a:lstStyle/>
          <a:p>
            <a:r>
              <a:rPr lang="en-US" sz="4000" dirty="0">
                <a:solidFill>
                  <a:srgbClr val="FF0000"/>
                </a:solidFill>
                <a:latin typeface="Zapf Dingbats"/>
                <a:ea typeface="Zapf Dingbats"/>
                <a:cs typeface="Zapf Dingbats"/>
                <a:sym typeface="Zapf Dingbats"/>
              </a:rPr>
              <a:t>✔</a:t>
            </a:r>
            <a:endParaRPr lang="en-US" sz="4000" dirty="0">
              <a:solidFill>
                <a:srgbClr val="FF0000"/>
              </a:solidFill>
              <a:latin typeface="Arial Regular"/>
            </a:endParaRPr>
          </a:p>
        </p:txBody>
      </p:sp>
      <p:sp>
        <p:nvSpPr>
          <p:cNvPr id="13" name="TextBox 12">
            <a:extLst>
              <a:ext uri="{FF2B5EF4-FFF2-40B4-BE49-F238E27FC236}">
                <a16:creationId xmlns:a16="http://schemas.microsoft.com/office/drawing/2014/main" id="{13E1C714-204F-D344-811D-7C333E8C54AF}"/>
              </a:ext>
            </a:extLst>
          </p:cNvPr>
          <p:cNvSpPr txBox="1"/>
          <p:nvPr/>
        </p:nvSpPr>
        <p:spPr>
          <a:xfrm>
            <a:off x="10040787" y="1971676"/>
            <a:ext cx="2052550" cy="646331"/>
          </a:xfrm>
          <a:prstGeom prst="rect">
            <a:avLst/>
          </a:prstGeom>
          <a:noFill/>
        </p:spPr>
        <p:txBody>
          <a:bodyPr wrap="none" rtlCol="0">
            <a:spAutoFit/>
          </a:bodyPr>
          <a:lstStyle/>
          <a:p>
            <a:r>
              <a:rPr lang="en-US" dirty="0"/>
              <a:t>Other options are:</a:t>
            </a:r>
          </a:p>
          <a:p>
            <a:r>
              <a:rPr lang="en-US" dirty="0"/>
              <a:t>VEP, GEMINI, </a:t>
            </a:r>
            <a:r>
              <a:rPr lang="en-US" dirty="0" err="1"/>
              <a:t>SnpEff</a:t>
            </a:r>
            <a:endParaRPr lang="en-US" dirty="0"/>
          </a:p>
        </p:txBody>
      </p:sp>
    </p:spTree>
    <p:extLst>
      <p:ext uri="{BB962C8B-B14F-4D97-AF65-F5344CB8AC3E}">
        <p14:creationId xmlns:p14="http://schemas.microsoft.com/office/powerpoint/2010/main" val="5940069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55448"/>
            <a:ext cx="7543800" cy="530352"/>
          </a:xfrm>
        </p:spPr>
        <p:txBody>
          <a:bodyPr>
            <a:normAutofit fontScale="90000"/>
          </a:bodyPr>
          <a:lstStyle/>
          <a:p>
            <a:r>
              <a:rPr lang="en-US" dirty="0"/>
              <a:t>GATK uses a </a:t>
            </a:r>
            <a:r>
              <a:rPr lang="en-US" dirty="0" err="1"/>
              <a:t>bayesian</a:t>
            </a:r>
            <a:r>
              <a:rPr lang="en-US" dirty="0"/>
              <a:t> model</a:t>
            </a:r>
          </a:p>
        </p:txBody>
      </p:sp>
      <p:sp>
        <p:nvSpPr>
          <p:cNvPr id="6" name="Rectangle 5"/>
          <p:cNvSpPr/>
          <p:nvPr/>
        </p:nvSpPr>
        <p:spPr>
          <a:xfrm>
            <a:off x="1752600" y="6172200"/>
            <a:ext cx="7924800" cy="338554"/>
          </a:xfrm>
          <a:prstGeom prst="rect">
            <a:avLst/>
          </a:prstGeom>
          <a:solidFill>
            <a:srgbClr val="FFFFFF"/>
          </a:solidFill>
        </p:spPr>
        <p:txBody>
          <a:bodyPr wrap="square">
            <a:spAutoFit/>
          </a:bodyPr>
          <a:lstStyle/>
          <a:p>
            <a:r>
              <a:rPr lang="en-US" sz="1600" dirty="0">
                <a:latin typeface="Arial Regular"/>
                <a:hlinkClick r:id="rId2"/>
              </a:rPr>
              <a:t>http://www.broadinstitute.org/gatk//events/2038/GATKwh0-BP-5-Variant_calling.pdf</a:t>
            </a:r>
            <a:r>
              <a:rPr lang="en-US" sz="1600" dirty="0">
                <a:latin typeface="Arial Regular"/>
              </a:rPr>
              <a:t> </a:t>
            </a:r>
          </a:p>
        </p:txBody>
      </p:sp>
      <p:pic>
        <p:nvPicPr>
          <p:cNvPr id="7" name="Picture 6"/>
          <p:cNvPicPr>
            <a:picLocks noChangeAspect="1"/>
          </p:cNvPicPr>
          <p:nvPr/>
        </p:nvPicPr>
        <p:blipFill>
          <a:blip r:embed="rId3"/>
          <a:stretch>
            <a:fillRect/>
          </a:stretch>
        </p:blipFill>
        <p:spPr>
          <a:xfrm>
            <a:off x="2438400" y="1371600"/>
            <a:ext cx="6584996" cy="1981200"/>
          </a:xfrm>
          <a:prstGeom prst="rect">
            <a:avLst/>
          </a:prstGeom>
        </p:spPr>
      </p:pic>
      <p:sp>
        <p:nvSpPr>
          <p:cNvPr id="3" name="TextBox 2"/>
          <p:cNvSpPr txBox="1"/>
          <p:nvPr/>
        </p:nvSpPr>
        <p:spPr>
          <a:xfrm>
            <a:off x="1411406" y="3608338"/>
            <a:ext cx="10066360" cy="2308324"/>
          </a:xfrm>
          <a:prstGeom prst="rect">
            <a:avLst/>
          </a:prstGeom>
          <a:noFill/>
        </p:spPr>
        <p:txBody>
          <a:bodyPr wrap="square" rtlCol="0">
            <a:spAutoFit/>
          </a:bodyPr>
          <a:lstStyle/>
          <a:p>
            <a:pPr marL="285750" indent="-285750">
              <a:buFont typeface="Arial"/>
              <a:buChar char="•"/>
            </a:pPr>
            <a:r>
              <a:rPr lang="en-US" sz="2400" dirty="0">
                <a:latin typeface="Arial Regular"/>
              </a:rPr>
              <a:t>It determines possible SNP and </a:t>
            </a:r>
            <a:r>
              <a:rPr lang="en-US" sz="2400" dirty="0" err="1">
                <a:latin typeface="Arial Regular"/>
              </a:rPr>
              <a:t>indel</a:t>
            </a:r>
            <a:r>
              <a:rPr lang="en-US" sz="2400" dirty="0">
                <a:latin typeface="Arial Regular"/>
              </a:rPr>
              <a:t> alleles </a:t>
            </a:r>
          </a:p>
          <a:p>
            <a:pPr marL="285750" indent="-285750">
              <a:buFont typeface="Arial"/>
              <a:buChar char="•"/>
            </a:pPr>
            <a:r>
              <a:rPr lang="en-US" sz="2400" dirty="0">
                <a:latin typeface="Arial Regular"/>
              </a:rPr>
              <a:t>Computes, for each sample, for each genotype, likelihoods of data given genotypes</a:t>
            </a:r>
          </a:p>
          <a:p>
            <a:pPr marL="285750" indent="-285750">
              <a:buFont typeface="Arial"/>
              <a:buChar char="•"/>
            </a:pPr>
            <a:r>
              <a:rPr lang="en-US" sz="2400" dirty="0">
                <a:latin typeface="Arial Regular"/>
              </a:rPr>
              <a:t>Computes the allele frequency distribution to determine most likely allele count, and emit a variant call if determined </a:t>
            </a:r>
          </a:p>
          <a:p>
            <a:r>
              <a:rPr lang="en-US" sz="2400" dirty="0">
                <a:latin typeface="Arial Regular"/>
              </a:rPr>
              <a:t>–  When it reports a variant, it assign a genotype to each sample </a:t>
            </a:r>
          </a:p>
        </p:txBody>
      </p:sp>
      <p:sp>
        <p:nvSpPr>
          <p:cNvPr id="5" name="Slide Number Placeholder 4"/>
          <p:cNvSpPr>
            <a:spLocks noGrp="1"/>
          </p:cNvSpPr>
          <p:nvPr>
            <p:ph type="sldNum" sz="quarter" idx="12"/>
          </p:nvPr>
        </p:nvSpPr>
        <p:spPr/>
        <p:txBody>
          <a:bodyPr/>
          <a:lstStyle/>
          <a:p>
            <a:fld id="{0235576B-7F3C-4840-ADD7-A9DF1158E3A5}" type="slidenum">
              <a:rPr lang="en-US" smtClean="0">
                <a:latin typeface="Arial Regular"/>
              </a:rPr>
              <a:pPr/>
              <a:t>43</a:t>
            </a:fld>
            <a:endParaRPr lang="en-US">
              <a:latin typeface="Arial Regular"/>
            </a:endParaRPr>
          </a:p>
        </p:txBody>
      </p:sp>
    </p:spTree>
    <p:extLst>
      <p:ext uri="{BB962C8B-B14F-4D97-AF65-F5344CB8AC3E}">
        <p14:creationId xmlns:p14="http://schemas.microsoft.com/office/powerpoint/2010/main" val="3638066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01662"/>
          </a:xfrm>
        </p:spPr>
        <p:txBody>
          <a:bodyPr>
            <a:noAutofit/>
          </a:bodyPr>
          <a:lstStyle/>
          <a:p>
            <a:r>
              <a:rPr lang="en-US" sz="2400" dirty="0"/>
              <a:t>Generate genotype likelihoods in each sample (</a:t>
            </a:r>
            <a:r>
              <a:rPr lang="en-US" sz="2400" dirty="0" err="1"/>
              <a:t>gVCF</a:t>
            </a:r>
            <a:r>
              <a:rPr lang="en-US" sz="2400" dirty="0"/>
              <a:t>)</a:t>
            </a:r>
          </a:p>
        </p:txBody>
      </p:sp>
      <p:sp>
        <p:nvSpPr>
          <p:cNvPr id="12" name="TextBox 11"/>
          <p:cNvSpPr txBox="1"/>
          <p:nvPr/>
        </p:nvSpPr>
        <p:spPr>
          <a:xfrm>
            <a:off x="3956783" y="1574609"/>
            <a:ext cx="7264887" cy="1631216"/>
          </a:xfrm>
          <a:prstGeom prst="rect">
            <a:avLst/>
          </a:prstGeom>
          <a:noFill/>
          <a:ln>
            <a:noFill/>
          </a:ln>
        </p:spPr>
        <p:txBody>
          <a:bodyPr wrap="square" rtlCol="0">
            <a:spAutoFit/>
          </a:bodyPr>
          <a:lstStyle/>
          <a:p>
            <a:pPr marL="285750" indent="-285750">
              <a:buFont typeface="Arial"/>
              <a:buChar char="•"/>
            </a:pPr>
            <a:r>
              <a:rPr lang="en-US" sz="2000" dirty="0">
                <a:latin typeface="Arial Regular"/>
              </a:rPr>
              <a:t>For a single sample, calculates normalized </a:t>
            </a:r>
            <a:r>
              <a:rPr lang="en-US" sz="2000" dirty="0" err="1">
                <a:latin typeface="Arial Regular"/>
              </a:rPr>
              <a:t>Phred</a:t>
            </a:r>
            <a:r>
              <a:rPr lang="en-US" sz="2000" dirty="0">
                <a:latin typeface="Arial Regular"/>
              </a:rPr>
              <a:t>-scaled likelihoods (PL) for genotypes:  </a:t>
            </a:r>
          </a:p>
          <a:p>
            <a:pPr marL="742950" lvl="1" indent="-285750">
              <a:buFont typeface="Arial"/>
              <a:buChar char="•"/>
            </a:pPr>
            <a:r>
              <a:rPr lang="en-US" sz="2000" dirty="0">
                <a:latin typeface="Arial Regular"/>
              </a:rPr>
              <a:t>“likelihood of the genotype”= “the probability that the genotype is not correct” </a:t>
            </a:r>
          </a:p>
          <a:p>
            <a:pPr marL="742950" lvl="1" indent="-285750">
              <a:buFont typeface="Arial"/>
              <a:buChar char="•"/>
            </a:pPr>
            <a:r>
              <a:rPr lang="en-US" sz="2000" dirty="0">
                <a:latin typeface="Arial Regular"/>
              </a:rPr>
              <a:t>Normalized so that the most likely genotype is 0</a:t>
            </a:r>
            <a:endParaRPr lang="en-US" sz="2000" u="sng" dirty="0">
              <a:latin typeface="Arial Regular"/>
            </a:endParaRPr>
          </a:p>
        </p:txBody>
      </p:sp>
      <p:sp>
        <p:nvSpPr>
          <p:cNvPr id="13" name="TextBox 12"/>
          <p:cNvSpPr txBox="1"/>
          <p:nvPr/>
        </p:nvSpPr>
        <p:spPr>
          <a:xfrm>
            <a:off x="9393292" y="6550224"/>
            <a:ext cx="1338828" cy="307777"/>
          </a:xfrm>
          <a:prstGeom prst="rect">
            <a:avLst/>
          </a:prstGeom>
          <a:noFill/>
        </p:spPr>
        <p:txBody>
          <a:bodyPr wrap="none" rtlCol="0">
            <a:spAutoFit/>
          </a:bodyPr>
          <a:lstStyle/>
          <a:p>
            <a:r>
              <a:rPr lang="en-US" sz="1400" dirty="0">
                <a:latin typeface="Arial Regular"/>
              </a:rPr>
              <a:t>Broad Institute</a:t>
            </a:r>
          </a:p>
        </p:txBody>
      </p:sp>
      <p:sp>
        <p:nvSpPr>
          <p:cNvPr id="8" name="TextBox 7"/>
          <p:cNvSpPr txBox="1"/>
          <p:nvPr/>
        </p:nvSpPr>
        <p:spPr>
          <a:xfrm>
            <a:off x="1524000" y="1"/>
            <a:ext cx="2024846" cy="276999"/>
          </a:xfrm>
          <a:prstGeom prst="rect">
            <a:avLst/>
          </a:prstGeom>
          <a:solidFill>
            <a:schemeClr val="accent2">
              <a:lumMod val="75000"/>
            </a:schemeClr>
          </a:solidFill>
          <a:ln>
            <a:solidFill>
              <a:schemeClr val="accent2">
                <a:lumMod val="75000"/>
              </a:schemeClr>
            </a:solidFill>
          </a:ln>
        </p:spPr>
        <p:txBody>
          <a:bodyPr wrap="square" rtlCol="0">
            <a:spAutoFit/>
          </a:bodyPr>
          <a:lstStyle/>
          <a:p>
            <a:pPr algn="ctr"/>
            <a:r>
              <a:rPr lang="en-US" sz="1200" dirty="0">
                <a:solidFill>
                  <a:schemeClr val="bg1"/>
                </a:solidFill>
                <a:latin typeface="Arial Regular"/>
              </a:rPr>
              <a:t>Variant Discovery</a:t>
            </a:r>
          </a:p>
        </p:txBody>
      </p:sp>
      <p:graphicFrame>
        <p:nvGraphicFramePr>
          <p:cNvPr id="15" name="Diagram 14"/>
          <p:cNvGraphicFramePr/>
          <p:nvPr>
            <p:extLst>
              <p:ext uri="{D42A27DB-BD31-4B8C-83A1-F6EECF244321}">
                <p14:modId xmlns:p14="http://schemas.microsoft.com/office/powerpoint/2010/main" val="2083528365"/>
              </p:ext>
            </p:extLst>
          </p:nvPr>
        </p:nvGraphicFramePr>
        <p:xfrm>
          <a:off x="1524000" y="1574609"/>
          <a:ext cx="2160895" cy="46760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 name="Picture 19"/>
          <p:cNvPicPr>
            <a:picLocks noChangeAspect="1"/>
          </p:cNvPicPr>
          <p:nvPr/>
        </p:nvPicPr>
        <p:blipFill>
          <a:blip r:embed="rId7"/>
          <a:stretch>
            <a:fillRect/>
          </a:stretch>
        </p:blipFill>
        <p:spPr>
          <a:xfrm>
            <a:off x="3956784" y="3968426"/>
            <a:ext cx="7270147" cy="1280682"/>
          </a:xfrm>
          <a:prstGeom prst="rect">
            <a:avLst/>
          </a:prstGeom>
          <a:ln w="3175" cmpd="sng">
            <a:solidFill>
              <a:schemeClr val="tx1"/>
            </a:solidFill>
          </a:ln>
        </p:spPr>
      </p:pic>
      <p:sp>
        <p:nvSpPr>
          <p:cNvPr id="21" name="Down Arrow 20"/>
          <p:cNvSpPr/>
          <p:nvPr/>
        </p:nvSpPr>
        <p:spPr>
          <a:xfrm>
            <a:off x="6860771" y="3317122"/>
            <a:ext cx="452926" cy="50619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Regular"/>
            </a:endParaRPr>
          </a:p>
        </p:txBody>
      </p:sp>
      <p:sp>
        <p:nvSpPr>
          <p:cNvPr id="22" name="Rectangle 21"/>
          <p:cNvSpPr/>
          <p:nvPr/>
        </p:nvSpPr>
        <p:spPr>
          <a:xfrm>
            <a:off x="10477692" y="3968426"/>
            <a:ext cx="743979" cy="128068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Regular"/>
            </a:endParaRPr>
          </a:p>
        </p:txBody>
      </p:sp>
    </p:spTree>
    <p:extLst>
      <p:ext uri="{BB962C8B-B14F-4D97-AF65-F5344CB8AC3E}">
        <p14:creationId xmlns:p14="http://schemas.microsoft.com/office/powerpoint/2010/main" val="83548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5624" y="1"/>
            <a:ext cx="5572609" cy="755505"/>
          </a:xfrm>
        </p:spPr>
        <p:txBody>
          <a:bodyPr>
            <a:normAutofit fontScale="90000"/>
          </a:bodyPr>
          <a:lstStyle/>
          <a:p>
            <a:r>
              <a:rPr lang="en-US" sz="3600" dirty="0"/>
              <a:t>What is a joint genotyping?</a:t>
            </a:r>
          </a:p>
        </p:txBody>
      </p:sp>
      <p:sp>
        <p:nvSpPr>
          <p:cNvPr id="24" name="Content Placeholder 23"/>
          <p:cNvSpPr>
            <a:spLocks noGrp="1"/>
          </p:cNvSpPr>
          <p:nvPr>
            <p:ph idx="1"/>
          </p:nvPr>
        </p:nvSpPr>
        <p:spPr>
          <a:xfrm>
            <a:off x="5676741" y="1539420"/>
            <a:ext cx="5391593" cy="3932379"/>
          </a:xfrm>
        </p:spPr>
        <p:txBody>
          <a:bodyPr>
            <a:normAutofit/>
          </a:bodyPr>
          <a:lstStyle/>
          <a:p>
            <a:r>
              <a:rPr lang="en-US" sz="2400" dirty="0"/>
              <a:t>If we analyze Sample 1 or Sample N alone, we are not confident that the variant is real</a:t>
            </a:r>
          </a:p>
          <a:p>
            <a:pPr marL="0" indent="0">
              <a:buNone/>
            </a:pPr>
            <a:endParaRPr lang="en-US" sz="2400" dirty="0"/>
          </a:p>
          <a:p>
            <a:r>
              <a:rPr lang="en-US" sz="2400" dirty="0"/>
              <a:t>If we see both samples, we are more confident that there is real variation at this site in this cohort</a:t>
            </a:r>
          </a:p>
        </p:txBody>
      </p:sp>
      <p:sp>
        <p:nvSpPr>
          <p:cNvPr id="13" name="TextBox 12"/>
          <p:cNvSpPr txBox="1"/>
          <p:nvPr/>
        </p:nvSpPr>
        <p:spPr>
          <a:xfrm>
            <a:off x="9223743" y="6550224"/>
            <a:ext cx="1338828" cy="307777"/>
          </a:xfrm>
          <a:prstGeom prst="rect">
            <a:avLst/>
          </a:prstGeom>
          <a:noFill/>
        </p:spPr>
        <p:txBody>
          <a:bodyPr wrap="none" rtlCol="0">
            <a:spAutoFit/>
          </a:bodyPr>
          <a:lstStyle/>
          <a:p>
            <a:r>
              <a:rPr lang="en-US" sz="1400" dirty="0">
                <a:latin typeface="Arial Regular"/>
              </a:rPr>
              <a:t>Broad Institute</a:t>
            </a:r>
          </a:p>
        </p:txBody>
      </p:sp>
      <p:sp>
        <p:nvSpPr>
          <p:cNvPr id="22" name="TextBox 21"/>
          <p:cNvSpPr txBox="1"/>
          <p:nvPr/>
        </p:nvSpPr>
        <p:spPr>
          <a:xfrm>
            <a:off x="1524000" y="1"/>
            <a:ext cx="2024846" cy="276999"/>
          </a:xfrm>
          <a:prstGeom prst="rect">
            <a:avLst/>
          </a:prstGeom>
          <a:solidFill>
            <a:schemeClr val="accent2">
              <a:lumMod val="75000"/>
            </a:schemeClr>
          </a:solidFill>
          <a:ln>
            <a:solidFill>
              <a:schemeClr val="accent2">
                <a:lumMod val="75000"/>
              </a:schemeClr>
            </a:solidFill>
          </a:ln>
        </p:spPr>
        <p:txBody>
          <a:bodyPr wrap="square" rtlCol="0">
            <a:spAutoFit/>
          </a:bodyPr>
          <a:lstStyle/>
          <a:p>
            <a:pPr algn="ctr"/>
            <a:r>
              <a:rPr lang="en-US" sz="1200" dirty="0">
                <a:solidFill>
                  <a:schemeClr val="bg1"/>
                </a:solidFill>
                <a:latin typeface="Arial Regular"/>
              </a:rPr>
              <a:t>Variant Discovery</a:t>
            </a:r>
          </a:p>
        </p:txBody>
      </p:sp>
      <p:pic>
        <p:nvPicPr>
          <p:cNvPr id="21" name="Picture 20"/>
          <p:cNvPicPr>
            <a:picLocks noChangeAspect="1"/>
          </p:cNvPicPr>
          <p:nvPr/>
        </p:nvPicPr>
        <p:blipFill>
          <a:blip r:embed="rId3"/>
          <a:stretch>
            <a:fillRect/>
          </a:stretch>
        </p:blipFill>
        <p:spPr>
          <a:xfrm>
            <a:off x="1359204" y="1374268"/>
            <a:ext cx="3099942" cy="4097531"/>
          </a:xfrm>
          <a:prstGeom prst="rect">
            <a:avLst/>
          </a:prstGeom>
        </p:spPr>
      </p:pic>
    </p:spTree>
    <p:extLst>
      <p:ext uri="{BB962C8B-B14F-4D97-AF65-F5344CB8AC3E}">
        <p14:creationId xmlns:p14="http://schemas.microsoft.com/office/powerpoint/2010/main" val="28434887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32317" y="281045"/>
            <a:ext cx="10918656" cy="782147"/>
          </a:xfrm>
        </p:spPr>
        <p:txBody>
          <a:bodyPr>
            <a:normAutofit/>
          </a:bodyPr>
          <a:lstStyle/>
          <a:p>
            <a:pPr algn="l"/>
            <a:r>
              <a:rPr lang="en-US" sz="3600" dirty="0"/>
              <a:t>Generate new variant quality score using VQSR</a:t>
            </a:r>
          </a:p>
        </p:txBody>
      </p:sp>
      <p:sp>
        <p:nvSpPr>
          <p:cNvPr id="30" name="TextBox 29"/>
          <p:cNvSpPr txBox="1"/>
          <p:nvPr/>
        </p:nvSpPr>
        <p:spPr>
          <a:xfrm>
            <a:off x="9393292" y="6550224"/>
            <a:ext cx="1338828" cy="307777"/>
          </a:xfrm>
          <a:prstGeom prst="rect">
            <a:avLst/>
          </a:prstGeom>
          <a:noFill/>
        </p:spPr>
        <p:txBody>
          <a:bodyPr wrap="none" rtlCol="0">
            <a:spAutoFit/>
          </a:bodyPr>
          <a:lstStyle/>
          <a:p>
            <a:r>
              <a:rPr lang="en-US" sz="1400" dirty="0">
                <a:latin typeface="Arial Regular"/>
              </a:rPr>
              <a:t>Broad Institute</a:t>
            </a:r>
          </a:p>
        </p:txBody>
      </p:sp>
      <p:sp>
        <p:nvSpPr>
          <p:cNvPr id="15" name="TextBox 14"/>
          <p:cNvSpPr txBox="1"/>
          <p:nvPr/>
        </p:nvSpPr>
        <p:spPr>
          <a:xfrm>
            <a:off x="1524000" y="1"/>
            <a:ext cx="2024846" cy="276999"/>
          </a:xfrm>
          <a:prstGeom prst="rect">
            <a:avLst/>
          </a:prstGeom>
          <a:solidFill>
            <a:schemeClr val="accent2">
              <a:lumMod val="75000"/>
            </a:schemeClr>
          </a:solidFill>
          <a:ln>
            <a:solidFill>
              <a:schemeClr val="accent2">
                <a:lumMod val="75000"/>
              </a:schemeClr>
            </a:solidFill>
          </a:ln>
        </p:spPr>
        <p:txBody>
          <a:bodyPr wrap="square" rtlCol="0">
            <a:spAutoFit/>
          </a:bodyPr>
          <a:lstStyle/>
          <a:p>
            <a:pPr algn="ctr"/>
            <a:r>
              <a:rPr lang="en-US" sz="1200" dirty="0">
                <a:solidFill>
                  <a:schemeClr val="bg1"/>
                </a:solidFill>
                <a:latin typeface="Arial Regular"/>
              </a:rPr>
              <a:t>Variant Discovery-QC</a:t>
            </a:r>
          </a:p>
        </p:txBody>
      </p:sp>
      <p:graphicFrame>
        <p:nvGraphicFramePr>
          <p:cNvPr id="24" name="Diagram 23"/>
          <p:cNvGraphicFramePr/>
          <p:nvPr>
            <p:extLst>
              <p:ext uri="{D42A27DB-BD31-4B8C-83A1-F6EECF244321}">
                <p14:modId xmlns:p14="http://schemas.microsoft.com/office/powerpoint/2010/main" val="1119243108"/>
              </p:ext>
            </p:extLst>
          </p:nvPr>
        </p:nvGraphicFramePr>
        <p:xfrm>
          <a:off x="1678675" y="1433016"/>
          <a:ext cx="2688609" cy="46675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Content Placeholder 1"/>
          <p:cNvSpPr>
            <a:spLocks noGrp="1"/>
          </p:cNvSpPr>
          <p:nvPr>
            <p:ph sz="half" idx="1"/>
          </p:nvPr>
        </p:nvSpPr>
        <p:spPr>
          <a:xfrm>
            <a:off x="4512236" y="1240119"/>
            <a:ext cx="7006474" cy="4860454"/>
          </a:xfrm>
        </p:spPr>
        <p:txBody>
          <a:bodyPr>
            <a:normAutofit/>
          </a:bodyPr>
          <a:lstStyle/>
          <a:p>
            <a:r>
              <a:rPr lang="en-US" dirty="0"/>
              <a:t>What is Variant Quality Score Recalibration</a:t>
            </a:r>
          </a:p>
          <a:p>
            <a:pPr lvl="1"/>
            <a:r>
              <a:rPr lang="en-US" dirty="0"/>
              <a:t>NOT adjusting scores!!</a:t>
            </a:r>
          </a:p>
          <a:p>
            <a:pPr lvl="1"/>
            <a:r>
              <a:rPr lang="en-US" dirty="0"/>
              <a:t>Generate new score VQSLOD (variant quality score log-odds)</a:t>
            </a:r>
          </a:p>
          <a:p>
            <a:r>
              <a:rPr lang="en-US" dirty="0"/>
              <a:t>Approach</a:t>
            </a:r>
          </a:p>
          <a:p>
            <a:pPr lvl="1"/>
            <a:r>
              <a:rPr lang="en-US" dirty="0"/>
              <a:t>Machine learning to profile good variants </a:t>
            </a:r>
            <a:r>
              <a:rPr lang="en-US" dirty="0" err="1"/>
              <a:t>vs</a:t>
            </a:r>
            <a:r>
              <a:rPr lang="en-US" dirty="0"/>
              <a:t> bad variants</a:t>
            </a:r>
          </a:p>
          <a:p>
            <a:pPr lvl="1"/>
            <a:r>
              <a:rPr lang="en-US" dirty="0"/>
              <a:t>Using multiple dimensions (5-8, typically)</a:t>
            </a:r>
          </a:p>
          <a:p>
            <a:pPr lvl="1"/>
            <a:r>
              <a:rPr lang="en-US" dirty="0"/>
              <a:t>Uses INFO annotations for each variant (</a:t>
            </a:r>
            <a:r>
              <a:rPr lang="en-US" dirty="0" err="1"/>
              <a:t>eg</a:t>
            </a:r>
            <a:r>
              <a:rPr lang="en-US" dirty="0"/>
              <a:t>. Allele count, allele frequency, </a:t>
            </a:r>
            <a:r>
              <a:rPr lang="en-US" dirty="0" err="1"/>
              <a:t>etc</a:t>
            </a:r>
            <a:r>
              <a:rPr lang="en-US" dirty="0"/>
              <a:t>)</a:t>
            </a:r>
          </a:p>
        </p:txBody>
      </p:sp>
    </p:spTree>
    <p:extLst>
      <p:ext uri="{BB962C8B-B14F-4D97-AF65-F5344CB8AC3E}">
        <p14:creationId xmlns:p14="http://schemas.microsoft.com/office/powerpoint/2010/main" val="16312901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12461" y="380384"/>
            <a:ext cx="10779456" cy="782147"/>
          </a:xfrm>
        </p:spPr>
        <p:txBody>
          <a:bodyPr>
            <a:normAutofit/>
          </a:bodyPr>
          <a:lstStyle/>
          <a:p>
            <a:pPr algn="l"/>
            <a:r>
              <a:rPr lang="en-US" sz="3600" dirty="0"/>
              <a:t>Generate new variant quality score using VQSR</a:t>
            </a:r>
          </a:p>
        </p:txBody>
      </p:sp>
      <p:pic>
        <p:nvPicPr>
          <p:cNvPr id="7" name="Content Placeholder 6" descr="Screen Shot 2015-12-01 at 10.04.35 PM.png"/>
          <p:cNvPicPr>
            <a:picLocks noGrp="1" noChangeAspect="1"/>
          </p:cNvPicPr>
          <p:nvPr>
            <p:ph sz="half" idx="1"/>
          </p:nvPr>
        </p:nvPicPr>
        <p:blipFill>
          <a:blip r:embed="rId2">
            <a:extLst>
              <a:ext uri="{28A0092B-C50C-407E-A947-70E740481C1C}">
                <a14:useLocalDpi xmlns:a14="http://schemas.microsoft.com/office/drawing/2010/main"/>
              </a:ext>
            </a:extLst>
          </a:blip>
          <a:srcRect l="-1408" r="-1408"/>
          <a:stretch>
            <a:fillRect/>
          </a:stretch>
        </p:blipFill>
        <p:spPr>
          <a:xfrm>
            <a:off x="3930724" y="1738226"/>
            <a:ext cx="3573227" cy="3326484"/>
          </a:xfrm>
        </p:spPr>
      </p:pic>
      <p:pic>
        <p:nvPicPr>
          <p:cNvPr id="8" name="Content Placeholder 7" descr="Screen Shot 2015-12-01 at 10.04.57 PM.png"/>
          <p:cNvPicPr>
            <a:picLocks noGrp="1" noChangeAspect="1"/>
          </p:cNvPicPr>
          <p:nvPr>
            <p:ph sz="half" idx="2"/>
          </p:nvPr>
        </p:nvPicPr>
        <p:blipFill>
          <a:blip r:embed="rId3">
            <a:extLst>
              <a:ext uri="{28A0092B-C50C-407E-A947-70E740481C1C}">
                <a14:useLocalDpi xmlns:a14="http://schemas.microsoft.com/office/drawing/2010/main"/>
              </a:ext>
            </a:extLst>
          </a:blip>
          <a:srcRect l="-5320" r="-5320"/>
          <a:stretch>
            <a:fillRect/>
          </a:stretch>
        </p:blipFill>
        <p:spPr>
          <a:xfrm>
            <a:off x="7447565" y="1697887"/>
            <a:ext cx="3675360" cy="3363282"/>
          </a:xfrm>
        </p:spPr>
      </p:pic>
      <p:sp>
        <p:nvSpPr>
          <p:cNvPr id="9" name="TextBox 8"/>
          <p:cNvSpPr txBox="1"/>
          <p:nvPr/>
        </p:nvSpPr>
        <p:spPr>
          <a:xfrm>
            <a:off x="4150619" y="5263685"/>
            <a:ext cx="3536728" cy="584776"/>
          </a:xfrm>
          <a:prstGeom prst="rect">
            <a:avLst/>
          </a:prstGeom>
          <a:noFill/>
          <a:ln>
            <a:noFill/>
          </a:ln>
        </p:spPr>
        <p:txBody>
          <a:bodyPr wrap="square" rtlCol="0">
            <a:spAutoFit/>
          </a:bodyPr>
          <a:lstStyle/>
          <a:p>
            <a:pPr algn="ctr"/>
            <a:r>
              <a:rPr lang="en-US" sz="1600" dirty="0">
                <a:latin typeface="Arial Regular"/>
              </a:rPr>
              <a:t>Train a model using “truth” set of known variants</a:t>
            </a:r>
          </a:p>
        </p:txBody>
      </p:sp>
      <p:sp>
        <p:nvSpPr>
          <p:cNvPr id="10" name="TextBox 9"/>
          <p:cNvSpPr txBox="1"/>
          <p:nvPr/>
        </p:nvSpPr>
        <p:spPr>
          <a:xfrm>
            <a:off x="7687347" y="5263685"/>
            <a:ext cx="2833009" cy="584776"/>
          </a:xfrm>
          <a:prstGeom prst="rect">
            <a:avLst/>
          </a:prstGeom>
          <a:noFill/>
          <a:ln>
            <a:noFill/>
          </a:ln>
        </p:spPr>
        <p:txBody>
          <a:bodyPr wrap="square" rtlCol="0">
            <a:spAutoFit/>
          </a:bodyPr>
          <a:lstStyle/>
          <a:p>
            <a:pPr algn="ctr"/>
            <a:r>
              <a:rPr lang="en-US" sz="1600" dirty="0">
                <a:latin typeface="Arial Regular"/>
              </a:rPr>
              <a:t>Apply the model to your samples</a:t>
            </a:r>
          </a:p>
        </p:txBody>
      </p:sp>
      <p:grpSp>
        <p:nvGrpSpPr>
          <p:cNvPr id="28" name="Group 27"/>
          <p:cNvGrpSpPr/>
          <p:nvPr/>
        </p:nvGrpSpPr>
        <p:grpSpPr>
          <a:xfrm>
            <a:off x="8411477" y="2032776"/>
            <a:ext cx="1041595" cy="441883"/>
            <a:chOff x="8265158" y="1449671"/>
            <a:chExt cx="1388791" cy="441883"/>
          </a:xfrm>
        </p:grpSpPr>
        <p:sp>
          <p:nvSpPr>
            <p:cNvPr id="12" name="TextBox 11"/>
            <p:cNvSpPr txBox="1"/>
            <p:nvPr/>
          </p:nvSpPr>
          <p:spPr>
            <a:xfrm>
              <a:off x="8774991" y="1449671"/>
              <a:ext cx="878958" cy="369332"/>
            </a:xfrm>
            <a:prstGeom prst="rect">
              <a:avLst/>
            </a:prstGeom>
            <a:noFill/>
            <a:ln w="19050" cmpd="sng">
              <a:solidFill>
                <a:srgbClr val="0000FF"/>
              </a:solidFill>
            </a:ln>
          </p:spPr>
          <p:txBody>
            <a:bodyPr wrap="none" rtlCol="0">
              <a:spAutoFit/>
            </a:bodyPr>
            <a:lstStyle/>
            <a:p>
              <a:r>
                <a:rPr lang="en-US" dirty="0">
                  <a:latin typeface="Arial Regular"/>
                </a:rPr>
                <a:t>Toss</a:t>
              </a:r>
            </a:p>
          </p:txBody>
        </p:sp>
        <p:cxnSp>
          <p:nvCxnSpPr>
            <p:cNvPr id="23" name="Straight Arrow Connector 22"/>
            <p:cNvCxnSpPr/>
            <p:nvPr/>
          </p:nvCxnSpPr>
          <p:spPr>
            <a:xfrm flipH="1">
              <a:off x="8265158" y="1687302"/>
              <a:ext cx="509833" cy="2042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8163172" y="3440423"/>
            <a:ext cx="1352033" cy="1193490"/>
            <a:chOff x="8290246" y="4271542"/>
            <a:chExt cx="1802709" cy="1193490"/>
          </a:xfrm>
        </p:grpSpPr>
        <p:sp>
          <p:nvSpPr>
            <p:cNvPr id="11" name="TextBox 10"/>
            <p:cNvSpPr txBox="1"/>
            <p:nvPr/>
          </p:nvSpPr>
          <p:spPr>
            <a:xfrm>
              <a:off x="8290246" y="5095700"/>
              <a:ext cx="1260268" cy="369332"/>
            </a:xfrm>
            <a:prstGeom prst="rect">
              <a:avLst/>
            </a:prstGeom>
            <a:noFill/>
            <a:ln w="19050" cmpd="sng">
              <a:solidFill>
                <a:srgbClr val="FF0000"/>
              </a:solidFill>
            </a:ln>
          </p:spPr>
          <p:txBody>
            <a:bodyPr wrap="square" rtlCol="0">
              <a:spAutoFit/>
            </a:bodyPr>
            <a:lstStyle/>
            <a:p>
              <a:r>
                <a:rPr lang="en-US" dirty="0">
                  <a:latin typeface="Arial Regular"/>
                </a:rPr>
                <a:t>Keep</a:t>
              </a:r>
            </a:p>
          </p:txBody>
        </p:sp>
        <p:cxnSp>
          <p:nvCxnSpPr>
            <p:cNvPr id="25" name="Straight Arrow Connector 24"/>
            <p:cNvCxnSpPr/>
            <p:nvPr/>
          </p:nvCxnSpPr>
          <p:spPr>
            <a:xfrm flipV="1">
              <a:off x="8883082" y="4271542"/>
              <a:ext cx="84959" cy="82705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7" name="Straight Arrow Connector 26"/>
            <p:cNvCxnSpPr/>
            <p:nvPr/>
          </p:nvCxnSpPr>
          <p:spPr>
            <a:xfrm flipV="1">
              <a:off x="8883082" y="4902059"/>
              <a:ext cx="1209873" cy="15213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sp>
        <p:nvSpPr>
          <p:cNvPr id="15" name="TextBox 14"/>
          <p:cNvSpPr txBox="1"/>
          <p:nvPr/>
        </p:nvSpPr>
        <p:spPr>
          <a:xfrm>
            <a:off x="1524000" y="1"/>
            <a:ext cx="2024846" cy="276999"/>
          </a:xfrm>
          <a:prstGeom prst="rect">
            <a:avLst/>
          </a:prstGeom>
          <a:solidFill>
            <a:schemeClr val="accent2">
              <a:lumMod val="75000"/>
            </a:schemeClr>
          </a:solidFill>
          <a:ln>
            <a:solidFill>
              <a:schemeClr val="accent2">
                <a:lumMod val="75000"/>
              </a:schemeClr>
            </a:solidFill>
          </a:ln>
        </p:spPr>
        <p:txBody>
          <a:bodyPr wrap="square" rtlCol="0">
            <a:spAutoFit/>
          </a:bodyPr>
          <a:lstStyle/>
          <a:p>
            <a:pPr algn="ctr"/>
            <a:r>
              <a:rPr lang="en-US" sz="1200" dirty="0">
                <a:solidFill>
                  <a:schemeClr val="bg1"/>
                </a:solidFill>
                <a:latin typeface="Arial Regular"/>
              </a:rPr>
              <a:t>Variant Discovery-QC</a:t>
            </a:r>
          </a:p>
        </p:txBody>
      </p:sp>
      <p:graphicFrame>
        <p:nvGraphicFramePr>
          <p:cNvPr id="24" name="Diagram 23"/>
          <p:cNvGraphicFramePr/>
          <p:nvPr>
            <p:extLst>
              <p:ext uri="{D42A27DB-BD31-4B8C-83A1-F6EECF244321}">
                <p14:modId xmlns:p14="http://schemas.microsoft.com/office/powerpoint/2010/main" val="2616827375"/>
              </p:ext>
            </p:extLst>
          </p:nvPr>
        </p:nvGraphicFramePr>
        <p:xfrm>
          <a:off x="1479317" y="1574610"/>
          <a:ext cx="2090805" cy="43630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1"/>
          <p:cNvSpPr/>
          <p:nvPr/>
        </p:nvSpPr>
        <p:spPr>
          <a:xfrm>
            <a:off x="4048750" y="6380685"/>
            <a:ext cx="6354034" cy="261610"/>
          </a:xfrm>
          <a:prstGeom prst="rect">
            <a:avLst/>
          </a:prstGeom>
        </p:spPr>
        <p:txBody>
          <a:bodyPr wrap="square">
            <a:spAutoFit/>
          </a:bodyPr>
          <a:lstStyle/>
          <a:p>
            <a:r>
              <a:rPr lang="en-US" sz="1100" dirty="0">
                <a:latin typeface="Arial Regular"/>
              </a:rPr>
              <a:t>http://</a:t>
            </a:r>
            <a:r>
              <a:rPr lang="en-US" sz="1100" dirty="0" err="1">
                <a:latin typeface="Arial Regular"/>
              </a:rPr>
              <a:t>gatkforums.broadinstitute.org</a:t>
            </a:r>
            <a:r>
              <a:rPr lang="en-US" sz="1100" dirty="0">
                <a:latin typeface="Arial Regular"/>
              </a:rPr>
              <a:t>/</a:t>
            </a:r>
            <a:r>
              <a:rPr lang="en-US" sz="1100" dirty="0" err="1">
                <a:latin typeface="Arial Regular"/>
              </a:rPr>
              <a:t>gatk</a:t>
            </a:r>
            <a:r>
              <a:rPr lang="en-US" sz="1100" dirty="0">
                <a:latin typeface="Arial Regular"/>
              </a:rPr>
              <a:t>/discussion/39/variant-quality-score-recalibration-</a:t>
            </a:r>
            <a:r>
              <a:rPr lang="en-US" sz="1100" dirty="0" err="1">
                <a:latin typeface="Arial Regular"/>
              </a:rPr>
              <a:t>vqsr</a:t>
            </a:r>
            <a:endParaRPr lang="en-US" sz="1100" dirty="0">
              <a:latin typeface="Arial Regular"/>
            </a:endParaRPr>
          </a:p>
        </p:txBody>
      </p:sp>
    </p:spTree>
    <p:extLst>
      <p:ext uri="{BB962C8B-B14F-4D97-AF65-F5344CB8AC3E}">
        <p14:creationId xmlns:p14="http://schemas.microsoft.com/office/powerpoint/2010/main" val="343519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96287" y="294397"/>
            <a:ext cx="10945504" cy="782147"/>
          </a:xfrm>
        </p:spPr>
        <p:txBody>
          <a:bodyPr>
            <a:normAutofit fontScale="90000"/>
          </a:bodyPr>
          <a:lstStyle/>
          <a:p>
            <a:r>
              <a:rPr lang="en-US" sz="3600" dirty="0"/>
              <a:t>Alternatively! IF you have few samples use multiple filters</a:t>
            </a:r>
          </a:p>
        </p:txBody>
      </p:sp>
      <p:sp>
        <p:nvSpPr>
          <p:cNvPr id="15" name="TextBox 14"/>
          <p:cNvSpPr txBox="1"/>
          <p:nvPr/>
        </p:nvSpPr>
        <p:spPr>
          <a:xfrm>
            <a:off x="1524000" y="1"/>
            <a:ext cx="2024846" cy="276999"/>
          </a:xfrm>
          <a:prstGeom prst="rect">
            <a:avLst/>
          </a:prstGeom>
          <a:solidFill>
            <a:schemeClr val="accent2">
              <a:lumMod val="75000"/>
            </a:schemeClr>
          </a:solidFill>
          <a:ln>
            <a:solidFill>
              <a:schemeClr val="accent2">
                <a:lumMod val="75000"/>
              </a:schemeClr>
            </a:solidFill>
          </a:ln>
        </p:spPr>
        <p:txBody>
          <a:bodyPr wrap="square" rtlCol="0">
            <a:spAutoFit/>
          </a:bodyPr>
          <a:lstStyle/>
          <a:p>
            <a:pPr algn="ctr"/>
            <a:r>
              <a:rPr lang="en-US" sz="1200" dirty="0">
                <a:solidFill>
                  <a:schemeClr val="bg1"/>
                </a:solidFill>
                <a:latin typeface="Arial Regular"/>
              </a:rPr>
              <a:t>Variant Discovery-QC</a:t>
            </a:r>
          </a:p>
        </p:txBody>
      </p:sp>
      <p:graphicFrame>
        <p:nvGraphicFramePr>
          <p:cNvPr id="24" name="Diagram 23"/>
          <p:cNvGraphicFramePr/>
          <p:nvPr>
            <p:extLst>
              <p:ext uri="{D42A27DB-BD31-4B8C-83A1-F6EECF244321}">
                <p14:modId xmlns:p14="http://schemas.microsoft.com/office/powerpoint/2010/main" val="1659152673"/>
              </p:ext>
            </p:extLst>
          </p:nvPr>
        </p:nvGraphicFramePr>
        <p:xfrm>
          <a:off x="996287" y="1574610"/>
          <a:ext cx="2573835" cy="45395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4915648" y="6593869"/>
            <a:ext cx="5752353" cy="430887"/>
          </a:xfrm>
          <a:prstGeom prst="rect">
            <a:avLst/>
          </a:prstGeom>
        </p:spPr>
        <p:txBody>
          <a:bodyPr wrap="square">
            <a:spAutoFit/>
          </a:bodyPr>
          <a:lstStyle/>
          <a:p>
            <a:r>
              <a:rPr lang="en-US" sz="1100" dirty="0">
                <a:latin typeface="Arial Regular"/>
              </a:rPr>
              <a:t>http://</a:t>
            </a:r>
            <a:r>
              <a:rPr lang="en-US" sz="1100" dirty="0" err="1">
                <a:latin typeface="Arial Regular"/>
              </a:rPr>
              <a:t>gatkforums.broadinstitute.org</a:t>
            </a:r>
            <a:r>
              <a:rPr lang="en-US" sz="1100" dirty="0">
                <a:latin typeface="Arial Regular"/>
              </a:rPr>
              <a:t>/</a:t>
            </a:r>
            <a:r>
              <a:rPr lang="en-US" sz="1100" dirty="0" err="1">
                <a:latin typeface="Arial Regular"/>
              </a:rPr>
              <a:t>gatk</a:t>
            </a:r>
            <a:r>
              <a:rPr lang="en-US" sz="1100" dirty="0">
                <a:latin typeface="Arial Regular"/>
              </a:rPr>
              <a:t>/discussion/39/variant-quality-score-recalibration-</a:t>
            </a:r>
            <a:r>
              <a:rPr lang="en-US" sz="1100" dirty="0" err="1">
                <a:latin typeface="Arial Regular"/>
              </a:rPr>
              <a:t>vqsr</a:t>
            </a:r>
            <a:endParaRPr lang="en-US" sz="1100" dirty="0">
              <a:latin typeface="Arial Regular"/>
            </a:endParaRPr>
          </a:p>
        </p:txBody>
      </p:sp>
      <p:sp>
        <p:nvSpPr>
          <p:cNvPr id="3" name="Content Placeholder 2"/>
          <p:cNvSpPr>
            <a:spLocks noGrp="1"/>
          </p:cNvSpPr>
          <p:nvPr>
            <p:ph sz="half" idx="1"/>
          </p:nvPr>
        </p:nvSpPr>
        <p:spPr>
          <a:xfrm>
            <a:off x="4267200" y="1807884"/>
            <a:ext cx="6400800" cy="4571999"/>
          </a:xfrm>
        </p:spPr>
        <p:txBody>
          <a:bodyPr>
            <a:normAutofit/>
          </a:bodyPr>
          <a:lstStyle/>
          <a:p>
            <a:r>
              <a:rPr lang="en-US" dirty="0"/>
              <a:t>Apply hard filter!</a:t>
            </a:r>
          </a:p>
          <a:p>
            <a:r>
              <a:rPr lang="en-US" dirty="0"/>
              <a:t>Define how to filter your variant  or use default filter parameters</a:t>
            </a:r>
          </a:p>
          <a:p>
            <a:pPr lvl="1"/>
            <a:r>
              <a:rPr lang="en-US" dirty="0" err="1"/>
              <a:t>QualByDepth</a:t>
            </a:r>
            <a:r>
              <a:rPr lang="en-US" dirty="0"/>
              <a:t> (QD) 2.0</a:t>
            </a:r>
          </a:p>
          <a:p>
            <a:pPr lvl="1"/>
            <a:r>
              <a:rPr lang="en-US" dirty="0" err="1"/>
              <a:t>FisherStrand</a:t>
            </a:r>
            <a:r>
              <a:rPr lang="en-US" dirty="0"/>
              <a:t> (FS) 60.0</a:t>
            </a:r>
          </a:p>
          <a:p>
            <a:pPr lvl="1"/>
            <a:r>
              <a:rPr lang="en-US" dirty="0" err="1"/>
              <a:t>RMSMappingQuality</a:t>
            </a:r>
            <a:r>
              <a:rPr lang="en-US" dirty="0"/>
              <a:t> (MQ) 40.0</a:t>
            </a:r>
          </a:p>
          <a:p>
            <a:pPr lvl="1"/>
            <a:r>
              <a:rPr lang="en-US" dirty="0" err="1"/>
              <a:t>MappingQualityRankSumTest</a:t>
            </a:r>
            <a:r>
              <a:rPr lang="en-US" dirty="0"/>
              <a:t> (</a:t>
            </a:r>
            <a:r>
              <a:rPr lang="en-US" dirty="0" err="1"/>
              <a:t>MQRankSum</a:t>
            </a:r>
            <a:r>
              <a:rPr lang="en-US" dirty="0"/>
              <a:t>) -12.5</a:t>
            </a:r>
          </a:p>
          <a:p>
            <a:pPr lvl="1"/>
            <a:r>
              <a:rPr lang="en-US" dirty="0" err="1"/>
              <a:t>ReadPosRankSumTest</a:t>
            </a:r>
            <a:r>
              <a:rPr lang="en-US" dirty="0"/>
              <a:t> (</a:t>
            </a:r>
            <a:r>
              <a:rPr lang="en-US" dirty="0" err="1"/>
              <a:t>ReadPosRankSum</a:t>
            </a:r>
            <a:r>
              <a:rPr lang="en-US" dirty="0"/>
              <a:t>) -8.0 (only het calls)</a:t>
            </a:r>
          </a:p>
        </p:txBody>
      </p:sp>
    </p:spTree>
    <p:extLst>
      <p:ext uri="{BB962C8B-B14F-4D97-AF65-F5344CB8AC3E}">
        <p14:creationId xmlns:p14="http://schemas.microsoft.com/office/powerpoint/2010/main" val="33493394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7102"/>
            <a:ext cx="8229600" cy="595656"/>
          </a:xfrm>
        </p:spPr>
        <p:txBody>
          <a:bodyPr>
            <a:normAutofit fontScale="90000"/>
          </a:bodyPr>
          <a:lstStyle/>
          <a:p>
            <a:r>
              <a:rPr lang="en-US" dirty="0"/>
              <a:t>Final VCF</a:t>
            </a:r>
          </a:p>
        </p:txBody>
      </p:sp>
      <p:pic>
        <p:nvPicPr>
          <p:cNvPr id="6" name="Picture 5"/>
          <p:cNvPicPr>
            <a:picLocks noChangeAspect="1"/>
          </p:cNvPicPr>
          <p:nvPr/>
        </p:nvPicPr>
        <p:blipFill>
          <a:blip r:embed="rId2"/>
          <a:stretch>
            <a:fillRect/>
          </a:stretch>
        </p:blipFill>
        <p:spPr>
          <a:xfrm>
            <a:off x="1524000" y="1074911"/>
            <a:ext cx="9144000" cy="3781514"/>
          </a:xfrm>
          <a:prstGeom prst="rect">
            <a:avLst/>
          </a:prstGeom>
        </p:spPr>
      </p:pic>
      <p:sp>
        <p:nvSpPr>
          <p:cNvPr id="7" name="TextBox 6"/>
          <p:cNvSpPr txBox="1"/>
          <p:nvPr/>
        </p:nvSpPr>
        <p:spPr>
          <a:xfrm>
            <a:off x="1524000" y="1"/>
            <a:ext cx="2024846" cy="461665"/>
          </a:xfrm>
          <a:prstGeom prst="rect">
            <a:avLst/>
          </a:prstGeom>
          <a:solidFill>
            <a:schemeClr val="accent2">
              <a:lumMod val="75000"/>
            </a:schemeClr>
          </a:solidFill>
          <a:ln>
            <a:solidFill>
              <a:schemeClr val="accent2">
                <a:lumMod val="75000"/>
              </a:schemeClr>
            </a:solidFill>
          </a:ln>
        </p:spPr>
        <p:txBody>
          <a:bodyPr wrap="square" rtlCol="0">
            <a:spAutoFit/>
          </a:bodyPr>
          <a:lstStyle/>
          <a:p>
            <a:pPr algn="ctr"/>
            <a:r>
              <a:rPr lang="en-US" sz="1200" dirty="0">
                <a:solidFill>
                  <a:schemeClr val="bg1"/>
                </a:solidFill>
                <a:latin typeface="Arial Regular"/>
              </a:rPr>
              <a:t>Variant Discovery-Final VCF</a:t>
            </a:r>
          </a:p>
        </p:txBody>
      </p:sp>
      <p:pic>
        <p:nvPicPr>
          <p:cNvPr id="8" name="Picture 7"/>
          <p:cNvPicPr>
            <a:picLocks noChangeAspect="1"/>
          </p:cNvPicPr>
          <p:nvPr/>
        </p:nvPicPr>
        <p:blipFill>
          <a:blip r:embed="rId3"/>
          <a:stretch>
            <a:fillRect/>
          </a:stretch>
        </p:blipFill>
        <p:spPr>
          <a:xfrm>
            <a:off x="1524000" y="5520422"/>
            <a:ext cx="9144000" cy="1076404"/>
          </a:xfrm>
          <a:prstGeom prst="rect">
            <a:avLst/>
          </a:prstGeom>
        </p:spPr>
      </p:pic>
      <p:sp>
        <p:nvSpPr>
          <p:cNvPr id="9" name="TextBox 8"/>
          <p:cNvSpPr txBox="1"/>
          <p:nvPr/>
        </p:nvSpPr>
        <p:spPr>
          <a:xfrm>
            <a:off x="1524000" y="741101"/>
            <a:ext cx="1509754" cy="369332"/>
          </a:xfrm>
          <a:prstGeom prst="rect">
            <a:avLst/>
          </a:prstGeom>
          <a:noFill/>
        </p:spPr>
        <p:txBody>
          <a:bodyPr wrap="square" rtlCol="0">
            <a:spAutoFit/>
          </a:bodyPr>
          <a:lstStyle/>
          <a:p>
            <a:r>
              <a:rPr lang="en-US" dirty="0">
                <a:latin typeface="Arial Regular"/>
              </a:rPr>
              <a:t>Header</a:t>
            </a:r>
          </a:p>
        </p:txBody>
      </p:sp>
      <p:sp>
        <p:nvSpPr>
          <p:cNvPr id="10" name="TextBox 9"/>
          <p:cNvSpPr txBox="1"/>
          <p:nvPr/>
        </p:nvSpPr>
        <p:spPr>
          <a:xfrm>
            <a:off x="1528274" y="5151090"/>
            <a:ext cx="1509754" cy="369332"/>
          </a:xfrm>
          <a:prstGeom prst="rect">
            <a:avLst/>
          </a:prstGeom>
          <a:noFill/>
        </p:spPr>
        <p:txBody>
          <a:bodyPr wrap="square" rtlCol="0">
            <a:spAutoFit/>
          </a:bodyPr>
          <a:lstStyle/>
          <a:p>
            <a:r>
              <a:rPr lang="en-US" dirty="0">
                <a:latin typeface="Arial Regular"/>
              </a:rPr>
              <a:t>Body</a:t>
            </a:r>
          </a:p>
        </p:txBody>
      </p:sp>
    </p:spTree>
    <p:extLst>
      <p:ext uri="{BB962C8B-B14F-4D97-AF65-F5344CB8AC3E}">
        <p14:creationId xmlns:p14="http://schemas.microsoft.com/office/powerpoint/2010/main" val="903011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272535"/>
            <a:ext cx="11353800" cy="461665"/>
          </a:xfrm>
          <a:prstGeom prst="rect">
            <a:avLst/>
          </a:prstGeom>
          <a:noFill/>
        </p:spPr>
        <p:txBody>
          <a:bodyPr wrap="square" rtlCol="0">
            <a:spAutoFit/>
          </a:bodyPr>
          <a:lstStyle/>
          <a:p>
            <a:r>
              <a:rPr lang="en-US" sz="2400" b="1" dirty="0">
                <a:solidFill>
                  <a:srgbClr val="000000"/>
                </a:solidFill>
                <a:latin typeface="Arial Regular"/>
              </a:rPr>
              <a:t>Genomic variations have been studied in large populations studies </a:t>
            </a:r>
          </a:p>
        </p:txBody>
      </p:sp>
      <p:pic>
        <p:nvPicPr>
          <p:cNvPr id="6" name="Picture 5"/>
          <p:cNvPicPr>
            <a:picLocks noChangeAspect="1"/>
          </p:cNvPicPr>
          <p:nvPr/>
        </p:nvPicPr>
        <p:blipFill>
          <a:blip r:embed="rId3"/>
          <a:stretch>
            <a:fillRect/>
          </a:stretch>
        </p:blipFill>
        <p:spPr>
          <a:xfrm>
            <a:off x="1752600" y="1219200"/>
            <a:ext cx="1325526" cy="838200"/>
          </a:xfrm>
          <a:prstGeom prst="rect">
            <a:avLst/>
          </a:prstGeom>
        </p:spPr>
      </p:pic>
      <p:sp>
        <p:nvSpPr>
          <p:cNvPr id="10" name="TextBox 9"/>
          <p:cNvSpPr txBox="1"/>
          <p:nvPr/>
        </p:nvSpPr>
        <p:spPr>
          <a:xfrm>
            <a:off x="1676399" y="1828801"/>
            <a:ext cx="9967913" cy="1323439"/>
          </a:xfrm>
          <a:prstGeom prst="rect">
            <a:avLst/>
          </a:prstGeom>
          <a:noFill/>
        </p:spPr>
        <p:txBody>
          <a:bodyPr wrap="square" rtlCol="0">
            <a:spAutoFit/>
          </a:bodyPr>
          <a:lstStyle/>
          <a:p>
            <a:endParaRPr lang="en-US" sz="2000" dirty="0">
              <a:latin typeface="Arial Regular"/>
            </a:endParaRPr>
          </a:p>
          <a:p>
            <a:pPr marL="285750" indent="-285750">
              <a:buFont typeface="Arial"/>
              <a:buChar char="•"/>
            </a:pPr>
            <a:r>
              <a:rPr lang="en-US" sz="2000" dirty="0">
                <a:latin typeface="Arial Regular"/>
              </a:rPr>
              <a:t>Project that started on 2002 with the goal of describing patterns of human genetic variation and create a haplotype map using SNPs present in at least 1% of the population, which were deposited in </a:t>
            </a:r>
            <a:r>
              <a:rPr lang="en-US" sz="2000" dirty="0" err="1">
                <a:latin typeface="Arial Regular"/>
              </a:rPr>
              <a:t>dbSNPs</a:t>
            </a:r>
            <a:r>
              <a:rPr lang="en-US" sz="2000" dirty="0">
                <a:latin typeface="Arial Regular"/>
              </a:rPr>
              <a:t>. </a:t>
            </a:r>
          </a:p>
        </p:txBody>
      </p:sp>
      <p:sp>
        <p:nvSpPr>
          <p:cNvPr id="12" name="TextBox 11"/>
          <p:cNvSpPr txBox="1"/>
          <p:nvPr/>
        </p:nvSpPr>
        <p:spPr>
          <a:xfrm>
            <a:off x="1676400" y="3505200"/>
            <a:ext cx="9967912" cy="2800767"/>
          </a:xfrm>
          <a:prstGeom prst="rect">
            <a:avLst/>
          </a:prstGeom>
          <a:noFill/>
        </p:spPr>
        <p:txBody>
          <a:bodyPr wrap="square" rtlCol="0">
            <a:spAutoFit/>
          </a:bodyPr>
          <a:lstStyle/>
          <a:p>
            <a:r>
              <a:rPr lang="en-US" sz="2800" dirty="0">
                <a:latin typeface="Arial Regular"/>
              </a:rPr>
              <a:t>1000 Genomes</a:t>
            </a:r>
          </a:p>
          <a:p>
            <a:endParaRPr lang="en-US" sz="2800" dirty="0">
              <a:latin typeface="Arial Regular"/>
            </a:endParaRPr>
          </a:p>
          <a:p>
            <a:pPr marL="285750" indent="-285750">
              <a:buFont typeface="Arial"/>
              <a:buChar char="•"/>
            </a:pPr>
            <a:r>
              <a:rPr lang="en-US" sz="2000" dirty="0">
                <a:latin typeface="Arial Regular"/>
              </a:rPr>
              <a:t>Started in 2008 with a goal of using at least 1000 individuals (about 2,500 samples at 4X coverage), interrogate 1000 gene regions in 900 samples (</a:t>
            </a:r>
            <a:r>
              <a:rPr lang="en-US" sz="2000" dirty="0" err="1">
                <a:latin typeface="Arial Regular"/>
              </a:rPr>
              <a:t>exome</a:t>
            </a:r>
            <a:r>
              <a:rPr lang="en-US" sz="2000" dirty="0">
                <a:latin typeface="Arial Regular"/>
              </a:rPr>
              <a:t> analysis), find most genetic variants with allele frequencies above 1% and to a 0.1% if in coding regions as well as </a:t>
            </a:r>
            <a:r>
              <a:rPr lang="en-US" sz="2000" dirty="0" err="1">
                <a:latin typeface="Arial Regular"/>
              </a:rPr>
              <a:t>Indels</a:t>
            </a:r>
            <a:r>
              <a:rPr lang="en-US" sz="2000" dirty="0">
                <a:latin typeface="Arial Regular"/>
              </a:rPr>
              <a:t> and structural variants</a:t>
            </a:r>
          </a:p>
          <a:p>
            <a:pPr marL="285750" indent="-285750">
              <a:buFont typeface="Arial"/>
              <a:buChar char="•"/>
            </a:pPr>
            <a:r>
              <a:rPr lang="en-US" sz="2000" dirty="0">
                <a:latin typeface="Arial Regular"/>
              </a:rPr>
              <a:t>Make data available to the public </a:t>
            </a:r>
            <a:r>
              <a:rPr lang="en-US" sz="1600" dirty="0">
                <a:latin typeface="Arial Regular"/>
                <a:hlinkClick r:id="rId4" action="ppaction://hlinkfile"/>
              </a:rPr>
              <a:t>ftp://ftp-trace.ncbi.nih.gov/1000genomes/ftp/</a:t>
            </a:r>
            <a:endParaRPr lang="en-US" sz="1600" dirty="0">
              <a:latin typeface="Arial Regular"/>
            </a:endParaRPr>
          </a:p>
          <a:p>
            <a:pPr marL="914231" lvl="2"/>
            <a:r>
              <a:rPr lang="en-US" sz="2000" dirty="0">
                <a:latin typeface="Arial Regular"/>
              </a:rPr>
              <a:t>		or via Amazon Cloud </a:t>
            </a:r>
            <a:r>
              <a:rPr lang="en-US" sz="1600" dirty="0">
                <a:latin typeface="Arial Regular"/>
                <a:hlinkClick r:id="rId5"/>
              </a:rPr>
              <a:t>http://s3.amazonaws.com/1000genomes</a:t>
            </a:r>
            <a:endParaRPr lang="en-US" sz="1600" dirty="0">
              <a:latin typeface="Arial Regular"/>
            </a:endParaRPr>
          </a:p>
        </p:txBody>
      </p:sp>
      <p:pic>
        <p:nvPicPr>
          <p:cNvPr id="14" name="Picture 13"/>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752600" y="3352801"/>
            <a:ext cx="2895600" cy="745259"/>
          </a:xfrm>
          <a:prstGeom prst="rect">
            <a:avLst/>
          </a:prstGeom>
          <a:effectLst>
            <a:outerShdw blurRad="50800" dist="38100" dir="2700000">
              <a:srgbClr val="000000">
                <a:alpha val="43000"/>
              </a:srgbClr>
            </a:outerShdw>
          </a:effectLst>
        </p:spPr>
      </p:pic>
      <p:sp>
        <p:nvSpPr>
          <p:cNvPr id="2" name="Slide Number Placeholder 1"/>
          <p:cNvSpPr>
            <a:spLocks noGrp="1"/>
          </p:cNvSpPr>
          <p:nvPr>
            <p:ph type="sldNum" sz="quarter" idx="12"/>
          </p:nvPr>
        </p:nvSpPr>
        <p:spPr/>
        <p:txBody>
          <a:bodyPr/>
          <a:lstStyle/>
          <a:p>
            <a:fld id="{0235576B-7F3C-4840-ADD7-A9DF1158E3A5}" type="slidenum">
              <a:rPr lang="en-US" smtClean="0">
                <a:latin typeface="Arial Regular"/>
              </a:rPr>
              <a:pPr/>
              <a:t>5</a:t>
            </a:fld>
            <a:endParaRPr lang="en-US">
              <a:latin typeface="Arial Regular"/>
            </a:endParaRPr>
          </a:p>
        </p:txBody>
      </p:sp>
    </p:spTree>
    <p:extLst>
      <p:ext uri="{BB962C8B-B14F-4D97-AF65-F5344CB8AC3E}">
        <p14:creationId xmlns:p14="http://schemas.microsoft.com/office/powerpoint/2010/main" val="14635334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00" y="0"/>
            <a:ext cx="10863580" cy="1135910"/>
          </a:xfrm>
        </p:spPr>
        <p:txBody>
          <a:bodyPr>
            <a:noAutofit/>
          </a:bodyPr>
          <a:lstStyle/>
          <a:p>
            <a:pPr algn="l"/>
            <a:r>
              <a:rPr lang="en-US" sz="3600" dirty="0"/>
              <a:t>Overview of next-generation sequencing processing for variant analysis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34355759"/>
              </p:ext>
            </p:extLst>
          </p:nvPr>
        </p:nvGraphicFramePr>
        <p:xfrm>
          <a:off x="825500" y="1478280"/>
          <a:ext cx="11031220" cy="5074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F0A4391F-072A-8F41-BDC3-C501549CB5F9}"/>
              </a:ext>
            </a:extLst>
          </p:cNvPr>
          <p:cNvSpPr txBox="1"/>
          <p:nvPr/>
        </p:nvSpPr>
        <p:spPr>
          <a:xfrm>
            <a:off x="4549479" y="5749527"/>
            <a:ext cx="1577932" cy="369332"/>
          </a:xfrm>
          <a:prstGeom prst="rect">
            <a:avLst/>
          </a:prstGeom>
          <a:noFill/>
        </p:spPr>
        <p:txBody>
          <a:bodyPr wrap="none" rtlCol="0">
            <a:spAutoFit/>
          </a:bodyPr>
          <a:lstStyle/>
          <a:p>
            <a:r>
              <a:rPr lang="en-US" dirty="0"/>
              <a:t>Quality control</a:t>
            </a:r>
          </a:p>
        </p:txBody>
      </p:sp>
      <p:cxnSp>
        <p:nvCxnSpPr>
          <p:cNvPr id="6" name="Straight Arrow Connector 5">
            <a:extLst>
              <a:ext uri="{FF2B5EF4-FFF2-40B4-BE49-F238E27FC236}">
                <a16:creationId xmlns:a16="http://schemas.microsoft.com/office/drawing/2014/main" id="{70C6361F-A1C2-7046-9980-5795E00BAFEF}"/>
              </a:ext>
            </a:extLst>
          </p:cNvPr>
          <p:cNvCxnSpPr>
            <a:cxnSpLocks/>
          </p:cNvCxnSpPr>
          <p:nvPr/>
        </p:nvCxnSpPr>
        <p:spPr>
          <a:xfrm>
            <a:off x="2956560" y="5075450"/>
            <a:ext cx="1463040" cy="746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FA8C6C35-5768-D34A-B3DD-9F6FCE5E61A5}"/>
              </a:ext>
            </a:extLst>
          </p:cNvPr>
          <p:cNvCxnSpPr>
            <a:cxnSpLocks/>
          </p:cNvCxnSpPr>
          <p:nvPr/>
        </p:nvCxnSpPr>
        <p:spPr>
          <a:xfrm>
            <a:off x="5166360" y="5075450"/>
            <a:ext cx="0" cy="609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3067744-7940-1C40-8159-2C8EEFBE200D}"/>
              </a:ext>
            </a:extLst>
          </p:cNvPr>
          <p:cNvCxnSpPr>
            <a:cxnSpLocks/>
          </p:cNvCxnSpPr>
          <p:nvPr/>
        </p:nvCxnSpPr>
        <p:spPr>
          <a:xfrm flipH="1">
            <a:off x="6257290" y="5075450"/>
            <a:ext cx="955674" cy="609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84187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627" y="274639"/>
            <a:ext cx="11232107" cy="874277"/>
          </a:xfrm>
        </p:spPr>
        <p:txBody>
          <a:bodyPr>
            <a:normAutofit/>
          </a:bodyPr>
          <a:lstStyle/>
          <a:p>
            <a:pPr algn="l"/>
            <a:r>
              <a:rPr lang="en-US" dirty="0"/>
              <a:t>Annotating Variants</a:t>
            </a:r>
          </a:p>
        </p:txBody>
      </p:sp>
      <p:graphicFrame>
        <p:nvGraphicFramePr>
          <p:cNvPr id="4" name="Diagram 3"/>
          <p:cNvGraphicFramePr/>
          <p:nvPr>
            <p:extLst>
              <p:ext uri="{D42A27DB-BD31-4B8C-83A1-F6EECF244321}">
                <p14:modId xmlns:p14="http://schemas.microsoft.com/office/powerpoint/2010/main" val="272180708"/>
              </p:ext>
            </p:extLst>
          </p:nvPr>
        </p:nvGraphicFramePr>
        <p:xfrm>
          <a:off x="1282890" y="1423554"/>
          <a:ext cx="2606721" cy="4554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524000" y="1"/>
            <a:ext cx="2024846" cy="276999"/>
          </a:xfrm>
          <a:prstGeom prst="rect">
            <a:avLst/>
          </a:prstGeom>
          <a:solidFill>
            <a:srgbClr val="3366FF"/>
          </a:solidFill>
          <a:ln>
            <a:solidFill>
              <a:srgbClr val="4F81BD"/>
            </a:solidFill>
          </a:ln>
        </p:spPr>
        <p:txBody>
          <a:bodyPr wrap="square" rtlCol="0">
            <a:spAutoFit/>
          </a:bodyPr>
          <a:lstStyle/>
          <a:p>
            <a:pPr algn="ctr"/>
            <a:r>
              <a:rPr lang="en-US" sz="1200" dirty="0">
                <a:solidFill>
                  <a:schemeClr val="bg1"/>
                </a:solidFill>
                <a:latin typeface="Arial Regular"/>
              </a:rPr>
              <a:t>Variant Annotation</a:t>
            </a:r>
          </a:p>
        </p:txBody>
      </p:sp>
      <p:graphicFrame>
        <p:nvGraphicFramePr>
          <p:cNvPr id="7" name="Table 6"/>
          <p:cNvGraphicFramePr>
            <a:graphicFrameLocks noGrp="1"/>
          </p:cNvGraphicFramePr>
          <p:nvPr>
            <p:extLst>
              <p:ext uri="{D42A27DB-BD31-4B8C-83A1-F6EECF244321}">
                <p14:modId xmlns:p14="http://schemas.microsoft.com/office/powerpoint/2010/main" val="3201414589"/>
              </p:ext>
            </p:extLst>
          </p:nvPr>
        </p:nvGraphicFramePr>
        <p:xfrm>
          <a:off x="4114800" y="1449933"/>
          <a:ext cx="7212842" cy="3214955"/>
        </p:xfrm>
        <a:graphic>
          <a:graphicData uri="http://schemas.openxmlformats.org/drawingml/2006/table">
            <a:tbl>
              <a:tblPr firstRow="1" bandRow="1">
                <a:tableStyleId>{5940675A-B579-460E-94D1-54222C63F5DA}</a:tableStyleId>
              </a:tblPr>
              <a:tblGrid>
                <a:gridCol w="2763672">
                  <a:extLst>
                    <a:ext uri="{9D8B030D-6E8A-4147-A177-3AD203B41FA5}">
                      <a16:colId xmlns:a16="http://schemas.microsoft.com/office/drawing/2014/main" val="20000"/>
                    </a:ext>
                  </a:extLst>
                </a:gridCol>
                <a:gridCol w="4449170">
                  <a:extLst>
                    <a:ext uri="{9D8B030D-6E8A-4147-A177-3AD203B41FA5}">
                      <a16:colId xmlns:a16="http://schemas.microsoft.com/office/drawing/2014/main" val="20001"/>
                    </a:ext>
                  </a:extLst>
                </a:gridCol>
              </a:tblGrid>
              <a:tr h="1111835">
                <a:tc>
                  <a:txBody>
                    <a:bodyPr/>
                    <a:lstStyle/>
                    <a:p>
                      <a:r>
                        <a:rPr lang="en-US" b="0" i="0" dirty="0">
                          <a:latin typeface="Arial Regular"/>
                        </a:rPr>
                        <a:t>Gene Annotation</a:t>
                      </a:r>
                    </a:p>
                  </a:txBody>
                  <a:tcPr/>
                </a:tc>
                <a:tc>
                  <a:txBody>
                    <a:bodyPr/>
                    <a:lstStyle/>
                    <a:p>
                      <a:r>
                        <a:rPr lang="en-US" b="0" i="0" dirty="0" err="1">
                          <a:latin typeface="Arial Regular"/>
                        </a:rPr>
                        <a:t>refSeq</a:t>
                      </a:r>
                      <a:r>
                        <a:rPr lang="en-US" baseline="0" dirty="0"/>
                        <a:t> Gene, mitochondrial variants, USC/</a:t>
                      </a:r>
                      <a:r>
                        <a:rPr lang="en-US" baseline="0" dirty="0" err="1"/>
                        <a:t>EnSembl</a:t>
                      </a:r>
                      <a:r>
                        <a:rPr lang="en-US" baseline="0" dirty="0"/>
                        <a:t>, GENCODE/CCDS</a:t>
                      </a:r>
                      <a:endParaRPr lang="en-US" dirty="0"/>
                    </a:p>
                  </a:txBody>
                  <a:tcPr/>
                </a:tc>
                <a:extLst>
                  <a:ext uri="{0D108BD9-81ED-4DB2-BD59-A6C34878D82A}">
                    <a16:rowId xmlns:a16="http://schemas.microsoft.com/office/drawing/2014/main" val="10000"/>
                  </a:ext>
                </a:extLst>
              </a:tr>
              <a:tr h="757519">
                <a:tc>
                  <a:txBody>
                    <a:bodyPr/>
                    <a:lstStyle/>
                    <a:p>
                      <a:r>
                        <a:rPr lang="en-US" b="0" i="0" dirty="0">
                          <a:latin typeface="Arial Regular"/>
                        </a:rPr>
                        <a:t>Region-based</a:t>
                      </a:r>
                      <a:r>
                        <a:rPr lang="en-US" baseline="0" dirty="0"/>
                        <a:t> Annotation</a:t>
                      </a:r>
                      <a:endParaRPr lang="en-US" dirty="0"/>
                    </a:p>
                  </a:txBody>
                  <a:tcPr/>
                </a:tc>
                <a:tc>
                  <a:txBody>
                    <a:bodyPr/>
                    <a:lstStyle/>
                    <a:p>
                      <a:r>
                        <a:rPr lang="en-US" b="0" i="0" dirty="0">
                          <a:latin typeface="Arial Regular"/>
                        </a:rPr>
                        <a:t>Conserved genomic elements,</a:t>
                      </a:r>
                      <a:r>
                        <a:rPr lang="en-US" baseline="0" dirty="0"/>
                        <a:t> transcription factor binding site, cytogenetic band, segmental duplications, GWAS..  </a:t>
                      </a:r>
                      <a:endParaRPr lang="en-US" dirty="0"/>
                    </a:p>
                  </a:txBody>
                  <a:tcPr/>
                </a:tc>
                <a:extLst>
                  <a:ext uri="{0D108BD9-81ED-4DB2-BD59-A6C34878D82A}">
                    <a16:rowId xmlns:a16="http://schemas.microsoft.com/office/drawing/2014/main" val="10001"/>
                  </a:ext>
                </a:extLst>
              </a:tr>
              <a:tr h="757519">
                <a:tc>
                  <a:txBody>
                    <a:bodyPr/>
                    <a:lstStyle/>
                    <a:p>
                      <a:r>
                        <a:rPr lang="en-US" b="0" i="0" dirty="0">
                          <a:latin typeface="Arial Regular"/>
                        </a:rPr>
                        <a:t>Filter-based annotation</a:t>
                      </a:r>
                    </a:p>
                  </a:txBody>
                  <a:tcPr/>
                </a:tc>
                <a:tc>
                  <a:txBody>
                    <a:bodyPr/>
                    <a:lstStyle/>
                    <a:p>
                      <a:r>
                        <a:rPr lang="en-US" b="0" i="0" dirty="0">
                          <a:latin typeface="Arial Regular"/>
                        </a:rPr>
                        <a:t>1000 GP, </a:t>
                      </a:r>
                      <a:r>
                        <a:rPr lang="en-US" dirty="0" err="1"/>
                        <a:t>dbSNP</a:t>
                      </a:r>
                      <a:r>
                        <a:rPr lang="en-US" dirty="0"/>
                        <a:t>, ESP, EXAC, non-synonymous variants annotation</a:t>
                      </a:r>
                      <a:r>
                        <a:rPr lang="en-US" baseline="0" dirty="0"/>
                        <a:t> (SIFT/Polyphen2/</a:t>
                      </a:r>
                      <a:r>
                        <a:rPr lang="en-US" baseline="0" dirty="0" err="1"/>
                        <a:t>MutationTaster</a:t>
                      </a:r>
                      <a:r>
                        <a:rPr lang="en-US" baseline="0" dirty="0"/>
                        <a:t>/LRT/FATHMM/CADD..), </a:t>
                      </a:r>
                      <a:r>
                        <a:rPr lang="en-US" baseline="0" dirty="0" err="1"/>
                        <a:t>ClinVar</a:t>
                      </a:r>
                      <a:r>
                        <a:rPr lang="is-IS" baseline="0" dirty="0"/>
                        <a:t>…</a:t>
                      </a:r>
                      <a:endParaRPr lang="en-US" dirty="0"/>
                    </a:p>
                  </a:txBody>
                  <a:tcPr/>
                </a:tc>
                <a:extLst>
                  <a:ext uri="{0D108BD9-81ED-4DB2-BD59-A6C34878D82A}">
                    <a16:rowId xmlns:a16="http://schemas.microsoft.com/office/drawing/2014/main" val="10002"/>
                  </a:ext>
                </a:extLst>
              </a:tr>
            </a:tbl>
          </a:graphicData>
        </a:graphic>
      </p:graphicFrame>
      <p:sp>
        <p:nvSpPr>
          <p:cNvPr id="8" name="Rectangle 7"/>
          <p:cNvSpPr/>
          <p:nvPr/>
        </p:nvSpPr>
        <p:spPr>
          <a:xfrm>
            <a:off x="1852707" y="6278736"/>
            <a:ext cx="8561293" cy="369332"/>
          </a:xfrm>
          <a:prstGeom prst="rect">
            <a:avLst/>
          </a:prstGeom>
        </p:spPr>
        <p:txBody>
          <a:bodyPr wrap="square">
            <a:spAutoFit/>
          </a:bodyPr>
          <a:lstStyle/>
          <a:p>
            <a:r>
              <a:rPr lang="en-US" dirty="0">
                <a:latin typeface="Arial Regular"/>
              </a:rPr>
              <a:t>For comprehensive list, see </a:t>
            </a:r>
            <a:r>
              <a:rPr lang="en-US" dirty="0">
                <a:latin typeface="Arial Regular"/>
                <a:hlinkClick r:id="rId8"/>
              </a:rPr>
              <a:t>http://annovar.openbioinformatics.org/en/latest/</a:t>
            </a:r>
            <a:r>
              <a:rPr lang="en-US" dirty="0">
                <a:latin typeface="Arial Regular"/>
              </a:rPr>
              <a:t> </a:t>
            </a:r>
          </a:p>
        </p:txBody>
      </p:sp>
    </p:spTree>
    <p:extLst>
      <p:ext uri="{BB962C8B-B14F-4D97-AF65-F5344CB8AC3E}">
        <p14:creationId xmlns:p14="http://schemas.microsoft.com/office/powerpoint/2010/main" val="27143484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Variant Analysis…</a:t>
            </a:r>
            <a:br>
              <a:rPr lang="en-US" dirty="0"/>
            </a:br>
            <a:r>
              <a:rPr lang="en-US" dirty="0"/>
              <a:t>like finding a needle in a ‘deep’ haystack</a:t>
            </a:r>
          </a:p>
        </p:txBody>
      </p:sp>
      <p:pic>
        <p:nvPicPr>
          <p:cNvPr id="12" name="Content Placeholder 11"/>
          <p:cNvPicPr>
            <a:picLocks noGrp="1" noChangeAspect="1"/>
          </p:cNvPicPr>
          <p:nvPr>
            <p:ph sz="half" idx="1"/>
          </p:nvPr>
        </p:nvPicPr>
        <p:blipFill>
          <a:blip r:embed="rId3" cstate="email">
            <a:extLst>
              <a:ext uri="{28A0092B-C50C-407E-A947-70E740481C1C}">
                <a14:useLocalDpi xmlns:a14="http://schemas.microsoft.com/office/drawing/2010/main"/>
              </a:ext>
            </a:extLst>
          </a:blip>
          <a:stretch>
            <a:fillRect/>
          </a:stretch>
        </p:blipFill>
        <p:spPr>
          <a:xfrm>
            <a:off x="4391298" y="1827401"/>
            <a:ext cx="3464786" cy="4722949"/>
          </a:xfrm>
        </p:spPr>
      </p:pic>
      <p:sp>
        <p:nvSpPr>
          <p:cNvPr id="4" name="Slide Number Placeholder 3"/>
          <p:cNvSpPr>
            <a:spLocks noGrp="1"/>
          </p:cNvSpPr>
          <p:nvPr>
            <p:ph type="sldNum" sz="quarter" idx="12"/>
          </p:nvPr>
        </p:nvSpPr>
        <p:spPr/>
        <p:txBody>
          <a:bodyPr/>
          <a:lstStyle/>
          <a:p>
            <a:fld id="{5E8D127A-7199-4E61-938E-D828E2042B8B}" type="slidenum">
              <a:rPr lang="en-US" smtClean="0">
                <a:latin typeface="Arial Regular"/>
              </a:rPr>
              <a:pPr/>
              <a:t>52</a:t>
            </a:fld>
            <a:endParaRPr lang="en-US">
              <a:latin typeface="Arial Regular"/>
            </a:endParaRPr>
          </a:p>
        </p:txBody>
      </p:sp>
    </p:spTree>
    <p:extLst>
      <p:ext uri="{BB962C8B-B14F-4D97-AF65-F5344CB8AC3E}">
        <p14:creationId xmlns:p14="http://schemas.microsoft.com/office/powerpoint/2010/main" val="22998719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Look for evidence of variants of interest</a:t>
            </a:r>
          </a:p>
        </p:txBody>
      </p:sp>
      <p:pic>
        <p:nvPicPr>
          <p:cNvPr id="5" name="Picture 4"/>
          <p:cNvPicPr>
            <a:picLocks noChangeAspect="1"/>
          </p:cNvPicPr>
          <p:nvPr/>
        </p:nvPicPr>
        <p:blipFill>
          <a:blip r:embed="rId2"/>
          <a:stretch>
            <a:fillRect/>
          </a:stretch>
        </p:blipFill>
        <p:spPr>
          <a:xfrm>
            <a:off x="3175000" y="1640594"/>
            <a:ext cx="5829300" cy="4025900"/>
          </a:xfrm>
          <a:prstGeom prst="rect">
            <a:avLst/>
          </a:prstGeom>
        </p:spPr>
      </p:pic>
    </p:spTree>
    <p:extLst>
      <p:ext uri="{BB962C8B-B14F-4D97-AF65-F5344CB8AC3E}">
        <p14:creationId xmlns:p14="http://schemas.microsoft.com/office/powerpoint/2010/main" val="17990791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913" y="187343"/>
            <a:ext cx="8229600" cy="755505"/>
          </a:xfrm>
        </p:spPr>
        <p:txBody>
          <a:bodyPr>
            <a:normAutofit fontScale="90000"/>
          </a:bodyPr>
          <a:lstStyle/>
          <a:p>
            <a:pPr algn="l"/>
            <a:r>
              <a:rPr lang="en-US" dirty="0"/>
              <a:t>Further filters needed</a:t>
            </a:r>
          </a:p>
        </p:txBody>
      </p:sp>
      <p:sp>
        <p:nvSpPr>
          <p:cNvPr id="3" name="Content Placeholder 2"/>
          <p:cNvSpPr>
            <a:spLocks noGrp="1"/>
          </p:cNvSpPr>
          <p:nvPr>
            <p:ph idx="1"/>
          </p:nvPr>
        </p:nvSpPr>
        <p:spPr>
          <a:xfrm>
            <a:off x="996287" y="1527048"/>
            <a:ext cx="6088800" cy="4416552"/>
          </a:xfrm>
        </p:spPr>
        <p:txBody>
          <a:bodyPr>
            <a:normAutofit/>
          </a:bodyPr>
          <a:lstStyle/>
          <a:p>
            <a:r>
              <a:rPr lang="en-US" dirty="0"/>
              <a:t>High number of variants</a:t>
            </a:r>
          </a:p>
          <a:p>
            <a:endParaRPr lang="en-US" dirty="0"/>
          </a:p>
          <a:p>
            <a:r>
              <a:rPr lang="en-US" dirty="0"/>
              <a:t>The goal is to narrow down your list of variants</a:t>
            </a:r>
          </a:p>
          <a:p>
            <a:endParaRPr lang="en-US" dirty="0"/>
          </a:p>
          <a:p>
            <a:r>
              <a:rPr lang="en-US" dirty="0"/>
              <a:t>Eliminate variants that are not interesting</a:t>
            </a:r>
          </a:p>
        </p:txBody>
      </p:sp>
      <p:sp>
        <p:nvSpPr>
          <p:cNvPr id="4" name="Slide Number Placeholder 3"/>
          <p:cNvSpPr>
            <a:spLocks noGrp="1"/>
          </p:cNvSpPr>
          <p:nvPr>
            <p:ph type="sldNum" sz="quarter" idx="4294967295"/>
          </p:nvPr>
        </p:nvSpPr>
        <p:spPr>
          <a:xfrm>
            <a:off x="9653016" y="6419088"/>
            <a:ext cx="914400" cy="384048"/>
          </a:xfrm>
          <a:prstGeom prst="rect">
            <a:avLst/>
          </a:prstGeom>
        </p:spPr>
        <p:txBody>
          <a:bodyPr/>
          <a:lstStyle/>
          <a:p>
            <a:fld id="{0235576B-7F3C-4840-ADD7-A9DF1158E3A5}" type="slidenum">
              <a:rPr lang="en-US" smtClean="0"/>
              <a:pPr/>
              <a:t>54</a:t>
            </a:fld>
            <a:endParaRPr lang="en-US"/>
          </a:p>
        </p:txBody>
      </p:sp>
      <p:graphicFrame>
        <p:nvGraphicFramePr>
          <p:cNvPr id="5" name="Diagram 4"/>
          <p:cNvGraphicFramePr/>
          <p:nvPr>
            <p:extLst/>
          </p:nvPr>
        </p:nvGraphicFramePr>
        <p:xfrm>
          <a:off x="6551688" y="2438400"/>
          <a:ext cx="4064000" cy="337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own Arrow 5"/>
          <p:cNvSpPr/>
          <p:nvPr/>
        </p:nvSpPr>
        <p:spPr>
          <a:xfrm>
            <a:off x="7696200" y="2057400"/>
            <a:ext cx="508000" cy="325120"/>
          </a:xfrm>
          <a:prstGeom prst="downArrow">
            <a:avLst/>
          </a:prstGeom>
          <a:scene3d>
            <a:camera prst="orthographicFront"/>
            <a:lightRig rig="threePt" dir="t">
              <a:rot lat="0" lon="0" rev="7500000"/>
            </a:lightRig>
          </a:scene3d>
          <a:sp3d z="152400" extrusionH="63500" prstMaterial="matte">
            <a:bevelT w="50800" h="19050" prst="relaxedInset"/>
            <a:contourClr>
              <a:schemeClr val="bg1"/>
            </a:contourClr>
          </a:sp3d>
        </p:spPr>
        <p:style>
          <a:lnRef idx="0">
            <a:schemeClr val="lt1">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dk1">
              <a:hueOff val="0"/>
              <a:satOff val="0"/>
              <a:lumOff val="0"/>
              <a:alphaOff val="0"/>
            </a:schemeClr>
          </a:fontRef>
        </p:style>
      </p:sp>
      <p:grpSp>
        <p:nvGrpSpPr>
          <p:cNvPr id="7" name="Group 6"/>
          <p:cNvGrpSpPr/>
          <p:nvPr/>
        </p:nvGrpSpPr>
        <p:grpSpPr>
          <a:xfrm>
            <a:off x="6705600" y="1447800"/>
            <a:ext cx="2438400" cy="609600"/>
            <a:chOff x="812799" y="2684780"/>
            <a:chExt cx="2438400" cy="609600"/>
          </a:xfrm>
        </p:grpSpPr>
        <p:sp>
          <p:nvSpPr>
            <p:cNvPr id="8" name="Rectangle 7"/>
            <p:cNvSpPr/>
            <p:nvPr/>
          </p:nvSpPr>
          <p:spPr>
            <a:xfrm>
              <a:off x="812799" y="2684780"/>
              <a:ext cx="2438400" cy="6096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Rectangle 8"/>
            <p:cNvSpPr/>
            <p:nvPr/>
          </p:nvSpPr>
          <p:spPr>
            <a:xfrm>
              <a:off x="812799" y="2684780"/>
              <a:ext cx="2438400" cy="609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9352" tIns="149352" rIns="149352" bIns="149352" numCol="1" spcCol="1270" anchor="ctr" anchorCtr="0">
              <a:noAutofit/>
            </a:bodyPr>
            <a:lstStyle/>
            <a:p>
              <a:pPr algn="ctr"/>
              <a:r>
                <a:rPr lang="en-US" sz="2400" dirty="0">
                  <a:latin typeface="Arial Regular"/>
                </a:rPr>
                <a:t>17,687 SNPs</a:t>
              </a:r>
            </a:p>
          </p:txBody>
        </p:sp>
      </p:grpSp>
      <p:sp>
        <p:nvSpPr>
          <p:cNvPr id="10" name="Rectangle 9"/>
          <p:cNvSpPr/>
          <p:nvPr/>
        </p:nvSpPr>
        <p:spPr>
          <a:xfrm>
            <a:off x="6911905" y="6433804"/>
            <a:ext cx="3198311" cy="369332"/>
          </a:xfrm>
          <a:prstGeom prst="rect">
            <a:avLst/>
          </a:prstGeom>
        </p:spPr>
        <p:txBody>
          <a:bodyPr wrap="none">
            <a:spAutoFit/>
          </a:bodyPr>
          <a:lstStyle/>
          <a:p>
            <a:r>
              <a:rPr lang="en-US" dirty="0" err="1">
                <a:latin typeface="Arial Regular"/>
              </a:rPr>
              <a:t>PLoS</a:t>
            </a:r>
            <a:r>
              <a:rPr lang="en-US" dirty="0">
                <a:latin typeface="Arial Regular"/>
              </a:rPr>
              <a:t> One. 2012;7(1):e29708</a:t>
            </a:r>
          </a:p>
        </p:txBody>
      </p:sp>
    </p:spTree>
    <p:extLst>
      <p:ext uri="{BB962C8B-B14F-4D97-AF65-F5344CB8AC3E}">
        <p14:creationId xmlns:p14="http://schemas.microsoft.com/office/powerpoint/2010/main" val="38268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4095" y="413600"/>
            <a:ext cx="8229600" cy="559474"/>
          </a:xfrm>
        </p:spPr>
        <p:txBody>
          <a:bodyPr>
            <a:normAutofit fontScale="90000"/>
          </a:bodyPr>
          <a:lstStyle/>
          <a:p>
            <a:pPr algn="l"/>
            <a:r>
              <a:rPr lang="en-US" dirty="0"/>
              <a:t>Things to consider</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02329392"/>
              </p:ext>
            </p:extLst>
          </p:nvPr>
        </p:nvGraphicFramePr>
        <p:xfrm>
          <a:off x="4478740" y="693337"/>
          <a:ext cx="8229600" cy="58345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6DD6051F-50B2-CD4F-A945-E90C6BD020BE}"/>
              </a:ext>
            </a:extLst>
          </p:cNvPr>
          <p:cNvGraphicFramePr/>
          <p:nvPr>
            <p:extLst>
              <p:ext uri="{D42A27DB-BD31-4B8C-83A1-F6EECF244321}">
                <p14:modId xmlns:p14="http://schemas.microsoft.com/office/powerpoint/2010/main" val="3470070650"/>
              </p:ext>
            </p:extLst>
          </p:nvPr>
        </p:nvGraphicFramePr>
        <p:xfrm>
          <a:off x="1350815" y="2028747"/>
          <a:ext cx="2330893" cy="292088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Right Arrow 5">
            <a:extLst>
              <a:ext uri="{FF2B5EF4-FFF2-40B4-BE49-F238E27FC236}">
                <a16:creationId xmlns:a16="http://schemas.microsoft.com/office/drawing/2014/main" id="{3AE6CC40-36F4-8348-AC05-F9EA92046310}"/>
              </a:ext>
            </a:extLst>
          </p:cNvPr>
          <p:cNvSpPr/>
          <p:nvPr/>
        </p:nvSpPr>
        <p:spPr>
          <a:xfrm>
            <a:off x="3681708" y="2140495"/>
            <a:ext cx="1867156" cy="28091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84347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00" y="0"/>
            <a:ext cx="10863580" cy="1135910"/>
          </a:xfrm>
        </p:spPr>
        <p:txBody>
          <a:bodyPr>
            <a:noAutofit/>
          </a:bodyPr>
          <a:lstStyle/>
          <a:p>
            <a:pPr algn="l"/>
            <a:r>
              <a:rPr lang="en-US" sz="3600" dirty="0"/>
              <a:t>Overview of next-generation sequencing processing for variant analysis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392909"/>
              </p:ext>
            </p:extLst>
          </p:nvPr>
        </p:nvGraphicFramePr>
        <p:xfrm>
          <a:off x="825500" y="1478280"/>
          <a:ext cx="11031220" cy="5074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F0A4391F-072A-8F41-BDC3-C501549CB5F9}"/>
              </a:ext>
            </a:extLst>
          </p:cNvPr>
          <p:cNvSpPr txBox="1"/>
          <p:nvPr/>
        </p:nvSpPr>
        <p:spPr>
          <a:xfrm>
            <a:off x="4549479" y="5749527"/>
            <a:ext cx="1577932" cy="369332"/>
          </a:xfrm>
          <a:prstGeom prst="rect">
            <a:avLst/>
          </a:prstGeom>
          <a:noFill/>
        </p:spPr>
        <p:txBody>
          <a:bodyPr wrap="none" rtlCol="0">
            <a:spAutoFit/>
          </a:bodyPr>
          <a:lstStyle/>
          <a:p>
            <a:r>
              <a:rPr lang="en-US" dirty="0"/>
              <a:t>Quality control</a:t>
            </a:r>
          </a:p>
        </p:txBody>
      </p:sp>
      <p:cxnSp>
        <p:nvCxnSpPr>
          <p:cNvPr id="6" name="Straight Arrow Connector 5">
            <a:extLst>
              <a:ext uri="{FF2B5EF4-FFF2-40B4-BE49-F238E27FC236}">
                <a16:creationId xmlns:a16="http://schemas.microsoft.com/office/drawing/2014/main" id="{70C6361F-A1C2-7046-9980-5795E00BAFEF}"/>
              </a:ext>
            </a:extLst>
          </p:cNvPr>
          <p:cNvCxnSpPr>
            <a:cxnSpLocks/>
          </p:cNvCxnSpPr>
          <p:nvPr/>
        </p:nvCxnSpPr>
        <p:spPr>
          <a:xfrm>
            <a:off x="2956560" y="5075450"/>
            <a:ext cx="1463040" cy="746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FA8C6C35-5768-D34A-B3DD-9F6FCE5E61A5}"/>
              </a:ext>
            </a:extLst>
          </p:cNvPr>
          <p:cNvCxnSpPr>
            <a:cxnSpLocks/>
          </p:cNvCxnSpPr>
          <p:nvPr/>
        </p:nvCxnSpPr>
        <p:spPr>
          <a:xfrm>
            <a:off x="5166360" y="5075450"/>
            <a:ext cx="0" cy="609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3067744-7940-1C40-8159-2C8EEFBE200D}"/>
              </a:ext>
            </a:extLst>
          </p:cNvPr>
          <p:cNvCxnSpPr>
            <a:cxnSpLocks/>
          </p:cNvCxnSpPr>
          <p:nvPr/>
        </p:nvCxnSpPr>
        <p:spPr>
          <a:xfrm flipH="1">
            <a:off x="6257290" y="5075450"/>
            <a:ext cx="955674" cy="609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70367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Analysis</a:t>
            </a:r>
          </a:p>
        </p:txBody>
      </p:sp>
      <p:sp>
        <p:nvSpPr>
          <p:cNvPr id="3" name="Content Placeholder 2"/>
          <p:cNvSpPr>
            <a:spLocks noGrp="1"/>
          </p:cNvSpPr>
          <p:nvPr>
            <p:ph idx="1"/>
          </p:nvPr>
        </p:nvSpPr>
        <p:spPr/>
        <p:txBody>
          <a:bodyPr>
            <a:normAutofit fontScale="92500" lnSpcReduction="10000"/>
          </a:bodyPr>
          <a:lstStyle/>
          <a:p>
            <a:r>
              <a:rPr lang="en-US" dirty="0"/>
              <a:t>Trio/Family Based Analysis</a:t>
            </a:r>
          </a:p>
          <a:p>
            <a:pPr lvl="1"/>
            <a:r>
              <a:rPr lang="en-US" dirty="0" err="1"/>
              <a:t>PhaseByTransmission</a:t>
            </a:r>
            <a:r>
              <a:rPr lang="en-US" dirty="0"/>
              <a:t> (GATK)</a:t>
            </a:r>
          </a:p>
          <a:p>
            <a:pPr lvl="1"/>
            <a:r>
              <a:rPr lang="en-US" dirty="0"/>
              <a:t>GEMINI </a:t>
            </a:r>
            <a:r>
              <a:rPr lang="en-US" dirty="0">
                <a:hlinkClick r:id="rId2"/>
              </a:rPr>
              <a:t>https://gemini.readthedocs.org/en/latest/</a:t>
            </a:r>
            <a:r>
              <a:rPr lang="en-US" dirty="0"/>
              <a:t> </a:t>
            </a:r>
          </a:p>
          <a:p>
            <a:pPr lvl="1"/>
            <a:r>
              <a:rPr lang="en-US" dirty="0" err="1"/>
              <a:t>pVAAST</a:t>
            </a:r>
            <a:endParaRPr lang="en-US" dirty="0"/>
          </a:p>
          <a:p>
            <a:r>
              <a:rPr lang="en-US" dirty="0"/>
              <a:t>Somatic Variation</a:t>
            </a:r>
          </a:p>
          <a:p>
            <a:pPr lvl="1"/>
            <a:r>
              <a:rPr lang="en-US" dirty="0"/>
              <a:t>Tumor/normal </a:t>
            </a:r>
          </a:p>
          <a:p>
            <a:pPr lvl="1"/>
            <a:r>
              <a:rPr lang="en-US" dirty="0" err="1"/>
              <a:t>MuTech</a:t>
            </a:r>
            <a:r>
              <a:rPr lang="en-US" dirty="0"/>
              <a:t> </a:t>
            </a:r>
            <a:r>
              <a:rPr lang="en-US" dirty="0">
                <a:solidFill>
                  <a:srgbClr val="0000FF"/>
                </a:solidFill>
              </a:rPr>
              <a:t>http://</a:t>
            </a:r>
            <a:r>
              <a:rPr lang="en-US" dirty="0" err="1">
                <a:solidFill>
                  <a:srgbClr val="0000FF"/>
                </a:solidFill>
              </a:rPr>
              <a:t>archive.broadinstitute.org</a:t>
            </a:r>
            <a:r>
              <a:rPr lang="en-US" dirty="0">
                <a:solidFill>
                  <a:srgbClr val="0000FF"/>
                </a:solidFill>
              </a:rPr>
              <a:t>/cancer/</a:t>
            </a:r>
            <a:r>
              <a:rPr lang="en-US" dirty="0" err="1">
                <a:solidFill>
                  <a:srgbClr val="0000FF"/>
                </a:solidFill>
              </a:rPr>
              <a:t>cga</a:t>
            </a:r>
            <a:r>
              <a:rPr lang="en-US" dirty="0">
                <a:solidFill>
                  <a:srgbClr val="0000FF"/>
                </a:solidFill>
              </a:rPr>
              <a:t>/</a:t>
            </a:r>
            <a:r>
              <a:rPr lang="en-US" dirty="0" err="1">
                <a:solidFill>
                  <a:srgbClr val="0000FF"/>
                </a:solidFill>
              </a:rPr>
              <a:t>mutect</a:t>
            </a:r>
            <a:endParaRPr lang="en-US" dirty="0">
              <a:solidFill>
                <a:srgbClr val="0000FF"/>
              </a:solidFill>
            </a:endParaRPr>
          </a:p>
          <a:p>
            <a:r>
              <a:rPr lang="en-US" dirty="0"/>
              <a:t>Association Studies</a:t>
            </a:r>
          </a:p>
          <a:p>
            <a:r>
              <a:rPr lang="en-US" dirty="0"/>
              <a:t>Copy number variation analysis</a:t>
            </a:r>
          </a:p>
        </p:txBody>
      </p:sp>
    </p:spTree>
    <p:extLst>
      <p:ext uri="{BB962C8B-B14F-4D97-AF65-F5344CB8AC3E}">
        <p14:creationId xmlns:p14="http://schemas.microsoft.com/office/powerpoint/2010/main" val="20557684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24590" y="1447800"/>
            <a:ext cx="5541699" cy="5181600"/>
          </a:xfrm>
          <a:prstGeom prst="rect">
            <a:avLst/>
          </a:prstGeom>
        </p:spPr>
      </p:pic>
      <p:sp>
        <p:nvSpPr>
          <p:cNvPr id="2" name="Title 1"/>
          <p:cNvSpPr>
            <a:spLocks noGrp="1"/>
          </p:cNvSpPr>
          <p:nvPr>
            <p:ph type="title"/>
          </p:nvPr>
        </p:nvSpPr>
        <p:spPr/>
        <p:txBody>
          <a:bodyPr/>
          <a:lstStyle/>
          <a:p>
            <a:r>
              <a:rPr lang="en-US" dirty="0"/>
              <a:t>GWAS Association studies</a:t>
            </a:r>
          </a:p>
        </p:txBody>
      </p:sp>
      <p:sp>
        <p:nvSpPr>
          <p:cNvPr id="3" name="Content Placeholder 2"/>
          <p:cNvSpPr>
            <a:spLocks noGrp="1"/>
          </p:cNvSpPr>
          <p:nvPr>
            <p:ph idx="1"/>
          </p:nvPr>
        </p:nvSpPr>
        <p:spPr>
          <a:xfrm>
            <a:off x="2120228" y="1527048"/>
            <a:ext cx="2946053" cy="4416552"/>
          </a:xfrm>
        </p:spPr>
        <p:txBody>
          <a:bodyPr>
            <a:normAutofit fontScale="85000" lnSpcReduction="20000"/>
          </a:bodyPr>
          <a:lstStyle/>
          <a:p>
            <a:r>
              <a:rPr lang="en-US" dirty="0"/>
              <a:t>A typical analysis:</a:t>
            </a:r>
          </a:p>
          <a:p>
            <a:pPr lvl="1"/>
            <a:r>
              <a:rPr lang="en-US" dirty="0"/>
              <a:t>Identify SNPs where one allele is significantly more common in cases than controls </a:t>
            </a:r>
          </a:p>
          <a:p>
            <a:pPr lvl="1"/>
            <a:endParaRPr lang="en-US" dirty="0"/>
          </a:p>
          <a:p>
            <a:pPr lvl="1"/>
            <a:r>
              <a:rPr lang="en-US" dirty="0"/>
              <a:t>Hardy-Weinberg Chi Square</a:t>
            </a:r>
          </a:p>
        </p:txBody>
      </p:sp>
      <p:sp>
        <p:nvSpPr>
          <p:cNvPr id="7" name="Rectangle 6"/>
          <p:cNvSpPr/>
          <p:nvPr/>
        </p:nvSpPr>
        <p:spPr>
          <a:xfrm>
            <a:off x="1724189" y="6398876"/>
            <a:ext cx="6400800" cy="369332"/>
          </a:xfrm>
          <a:prstGeom prst="rect">
            <a:avLst/>
          </a:prstGeom>
        </p:spPr>
        <p:txBody>
          <a:bodyPr wrap="square">
            <a:spAutoFit/>
          </a:bodyPr>
          <a:lstStyle/>
          <a:p>
            <a:r>
              <a:rPr lang="en-US" dirty="0">
                <a:latin typeface="Arial Regular"/>
                <a:hlinkClick r:id="rId4"/>
              </a:rPr>
              <a:t>http://en.wikipedia.org/wiki/Genome-wide_association_study</a:t>
            </a:r>
            <a:r>
              <a:rPr lang="en-US" dirty="0">
                <a:latin typeface="Arial Regular"/>
              </a:rPr>
              <a:t> </a:t>
            </a:r>
          </a:p>
        </p:txBody>
      </p:sp>
      <p:sp>
        <p:nvSpPr>
          <p:cNvPr id="5" name="Donut 4"/>
          <p:cNvSpPr/>
          <p:nvPr/>
        </p:nvSpPr>
        <p:spPr>
          <a:xfrm>
            <a:off x="6889167" y="2743200"/>
            <a:ext cx="1524000" cy="609600"/>
          </a:xfrm>
          <a:prstGeom prst="donut">
            <a:avLst>
              <a:gd name="adj" fmla="val 4692"/>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rial Regular"/>
            </a:endParaRPr>
          </a:p>
        </p:txBody>
      </p:sp>
      <p:sp>
        <p:nvSpPr>
          <p:cNvPr id="8" name="Donut 7"/>
          <p:cNvSpPr/>
          <p:nvPr/>
        </p:nvSpPr>
        <p:spPr>
          <a:xfrm>
            <a:off x="6889167" y="4800600"/>
            <a:ext cx="1524000" cy="609600"/>
          </a:xfrm>
          <a:prstGeom prst="donut">
            <a:avLst>
              <a:gd name="adj" fmla="val 4692"/>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rial Regular"/>
            </a:endParaRPr>
          </a:p>
        </p:txBody>
      </p:sp>
      <p:sp>
        <p:nvSpPr>
          <p:cNvPr id="9" name="TextBox 8"/>
          <p:cNvSpPr txBox="1"/>
          <p:nvPr/>
        </p:nvSpPr>
        <p:spPr>
          <a:xfrm>
            <a:off x="7803114" y="6400800"/>
            <a:ext cx="2903424" cy="369332"/>
          </a:xfrm>
          <a:prstGeom prst="rect">
            <a:avLst/>
          </a:prstGeom>
          <a:noFill/>
        </p:spPr>
        <p:txBody>
          <a:bodyPr wrap="none" rtlCol="0">
            <a:spAutoFit/>
          </a:bodyPr>
          <a:lstStyle/>
          <a:p>
            <a:r>
              <a:rPr lang="en-US" dirty="0">
                <a:latin typeface="Arial Regular"/>
                <a:hlinkClick r:id="rId5"/>
              </a:rPr>
              <a:t>http://www.ebi.ac.uk/gwas/</a:t>
            </a:r>
            <a:endParaRPr lang="en-US" dirty="0">
              <a:latin typeface="Arial Regular"/>
            </a:endParaRPr>
          </a:p>
        </p:txBody>
      </p:sp>
    </p:spTree>
    <p:extLst>
      <p:ext uri="{BB962C8B-B14F-4D97-AF65-F5344CB8AC3E}">
        <p14:creationId xmlns:p14="http://schemas.microsoft.com/office/powerpoint/2010/main" val="37287383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GWAS </a:t>
            </a:r>
            <a:r>
              <a:rPr lang="en-US" dirty="0" err="1"/>
              <a:t>manhattan</a:t>
            </a:r>
            <a:r>
              <a:rPr lang="en-US" dirty="0"/>
              <a:t> plot</a:t>
            </a:r>
          </a:p>
        </p:txBody>
      </p:sp>
      <p:sp>
        <p:nvSpPr>
          <p:cNvPr id="5" name="Content Placeholder 4"/>
          <p:cNvSpPr>
            <a:spLocks noGrp="1"/>
          </p:cNvSpPr>
          <p:nvPr>
            <p:ph idx="1"/>
          </p:nvPr>
        </p:nvSpPr>
        <p:spPr>
          <a:xfrm>
            <a:off x="2096651" y="5541459"/>
            <a:ext cx="8229600" cy="1092308"/>
          </a:xfrm>
        </p:spPr>
        <p:txBody>
          <a:bodyPr/>
          <a:lstStyle/>
          <a:p>
            <a:r>
              <a:rPr lang="en-US" dirty="0"/>
              <a:t>Only applicable for large cohort</a:t>
            </a:r>
          </a:p>
        </p:txBody>
      </p:sp>
      <p:pic>
        <p:nvPicPr>
          <p:cNvPr id="4" name="Picture 3"/>
          <p:cNvPicPr>
            <a:picLocks noChangeAspect="1"/>
          </p:cNvPicPr>
          <p:nvPr/>
        </p:nvPicPr>
        <p:blipFill>
          <a:blip r:embed="rId2"/>
          <a:stretch>
            <a:fillRect/>
          </a:stretch>
        </p:blipFill>
        <p:spPr>
          <a:xfrm>
            <a:off x="1524000" y="1638301"/>
            <a:ext cx="9144000" cy="3558791"/>
          </a:xfrm>
          <a:prstGeom prst="rect">
            <a:avLst/>
          </a:prstGeom>
        </p:spPr>
      </p:pic>
    </p:spTree>
    <p:extLst>
      <p:ext uri="{BB962C8B-B14F-4D97-AF65-F5344CB8AC3E}">
        <p14:creationId xmlns:p14="http://schemas.microsoft.com/office/powerpoint/2010/main" val="3028317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305" y="174812"/>
            <a:ext cx="8795649" cy="738064"/>
          </a:xfrm>
        </p:spPr>
        <p:txBody>
          <a:bodyPr>
            <a:normAutofit/>
          </a:bodyPr>
          <a:lstStyle/>
          <a:p>
            <a:pPr algn="l"/>
            <a:r>
              <a:rPr lang="en-US" sz="2800" b="1" dirty="0"/>
              <a:t>Variants are not only found in coding sequences</a:t>
            </a:r>
          </a:p>
        </p:txBody>
      </p:sp>
      <p:sp>
        <p:nvSpPr>
          <p:cNvPr id="7" name="TextBox 6"/>
          <p:cNvSpPr txBox="1"/>
          <p:nvPr/>
        </p:nvSpPr>
        <p:spPr>
          <a:xfrm>
            <a:off x="1981200" y="1295401"/>
            <a:ext cx="7772400" cy="769441"/>
          </a:xfrm>
          <a:prstGeom prst="rect">
            <a:avLst/>
          </a:prstGeom>
          <a:noFill/>
        </p:spPr>
        <p:txBody>
          <a:bodyPr wrap="square" rtlCol="0">
            <a:spAutoFit/>
          </a:bodyPr>
          <a:lstStyle/>
          <a:p>
            <a:r>
              <a:rPr lang="en-US" sz="2400" dirty="0">
                <a:latin typeface="Arial Regular"/>
              </a:rPr>
              <a:t>Main Goal:</a:t>
            </a:r>
            <a:endParaRPr lang="en-US" dirty="0">
              <a:latin typeface="Arial Regular"/>
            </a:endParaRPr>
          </a:p>
          <a:p>
            <a:pPr marL="285750" indent="-285750">
              <a:buFont typeface="Arial"/>
              <a:buChar char="•"/>
            </a:pPr>
            <a:r>
              <a:rPr lang="en-US" sz="2000" dirty="0">
                <a:latin typeface="Arial Regular"/>
              </a:rPr>
              <a:t>Find all functional elements in the genome</a:t>
            </a:r>
          </a:p>
        </p:txBody>
      </p:sp>
      <p:pic>
        <p:nvPicPr>
          <p:cNvPr id="8" name="Picture 7"/>
          <p:cNvPicPr>
            <a:picLocks noChangeAspect="1"/>
          </p:cNvPicPr>
          <p:nvPr/>
        </p:nvPicPr>
        <p:blipFill>
          <a:blip r:embed="rId3"/>
          <a:stretch>
            <a:fillRect/>
          </a:stretch>
        </p:blipFill>
        <p:spPr>
          <a:xfrm>
            <a:off x="9299512" y="1"/>
            <a:ext cx="2159000" cy="1295400"/>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52600" y="2057400"/>
            <a:ext cx="7854355" cy="4495800"/>
          </a:xfrm>
          <a:prstGeom prst="rect">
            <a:avLst/>
          </a:prstGeom>
        </p:spPr>
      </p:pic>
      <p:sp>
        <p:nvSpPr>
          <p:cNvPr id="3" name="Slide Number Placeholder 2"/>
          <p:cNvSpPr>
            <a:spLocks noGrp="1"/>
          </p:cNvSpPr>
          <p:nvPr>
            <p:ph type="sldNum" sz="quarter" idx="12"/>
          </p:nvPr>
        </p:nvSpPr>
        <p:spPr/>
        <p:txBody>
          <a:bodyPr/>
          <a:lstStyle/>
          <a:p>
            <a:fld id="{0235576B-7F3C-4840-ADD7-A9DF1158E3A5}" type="slidenum">
              <a:rPr lang="en-US" smtClean="0">
                <a:latin typeface="Arial Regular"/>
              </a:rPr>
              <a:pPr/>
              <a:t>6</a:t>
            </a:fld>
            <a:endParaRPr lang="en-US">
              <a:latin typeface="Arial Regular"/>
            </a:endParaRPr>
          </a:p>
        </p:txBody>
      </p:sp>
    </p:spTree>
    <p:extLst>
      <p:ext uri="{BB962C8B-B14F-4D97-AF65-F5344CB8AC3E}">
        <p14:creationId xmlns:p14="http://schemas.microsoft.com/office/powerpoint/2010/main" val="38804266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7353"/>
            <a:ext cx="8229600" cy="1143000"/>
          </a:xfrm>
        </p:spPr>
        <p:txBody>
          <a:bodyPr/>
          <a:lstStyle/>
          <a:p>
            <a:r>
              <a:rPr lang="en-US" dirty="0"/>
              <a:t>CNVs from </a:t>
            </a:r>
            <a:r>
              <a:rPr lang="en-US" dirty="0" err="1"/>
              <a:t>exome</a:t>
            </a:r>
            <a:endParaRPr lang="en-US" dirty="0"/>
          </a:p>
        </p:txBody>
      </p:sp>
      <p:sp>
        <p:nvSpPr>
          <p:cNvPr id="3" name="Content Placeholder 2"/>
          <p:cNvSpPr>
            <a:spLocks noGrp="1"/>
          </p:cNvSpPr>
          <p:nvPr>
            <p:ph idx="1"/>
          </p:nvPr>
        </p:nvSpPr>
        <p:spPr>
          <a:xfrm>
            <a:off x="1867648" y="1180353"/>
            <a:ext cx="8343153" cy="3048001"/>
          </a:xfrm>
        </p:spPr>
        <p:txBody>
          <a:bodyPr>
            <a:normAutofit fontScale="77500" lnSpcReduction="20000"/>
          </a:bodyPr>
          <a:lstStyle/>
          <a:p>
            <a:r>
              <a:rPr lang="en-US" dirty="0"/>
              <a:t>High variability of read-depth in </a:t>
            </a:r>
            <a:r>
              <a:rPr lang="en-US" dirty="0" err="1"/>
              <a:t>exomes</a:t>
            </a:r>
            <a:r>
              <a:rPr lang="en-US" dirty="0"/>
              <a:t> </a:t>
            </a:r>
          </a:p>
          <a:p>
            <a:r>
              <a:rPr lang="en-US" dirty="0"/>
              <a:t>CNV prediction is very challenging problem</a:t>
            </a:r>
          </a:p>
          <a:p>
            <a:pPr lvl="1"/>
            <a:r>
              <a:rPr lang="en-US" dirty="0"/>
              <a:t>High false positives</a:t>
            </a:r>
          </a:p>
          <a:p>
            <a:pPr lvl="1"/>
            <a:r>
              <a:rPr lang="en-US" dirty="0"/>
              <a:t>Break-points limited due to targets</a:t>
            </a:r>
          </a:p>
          <a:p>
            <a:pPr lvl="1"/>
            <a:r>
              <a:rPr lang="en-US" dirty="0"/>
              <a:t>Long range CNVs have higher positive predictive value</a:t>
            </a:r>
          </a:p>
          <a:p>
            <a:r>
              <a:rPr lang="en-US" dirty="0"/>
              <a:t>Useful when other alternatives (SNPs or </a:t>
            </a:r>
            <a:r>
              <a:rPr lang="en-US" dirty="0" err="1"/>
              <a:t>aCGH</a:t>
            </a:r>
            <a:r>
              <a:rPr lang="en-US" dirty="0"/>
              <a:t>) are not available</a:t>
            </a:r>
          </a:p>
          <a:p>
            <a:r>
              <a:rPr lang="en-US" dirty="0"/>
              <a:t>Lots of prediction tools!! (some examples below)</a:t>
            </a:r>
          </a:p>
        </p:txBody>
      </p:sp>
      <p:graphicFrame>
        <p:nvGraphicFramePr>
          <p:cNvPr id="5" name="Table 4"/>
          <p:cNvGraphicFramePr>
            <a:graphicFrameLocks noGrp="1"/>
          </p:cNvGraphicFramePr>
          <p:nvPr>
            <p:extLst/>
          </p:nvPr>
        </p:nvGraphicFramePr>
        <p:xfrm>
          <a:off x="2659529" y="4228355"/>
          <a:ext cx="6902824" cy="2181411"/>
        </p:xfrm>
        <a:graphic>
          <a:graphicData uri="http://schemas.openxmlformats.org/drawingml/2006/table">
            <a:tbl>
              <a:tblPr firstRow="1" bandRow="1">
                <a:tableStyleId>{5C22544A-7EE6-4342-B048-85BDC9FD1C3A}</a:tableStyleId>
              </a:tblPr>
              <a:tblGrid>
                <a:gridCol w="3451412">
                  <a:extLst>
                    <a:ext uri="{9D8B030D-6E8A-4147-A177-3AD203B41FA5}">
                      <a16:colId xmlns:a16="http://schemas.microsoft.com/office/drawing/2014/main" val="20000"/>
                    </a:ext>
                  </a:extLst>
                </a:gridCol>
                <a:gridCol w="3451412">
                  <a:extLst>
                    <a:ext uri="{9D8B030D-6E8A-4147-A177-3AD203B41FA5}">
                      <a16:colId xmlns:a16="http://schemas.microsoft.com/office/drawing/2014/main" val="20001"/>
                    </a:ext>
                  </a:extLst>
                </a:gridCol>
              </a:tblGrid>
              <a:tr h="518707">
                <a:tc>
                  <a:txBody>
                    <a:bodyPr/>
                    <a:lstStyle/>
                    <a:p>
                      <a:r>
                        <a:rPr lang="en-US" b="0" i="0" dirty="0">
                          <a:latin typeface="Arial Regular"/>
                        </a:rPr>
                        <a:t>Population Caller</a:t>
                      </a:r>
                    </a:p>
                  </a:txBody>
                  <a:tcPr/>
                </a:tc>
                <a:tc>
                  <a:txBody>
                    <a:bodyPr/>
                    <a:lstStyle/>
                    <a:p>
                      <a:r>
                        <a:rPr lang="en-US" b="0" i="0" dirty="0">
                          <a:latin typeface="Arial Regular"/>
                        </a:rPr>
                        <a:t>Somatic Caller</a:t>
                      </a:r>
                    </a:p>
                  </a:txBody>
                  <a:tcPr/>
                </a:tc>
                <a:extLst>
                  <a:ext uri="{0D108BD9-81ED-4DB2-BD59-A6C34878D82A}">
                    <a16:rowId xmlns:a16="http://schemas.microsoft.com/office/drawing/2014/main" val="10000"/>
                  </a:ext>
                </a:extLst>
              </a:tr>
              <a:tr h="1662704">
                <a:tc>
                  <a:txBody>
                    <a:bodyPr/>
                    <a:lstStyle/>
                    <a:p>
                      <a:r>
                        <a:rPr lang="en-US" b="0" i="0" dirty="0">
                          <a:latin typeface="Arial Regular"/>
                        </a:rPr>
                        <a:t>XHMM</a:t>
                      </a:r>
                    </a:p>
                    <a:p>
                      <a:r>
                        <a:rPr lang="en-US" dirty="0" err="1"/>
                        <a:t>CoNIFER</a:t>
                      </a:r>
                      <a:endParaRPr lang="en-US" dirty="0"/>
                    </a:p>
                    <a:p>
                      <a:r>
                        <a:rPr lang="en-US" dirty="0"/>
                        <a:t>EXCAVATOR</a:t>
                      </a:r>
                    </a:p>
                    <a:p>
                      <a:r>
                        <a:rPr lang="en-US" dirty="0" err="1"/>
                        <a:t>ExomeDepth</a:t>
                      </a:r>
                      <a:endParaRPr lang="en-US" dirty="0"/>
                    </a:p>
                    <a:p>
                      <a:r>
                        <a:rPr lang="en-US" dirty="0"/>
                        <a:t>CONTRA</a:t>
                      </a:r>
                    </a:p>
                  </a:txBody>
                  <a:tcPr/>
                </a:tc>
                <a:tc>
                  <a:txBody>
                    <a:bodyPr/>
                    <a:lstStyle/>
                    <a:p>
                      <a:pPr lvl="1"/>
                      <a:r>
                        <a:rPr lang="en-US" b="0" i="0" dirty="0" err="1">
                          <a:latin typeface="Arial Regular"/>
                        </a:rPr>
                        <a:t>ADTEx</a:t>
                      </a:r>
                      <a:endParaRPr lang="en-US" dirty="0"/>
                    </a:p>
                    <a:p>
                      <a:pPr lvl="1"/>
                      <a:r>
                        <a:rPr lang="en-US" dirty="0" err="1"/>
                        <a:t>ExomeCNV</a:t>
                      </a:r>
                      <a:endParaRPr lang="en-US" dirty="0"/>
                    </a:p>
                    <a:p>
                      <a:pPr lvl="1"/>
                      <a:r>
                        <a:rPr lang="en-US" dirty="0"/>
                        <a:t>Varscan2</a:t>
                      </a:r>
                    </a:p>
                    <a:p>
                      <a:pPr lvl="1"/>
                      <a:r>
                        <a:rPr lang="en-US" dirty="0"/>
                        <a:t>Control-FREEC</a:t>
                      </a:r>
                    </a:p>
                    <a:p>
                      <a:endParaRPr lang="en-US"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118614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28700" y="132667"/>
            <a:ext cx="10972800" cy="658903"/>
          </a:xfrm>
          <a:prstGeom prst="rect">
            <a:avLst/>
          </a:prstGeom>
        </p:spPr>
        <p:txBody>
          <a:bodyPr vert="horz" lIns="0" rIns="0" bIns="0" anchor="b">
            <a:normAutofit fontScale="97500"/>
          </a:bodyPr>
          <a:lstStyle>
            <a:lvl1pPr algn="l" rtl="0" eaLnBrk="1" latinLnBrk="0" hangingPunct="1">
              <a:spcBef>
                <a:spcPct val="0"/>
              </a:spcBef>
              <a:buNone/>
              <a:defRPr kumimoji="0" sz="3200" b="1" kern="1200">
                <a:ln>
                  <a:noFill/>
                </a:ln>
                <a:solidFill>
                  <a:schemeClr val="tx1"/>
                </a:solidFill>
                <a:effectLst/>
                <a:latin typeface="+mj-lt"/>
                <a:ea typeface="+mj-ea"/>
                <a:cs typeface="+mj-cs"/>
              </a:defRPr>
            </a:lvl1pPr>
          </a:lstStyle>
          <a:p>
            <a:r>
              <a:rPr lang="en-US" b="0" dirty="0">
                <a:latin typeface="Arial Regular"/>
              </a:rPr>
              <a:t>Deep Sequence: Fast genotyping</a:t>
            </a:r>
          </a:p>
        </p:txBody>
      </p:sp>
      <p:pic>
        <p:nvPicPr>
          <p:cNvPr id="8" name="Picture 7"/>
          <p:cNvPicPr>
            <a:picLocks noChangeAspect="1"/>
          </p:cNvPicPr>
          <p:nvPr/>
        </p:nvPicPr>
        <p:blipFill>
          <a:blip r:embed="rId3"/>
          <a:stretch>
            <a:fillRect/>
          </a:stretch>
        </p:blipFill>
        <p:spPr>
          <a:xfrm>
            <a:off x="2286000" y="1828800"/>
            <a:ext cx="6451600" cy="4645538"/>
          </a:xfrm>
          <a:prstGeom prst="rect">
            <a:avLst/>
          </a:prstGeom>
        </p:spPr>
      </p:pic>
      <p:sp>
        <p:nvSpPr>
          <p:cNvPr id="9" name="Rectangle 8"/>
          <p:cNvSpPr/>
          <p:nvPr/>
        </p:nvSpPr>
        <p:spPr>
          <a:xfrm>
            <a:off x="1828800" y="1295401"/>
            <a:ext cx="7467600" cy="646331"/>
          </a:xfrm>
          <a:prstGeom prst="rect">
            <a:avLst/>
          </a:prstGeom>
        </p:spPr>
        <p:txBody>
          <a:bodyPr wrap="square">
            <a:spAutoFit/>
          </a:bodyPr>
          <a:lstStyle/>
          <a:p>
            <a:r>
              <a:rPr lang="en-US" dirty="0">
                <a:latin typeface="Arial Regular"/>
              </a:rPr>
              <a:t>Outbreak investigation using high-throughput genome sequencing within a diagnostic microbiology laboratory.</a:t>
            </a:r>
          </a:p>
        </p:txBody>
      </p:sp>
      <p:sp>
        <p:nvSpPr>
          <p:cNvPr id="10" name="Rectangle 9"/>
          <p:cNvSpPr/>
          <p:nvPr/>
        </p:nvSpPr>
        <p:spPr>
          <a:xfrm>
            <a:off x="6858001" y="1600201"/>
            <a:ext cx="2502608" cy="307777"/>
          </a:xfrm>
          <a:prstGeom prst="rect">
            <a:avLst/>
          </a:prstGeom>
        </p:spPr>
        <p:txBody>
          <a:bodyPr wrap="none">
            <a:spAutoFit/>
          </a:bodyPr>
          <a:lstStyle/>
          <a:p>
            <a:r>
              <a:rPr lang="en-US" sz="1400" u="sng" dirty="0">
                <a:latin typeface="Arial Regular"/>
              </a:rPr>
              <a:t>J </a:t>
            </a:r>
            <a:r>
              <a:rPr lang="en-US" sz="1400" u="sng" dirty="0" err="1">
                <a:latin typeface="Arial Regular"/>
              </a:rPr>
              <a:t>Clin</a:t>
            </a:r>
            <a:r>
              <a:rPr lang="en-US" sz="1400" u="sng" dirty="0">
                <a:latin typeface="Arial Regular"/>
              </a:rPr>
              <a:t> </a:t>
            </a:r>
            <a:r>
              <a:rPr lang="en-US" sz="1400" u="sng" dirty="0" err="1">
                <a:latin typeface="Arial Regular"/>
              </a:rPr>
              <a:t>Microbiol</a:t>
            </a:r>
            <a:r>
              <a:rPr lang="en-US" sz="1400" u="sng" dirty="0">
                <a:latin typeface="Arial Regular"/>
              </a:rPr>
              <a:t>. 2013 Feb 13</a:t>
            </a:r>
            <a:endParaRPr lang="en-US" sz="1400" dirty="0">
              <a:latin typeface="Arial Regular"/>
            </a:endParaRPr>
          </a:p>
        </p:txBody>
      </p:sp>
      <p:sp>
        <p:nvSpPr>
          <p:cNvPr id="11" name="TextBox 10"/>
          <p:cNvSpPr txBox="1"/>
          <p:nvPr/>
        </p:nvSpPr>
        <p:spPr>
          <a:xfrm>
            <a:off x="8439150" y="2256711"/>
            <a:ext cx="2390776" cy="369332"/>
          </a:xfrm>
          <a:prstGeom prst="rect">
            <a:avLst/>
          </a:prstGeom>
          <a:solidFill>
            <a:srgbClr val="FFFF00"/>
          </a:solidFill>
        </p:spPr>
        <p:txBody>
          <a:bodyPr wrap="square" rtlCol="0">
            <a:spAutoFit/>
          </a:bodyPr>
          <a:lstStyle/>
          <a:p>
            <a:r>
              <a:rPr lang="en-US" dirty="0">
                <a:solidFill>
                  <a:schemeClr val="accent4"/>
                </a:solidFill>
                <a:latin typeface="Arial Regular"/>
              </a:rPr>
              <a:t>Ion Torrent was used!</a:t>
            </a:r>
          </a:p>
        </p:txBody>
      </p:sp>
      <p:sp>
        <p:nvSpPr>
          <p:cNvPr id="2" name="Slide Number Placeholder 1"/>
          <p:cNvSpPr>
            <a:spLocks noGrp="1"/>
          </p:cNvSpPr>
          <p:nvPr>
            <p:ph type="sldNum" sz="quarter" idx="12"/>
          </p:nvPr>
        </p:nvSpPr>
        <p:spPr/>
        <p:txBody>
          <a:bodyPr/>
          <a:lstStyle/>
          <a:p>
            <a:fld id="{0235576B-7F3C-4840-ADD7-A9DF1158E3A5}" type="slidenum">
              <a:rPr lang="en-US" smtClean="0">
                <a:latin typeface="Arial Regular"/>
              </a:rPr>
              <a:pPr/>
              <a:t>61</a:t>
            </a:fld>
            <a:endParaRPr lang="en-US">
              <a:latin typeface="Arial Regular"/>
            </a:endParaRPr>
          </a:p>
        </p:txBody>
      </p:sp>
    </p:spTree>
    <p:extLst>
      <p:ext uri="{BB962C8B-B14F-4D97-AF65-F5344CB8AC3E}">
        <p14:creationId xmlns:p14="http://schemas.microsoft.com/office/powerpoint/2010/main" val="6181238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55448"/>
            <a:ext cx="7543800" cy="454152"/>
          </a:xfrm>
        </p:spPr>
        <p:txBody>
          <a:bodyPr>
            <a:normAutofit fontScale="90000"/>
          </a:bodyPr>
          <a:lstStyle/>
          <a:p>
            <a:r>
              <a:rPr lang="en-US" dirty="0"/>
              <a:t>A more integrative approach</a:t>
            </a:r>
          </a:p>
        </p:txBody>
      </p:sp>
      <p:sp>
        <p:nvSpPr>
          <p:cNvPr id="3" name="Slide Number Placeholder 2"/>
          <p:cNvSpPr>
            <a:spLocks noGrp="1"/>
          </p:cNvSpPr>
          <p:nvPr>
            <p:ph type="sldNum" sz="quarter" idx="12"/>
          </p:nvPr>
        </p:nvSpPr>
        <p:spPr/>
        <p:txBody>
          <a:bodyPr/>
          <a:lstStyle/>
          <a:p>
            <a:fld id="{0235576B-7F3C-4840-ADD7-A9DF1158E3A5}" type="slidenum">
              <a:rPr lang="en-US" smtClean="0">
                <a:latin typeface="Arial Regular"/>
              </a:rPr>
              <a:pPr/>
              <a:t>62</a:t>
            </a:fld>
            <a:endParaRPr lang="en-US">
              <a:latin typeface="Arial Regular"/>
            </a:endParaRPr>
          </a:p>
        </p:txBody>
      </p:sp>
      <p:sp>
        <p:nvSpPr>
          <p:cNvPr id="5" name="Rectangle 4">
            <a:extLst>
              <a:ext uri="{FF2B5EF4-FFF2-40B4-BE49-F238E27FC236}">
                <a16:creationId xmlns:a16="http://schemas.microsoft.com/office/drawing/2014/main" id="{44376E17-F6B6-CB4D-86A4-A4BBFA680E7B}"/>
              </a:ext>
            </a:extLst>
          </p:cNvPr>
          <p:cNvSpPr/>
          <p:nvPr/>
        </p:nvSpPr>
        <p:spPr>
          <a:xfrm>
            <a:off x="761627" y="2637775"/>
            <a:ext cx="5114738" cy="2862322"/>
          </a:xfrm>
          <a:prstGeom prst="rect">
            <a:avLst/>
          </a:prstGeom>
        </p:spPr>
        <p:txBody>
          <a:bodyPr wrap="square">
            <a:spAutoFit/>
          </a:bodyPr>
          <a:lstStyle/>
          <a:p>
            <a:r>
              <a:rPr lang="en-US" dirty="0">
                <a:latin typeface="Arial Regular"/>
              </a:rPr>
              <a:t>A brain-specific TF-target gene regulatory network for AD</a:t>
            </a:r>
          </a:p>
          <a:p>
            <a:endParaRPr lang="en-US" dirty="0">
              <a:latin typeface="Arial Regular"/>
            </a:endParaRPr>
          </a:p>
          <a:p>
            <a:r>
              <a:rPr lang="en-US" dirty="0">
                <a:latin typeface="Arial Regular"/>
              </a:rPr>
              <a:t>The TF-target gene network was generated by mapping the significant SNPs with AD from the </a:t>
            </a:r>
            <a:r>
              <a:rPr lang="en-US" dirty="0" err="1">
                <a:latin typeface="Arial Regular"/>
              </a:rPr>
              <a:t>PheWAS</a:t>
            </a:r>
            <a:r>
              <a:rPr lang="en-US" dirty="0">
                <a:latin typeface="Arial Regular"/>
              </a:rPr>
              <a:t> Catalog into the enhancer or promoter regions via three components: (1) genome-wide mapping of promoters and enhancers; (2) linking TFs to promoters and enhancers; and (3) linking enhancers and promoters to target genes</a:t>
            </a:r>
            <a:endParaRPr lang="en-US" dirty="0"/>
          </a:p>
        </p:txBody>
      </p:sp>
      <p:pic>
        <p:nvPicPr>
          <p:cNvPr id="4" name="Picture 3">
            <a:extLst>
              <a:ext uri="{FF2B5EF4-FFF2-40B4-BE49-F238E27FC236}">
                <a16:creationId xmlns:a16="http://schemas.microsoft.com/office/drawing/2014/main" id="{4B238C68-4D42-E04D-9FC3-6C787DDE591A}"/>
              </a:ext>
            </a:extLst>
          </p:cNvPr>
          <p:cNvPicPr>
            <a:picLocks noChangeAspect="1"/>
          </p:cNvPicPr>
          <p:nvPr/>
        </p:nvPicPr>
        <p:blipFill>
          <a:blip r:embed="rId3"/>
          <a:stretch>
            <a:fillRect/>
          </a:stretch>
        </p:blipFill>
        <p:spPr>
          <a:xfrm>
            <a:off x="5983942" y="1772023"/>
            <a:ext cx="5996046" cy="4870824"/>
          </a:xfrm>
          <a:prstGeom prst="rect">
            <a:avLst/>
          </a:prstGeom>
        </p:spPr>
      </p:pic>
      <p:pic>
        <p:nvPicPr>
          <p:cNvPr id="9" name="Picture 8">
            <a:extLst>
              <a:ext uri="{FF2B5EF4-FFF2-40B4-BE49-F238E27FC236}">
                <a16:creationId xmlns:a16="http://schemas.microsoft.com/office/drawing/2014/main" id="{F257E939-6B1E-E54E-912B-6ABB279179B0}"/>
              </a:ext>
            </a:extLst>
          </p:cNvPr>
          <p:cNvPicPr>
            <a:picLocks noChangeAspect="1"/>
          </p:cNvPicPr>
          <p:nvPr/>
        </p:nvPicPr>
        <p:blipFill>
          <a:blip r:embed="rId4"/>
          <a:stretch>
            <a:fillRect/>
          </a:stretch>
        </p:blipFill>
        <p:spPr>
          <a:xfrm>
            <a:off x="882650" y="744505"/>
            <a:ext cx="7187453" cy="1504141"/>
          </a:xfrm>
          <a:prstGeom prst="rect">
            <a:avLst/>
          </a:prstGeom>
        </p:spPr>
      </p:pic>
    </p:spTree>
    <p:extLst>
      <p:ext uri="{BB962C8B-B14F-4D97-AF65-F5344CB8AC3E}">
        <p14:creationId xmlns:p14="http://schemas.microsoft.com/office/powerpoint/2010/main" val="3497174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38248" y="2839512"/>
            <a:ext cx="8229600" cy="1143000"/>
          </a:xfrm>
        </p:spPr>
        <p:txBody>
          <a:bodyPr/>
          <a:lstStyle/>
          <a:p>
            <a:r>
              <a:rPr lang="en-US" dirty="0"/>
              <a:t>Let’s practice</a:t>
            </a:r>
          </a:p>
        </p:txBody>
      </p:sp>
    </p:spTree>
    <p:extLst>
      <p:ext uri="{BB962C8B-B14F-4D97-AF65-F5344CB8AC3E}">
        <p14:creationId xmlns:p14="http://schemas.microsoft.com/office/powerpoint/2010/main" val="1807993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12290" y="138954"/>
            <a:ext cx="10615019" cy="914400"/>
          </a:xfrm>
        </p:spPr>
        <p:txBody>
          <a:bodyPr>
            <a:noAutofit/>
          </a:bodyPr>
          <a:lstStyle/>
          <a:p>
            <a:pPr algn="l"/>
            <a:r>
              <a:rPr lang="en-US" sz="3200" b="1" dirty="0"/>
              <a:t>There are many types of variants</a:t>
            </a:r>
          </a:p>
        </p:txBody>
      </p:sp>
      <p:sp>
        <p:nvSpPr>
          <p:cNvPr id="3" name="Slide Number Placeholder 2"/>
          <p:cNvSpPr>
            <a:spLocks noGrp="1"/>
          </p:cNvSpPr>
          <p:nvPr>
            <p:ph type="sldNum" sz="quarter" idx="12"/>
          </p:nvPr>
        </p:nvSpPr>
        <p:spPr/>
        <p:txBody>
          <a:bodyPr/>
          <a:lstStyle/>
          <a:p>
            <a:fld id="{0235576B-7F3C-4840-ADD7-A9DF1158E3A5}" type="slidenum">
              <a:rPr lang="en-US" smtClean="0">
                <a:latin typeface="Arial Regular"/>
              </a:rPr>
              <a:pPr/>
              <a:t>7</a:t>
            </a:fld>
            <a:endParaRPr lang="en-US">
              <a:latin typeface="Arial Regular"/>
            </a:endParaRPr>
          </a:p>
        </p:txBody>
      </p:sp>
      <p:pic>
        <p:nvPicPr>
          <p:cNvPr id="21" name="Picture 20">
            <a:extLst>
              <a:ext uri="{FF2B5EF4-FFF2-40B4-BE49-F238E27FC236}">
                <a16:creationId xmlns:a16="http://schemas.microsoft.com/office/drawing/2014/main" id="{DACE8615-26B0-F741-99BD-C75A06254D90}"/>
              </a:ext>
            </a:extLst>
          </p:cNvPr>
          <p:cNvPicPr>
            <a:picLocks noChangeAspect="1"/>
          </p:cNvPicPr>
          <p:nvPr/>
        </p:nvPicPr>
        <p:blipFill>
          <a:blip r:embed="rId3"/>
          <a:stretch>
            <a:fillRect/>
          </a:stretch>
        </p:blipFill>
        <p:spPr>
          <a:xfrm>
            <a:off x="1599794" y="1343813"/>
            <a:ext cx="9426793" cy="4925499"/>
          </a:xfrm>
          <a:prstGeom prst="rect">
            <a:avLst/>
          </a:prstGeom>
        </p:spPr>
      </p:pic>
      <p:sp>
        <p:nvSpPr>
          <p:cNvPr id="22" name="Rectangle 21">
            <a:extLst>
              <a:ext uri="{FF2B5EF4-FFF2-40B4-BE49-F238E27FC236}">
                <a16:creationId xmlns:a16="http://schemas.microsoft.com/office/drawing/2014/main" id="{1F165FBE-51E4-3D4D-A8EE-8463B6589427}"/>
              </a:ext>
            </a:extLst>
          </p:cNvPr>
          <p:cNvSpPr/>
          <p:nvPr/>
        </p:nvSpPr>
        <p:spPr>
          <a:xfrm>
            <a:off x="1261843" y="6507545"/>
            <a:ext cx="10065466" cy="307777"/>
          </a:xfrm>
          <a:prstGeom prst="rect">
            <a:avLst/>
          </a:prstGeom>
        </p:spPr>
        <p:txBody>
          <a:bodyPr wrap="square">
            <a:spAutoFit/>
          </a:bodyPr>
          <a:lstStyle/>
          <a:p>
            <a:r>
              <a:rPr lang="en-US" sz="1400" dirty="0"/>
              <a:t>http://</a:t>
            </a:r>
            <a:r>
              <a:rPr lang="en-US" sz="1400" dirty="0" err="1"/>
              <a:t>www.labspaces.net</a:t>
            </a:r>
            <a:r>
              <a:rPr lang="en-US" sz="1400" dirty="0"/>
              <a:t>/blog/1627/When_Whole_Genome_Sequencing_</a:t>
            </a:r>
            <a:r>
              <a:rPr lang="en-US" sz="1400" dirty="0" err="1"/>
              <a:t>Doesn</a:t>
            </a:r>
            <a:r>
              <a:rPr lang="en-US" sz="1400" dirty="0"/>
              <a:t>___</a:t>
            </a:r>
            <a:r>
              <a:rPr lang="en-US" sz="1400" dirty="0" err="1"/>
              <a:t>t_Give_Us_the_Whole_Genome</a:t>
            </a:r>
            <a:endParaRPr lang="en-US" sz="1400" dirty="0"/>
          </a:p>
        </p:txBody>
      </p:sp>
    </p:spTree>
    <p:extLst>
      <p:ext uri="{BB962C8B-B14F-4D97-AF65-F5344CB8AC3E}">
        <p14:creationId xmlns:p14="http://schemas.microsoft.com/office/powerpoint/2010/main" val="3186869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00" y="0"/>
            <a:ext cx="10863580" cy="1135910"/>
          </a:xfrm>
        </p:spPr>
        <p:txBody>
          <a:bodyPr>
            <a:noAutofit/>
          </a:bodyPr>
          <a:lstStyle/>
          <a:p>
            <a:pPr algn="l"/>
            <a:r>
              <a:rPr lang="en-US" sz="3200" dirty="0"/>
              <a:t>Overview of next-generation sequencing processing for variant analysis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78414557"/>
              </p:ext>
            </p:extLst>
          </p:nvPr>
        </p:nvGraphicFramePr>
        <p:xfrm>
          <a:off x="825500" y="1478280"/>
          <a:ext cx="11031220" cy="5074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1E3F8FD6-B102-2843-B68A-31DA72A3E531}"/>
              </a:ext>
            </a:extLst>
          </p:cNvPr>
          <p:cNvSpPr txBox="1"/>
          <p:nvPr/>
        </p:nvSpPr>
        <p:spPr>
          <a:xfrm>
            <a:off x="4549479" y="5749527"/>
            <a:ext cx="1577932" cy="369332"/>
          </a:xfrm>
          <a:prstGeom prst="rect">
            <a:avLst/>
          </a:prstGeom>
          <a:noFill/>
        </p:spPr>
        <p:txBody>
          <a:bodyPr wrap="none" rtlCol="0">
            <a:spAutoFit/>
          </a:bodyPr>
          <a:lstStyle/>
          <a:p>
            <a:r>
              <a:rPr lang="en-US" dirty="0"/>
              <a:t>Quality control</a:t>
            </a:r>
          </a:p>
        </p:txBody>
      </p:sp>
      <p:cxnSp>
        <p:nvCxnSpPr>
          <p:cNvPr id="6" name="Straight Arrow Connector 5">
            <a:extLst>
              <a:ext uri="{FF2B5EF4-FFF2-40B4-BE49-F238E27FC236}">
                <a16:creationId xmlns:a16="http://schemas.microsoft.com/office/drawing/2014/main" id="{32CDC0F6-FBB6-C040-ABA7-AAD8A90A7FDA}"/>
              </a:ext>
            </a:extLst>
          </p:cNvPr>
          <p:cNvCxnSpPr>
            <a:cxnSpLocks/>
          </p:cNvCxnSpPr>
          <p:nvPr/>
        </p:nvCxnSpPr>
        <p:spPr>
          <a:xfrm>
            <a:off x="2956560" y="5075450"/>
            <a:ext cx="1463040" cy="746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0D039EE7-2372-8147-BADE-F615CA86966A}"/>
              </a:ext>
            </a:extLst>
          </p:cNvPr>
          <p:cNvCxnSpPr>
            <a:cxnSpLocks/>
          </p:cNvCxnSpPr>
          <p:nvPr/>
        </p:nvCxnSpPr>
        <p:spPr>
          <a:xfrm>
            <a:off x="5166360" y="5075450"/>
            <a:ext cx="0" cy="609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651E000-C9F3-C344-9798-53B3794A6BAA}"/>
              </a:ext>
            </a:extLst>
          </p:cNvPr>
          <p:cNvCxnSpPr>
            <a:cxnSpLocks/>
          </p:cNvCxnSpPr>
          <p:nvPr/>
        </p:nvCxnSpPr>
        <p:spPr>
          <a:xfrm flipH="1">
            <a:off x="6257290" y="5075450"/>
            <a:ext cx="955674" cy="609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6649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320"/>
            <a:ext cx="8229600" cy="666656"/>
          </a:xfrm>
        </p:spPr>
        <p:txBody>
          <a:bodyPr>
            <a:normAutofit fontScale="90000"/>
          </a:bodyPr>
          <a:lstStyle/>
          <a:p>
            <a:pPr algn="l"/>
            <a:r>
              <a:rPr lang="en-US" dirty="0"/>
              <a:t>Sequencers</a:t>
            </a:r>
          </a:p>
        </p:txBody>
      </p:sp>
      <p:graphicFrame>
        <p:nvGraphicFramePr>
          <p:cNvPr id="10" name="Table 9"/>
          <p:cNvGraphicFramePr>
            <a:graphicFrameLocks noGrp="1"/>
          </p:cNvGraphicFramePr>
          <p:nvPr>
            <p:extLst>
              <p:ext uri="{D42A27DB-BD31-4B8C-83A1-F6EECF244321}">
                <p14:modId xmlns:p14="http://schemas.microsoft.com/office/powerpoint/2010/main" val="3918319583"/>
              </p:ext>
            </p:extLst>
          </p:nvPr>
        </p:nvGraphicFramePr>
        <p:xfrm>
          <a:off x="1503980" y="1386840"/>
          <a:ext cx="9666941" cy="5201354"/>
        </p:xfrm>
        <a:graphic>
          <a:graphicData uri="http://schemas.openxmlformats.org/drawingml/2006/table">
            <a:tbl>
              <a:tblPr firstRow="1" bandRow="1">
                <a:tableStyleId>{21E4AEA4-8DFA-4A89-87EB-49C32662AFE0}</a:tableStyleId>
              </a:tblPr>
              <a:tblGrid>
                <a:gridCol w="1611157">
                  <a:extLst>
                    <a:ext uri="{9D8B030D-6E8A-4147-A177-3AD203B41FA5}">
                      <a16:colId xmlns:a16="http://schemas.microsoft.com/office/drawing/2014/main" val="20000"/>
                    </a:ext>
                  </a:extLst>
                </a:gridCol>
                <a:gridCol w="1025281">
                  <a:extLst>
                    <a:ext uri="{9D8B030D-6E8A-4147-A177-3AD203B41FA5}">
                      <a16:colId xmlns:a16="http://schemas.microsoft.com/office/drawing/2014/main" val="20001"/>
                    </a:ext>
                  </a:extLst>
                </a:gridCol>
                <a:gridCol w="2197032">
                  <a:extLst>
                    <a:ext uri="{9D8B030D-6E8A-4147-A177-3AD203B41FA5}">
                      <a16:colId xmlns:a16="http://schemas.microsoft.com/office/drawing/2014/main" val="20002"/>
                    </a:ext>
                  </a:extLst>
                </a:gridCol>
                <a:gridCol w="1611157">
                  <a:extLst>
                    <a:ext uri="{9D8B030D-6E8A-4147-A177-3AD203B41FA5}">
                      <a16:colId xmlns:a16="http://schemas.microsoft.com/office/drawing/2014/main" val="20003"/>
                    </a:ext>
                  </a:extLst>
                </a:gridCol>
                <a:gridCol w="1611157">
                  <a:extLst>
                    <a:ext uri="{9D8B030D-6E8A-4147-A177-3AD203B41FA5}">
                      <a16:colId xmlns:a16="http://schemas.microsoft.com/office/drawing/2014/main" val="20004"/>
                    </a:ext>
                  </a:extLst>
                </a:gridCol>
                <a:gridCol w="1611157">
                  <a:extLst>
                    <a:ext uri="{9D8B030D-6E8A-4147-A177-3AD203B41FA5}">
                      <a16:colId xmlns:a16="http://schemas.microsoft.com/office/drawing/2014/main" val="20005"/>
                    </a:ext>
                  </a:extLst>
                </a:gridCol>
              </a:tblGrid>
              <a:tr h="553850">
                <a:tc>
                  <a:txBody>
                    <a:bodyPr/>
                    <a:lstStyle/>
                    <a:p>
                      <a:r>
                        <a:rPr lang="en-US" dirty="0"/>
                        <a:t>Machine</a:t>
                      </a:r>
                      <a:endParaRPr lang="en-US" b="0" i="0" dirty="0">
                        <a:latin typeface="Arial" panose="020B0604020202020204" pitchFamily="34" charset="0"/>
                        <a:cs typeface="Arial" panose="020B0604020202020204" pitchFamily="34" charset="0"/>
                      </a:endParaRPr>
                    </a:p>
                  </a:txBody>
                  <a:tcPr/>
                </a:tc>
                <a:tc>
                  <a:txBody>
                    <a:bodyPr/>
                    <a:lstStyle/>
                    <a:p>
                      <a:r>
                        <a:rPr lang="en-US" dirty="0"/>
                        <a:t>Cost</a:t>
                      </a:r>
                      <a:endParaRPr lang="en-US" b="0" i="0" dirty="0">
                        <a:latin typeface="Arial" panose="020B0604020202020204" pitchFamily="34" charset="0"/>
                        <a:cs typeface="Arial" panose="020B0604020202020204" pitchFamily="34" charset="0"/>
                      </a:endParaRPr>
                    </a:p>
                  </a:txBody>
                  <a:tcPr/>
                </a:tc>
                <a:tc>
                  <a:txBody>
                    <a:bodyPr/>
                    <a:lstStyle/>
                    <a:p>
                      <a:r>
                        <a:rPr lang="en-US" dirty="0"/>
                        <a:t>methods</a:t>
                      </a:r>
                      <a:endParaRPr lang="en-US" b="0" i="0" dirty="0">
                        <a:latin typeface="Arial" panose="020B0604020202020204" pitchFamily="34" charset="0"/>
                        <a:cs typeface="Arial" panose="020B0604020202020204" pitchFamily="34" charset="0"/>
                      </a:endParaRPr>
                    </a:p>
                  </a:txBody>
                  <a:tcPr/>
                </a:tc>
                <a:tc>
                  <a:txBody>
                    <a:bodyPr/>
                    <a:lstStyle/>
                    <a:p>
                      <a:r>
                        <a:rPr lang="en-US" dirty="0"/>
                        <a:t>Throughput per run</a:t>
                      </a:r>
                      <a:endParaRPr lang="en-US" b="0" i="0" dirty="0">
                        <a:latin typeface="Arial" panose="020B0604020202020204" pitchFamily="34" charset="0"/>
                        <a:cs typeface="Arial" panose="020B0604020202020204" pitchFamily="34" charset="0"/>
                      </a:endParaRPr>
                    </a:p>
                  </a:txBody>
                  <a:tcPr/>
                </a:tc>
                <a:tc>
                  <a:txBody>
                    <a:bodyPr/>
                    <a:lstStyle/>
                    <a:p>
                      <a:r>
                        <a:rPr lang="en-US" dirty="0"/>
                        <a:t>Read length</a:t>
                      </a:r>
                      <a:endParaRPr lang="en-US" b="0" i="0" dirty="0">
                        <a:latin typeface="Arial" panose="020B0604020202020204" pitchFamily="34" charset="0"/>
                        <a:cs typeface="Arial" panose="020B0604020202020204" pitchFamily="34" charset="0"/>
                      </a:endParaRPr>
                    </a:p>
                  </a:txBody>
                  <a:tcPr/>
                </a:tc>
                <a:tc>
                  <a:txBody>
                    <a:bodyPr/>
                    <a:lstStyle/>
                    <a:p>
                      <a:r>
                        <a:rPr lang="en-US" dirty="0"/>
                        <a:t>Error rate</a:t>
                      </a:r>
                      <a:endParaRPr lang="en-US"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930295">
                <a:tc>
                  <a:txBody>
                    <a:bodyPr/>
                    <a:lstStyle/>
                    <a:p>
                      <a:r>
                        <a:rPr lang="en-US" dirty="0" err="1"/>
                        <a:t>Illumina</a:t>
                      </a:r>
                      <a:r>
                        <a:rPr lang="en-US" dirty="0"/>
                        <a:t> </a:t>
                      </a:r>
                      <a:r>
                        <a:rPr lang="en-US" dirty="0" err="1"/>
                        <a:t>MiSeq</a:t>
                      </a:r>
                      <a:endParaRPr lang="en-US" dirty="0">
                        <a:latin typeface="Arial" panose="020B0604020202020204" pitchFamily="34" charset="0"/>
                        <a:cs typeface="Arial" panose="020B0604020202020204" pitchFamily="34" charset="0"/>
                      </a:endParaRPr>
                    </a:p>
                  </a:txBody>
                  <a:tcPr/>
                </a:tc>
                <a:tc>
                  <a:txBody>
                    <a:bodyPr/>
                    <a:lstStyle/>
                    <a:p>
                      <a:r>
                        <a:rPr lang="en-US" dirty="0"/>
                        <a:t>$128K</a:t>
                      </a:r>
                      <a:endParaRPr lang="en-US" b="0" i="0" dirty="0">
                        <a:latin typeface="Arial" panose="020B0604020202020204" pitchFamily="34" charset="0"/>
                        <a:cs typeface="Arial" panose="020B0604020202020204" pitchFamily="34" charset="0"/>
                      </a:endParaRPr>
                    </a:p>
                  </a:txBody>
                  <a:tcPr/>
                </a:tc>
                <a:tc>
                  <a:txBody>
                    <a:bodyPr/>
                    <a:lstStyle/>
                    <a:p>
                      <a:r>
                        <a:rPr lang="en-US" dirty="0"/>
                        <a:t>Small genomes, targeted gene</a:t>
                      </a:r>
                      <a:endParaRPr lang="en-US" b="0" i="0" dirty="0">
                        <a:latin typeface="Arial" panose="020B0604020202020204" pitchFamily="34" charset="0"/>
                        <a:cs typeface="Arial" panose="020B0604020202020204" pitchFamily="34" charset="0"/>
                      </a:endParaRPr>
                    </a:p>
                  </a:txBody>
                  <a:tcPr/>
                </a:tc>
                <a:tc>
                  <a:txBody>
                    <a:bodyPr/>
                    <a:lstStyle/>
                    <a:p>
                      <a:r>
                        <a:rPr lang="en-US" dirty="0"/>
                        <a:t>1.5-2Gb</a:t>
                      </a:r>
                      <a:endParaRPr lang="en-US" b="0" i="0" dirty="0">
                        <a:latin typeface="Arial" panose="020B0604020202020204" pitchFamily="34" charset="0"/>
                        <a:cs typeface="Arial" panose="020B0604020202020204" pitchFamily="34" charset="0"/>
                      </a:endParaRPr>
                    </a:p>
                  </a:txBody>
                  <a:tcPr/>
                </a:tc>
                <a:tc>
                  <a:txBody>
                    <a:bodyPr/>
                    <a:lstStyle/>
                    <a:p>
                      <a:r>
                        <a:rPr lang="en-US" dirty="0"/>
                        <a:t>2X300</a:t>
                      </a:r>
                      <a:endParaRPr lang="en-US" b="0" i="0" dirty="0">
                        <a:latin typeface="Arial" panose="020B0604020202020204" pitchFamily="34" charset="0"/>
                        <a:cs typeface="Arial" panose="020B0604020202020204" pitchFamily="34" charset="0"/>
                      </a:endParaRPr>
                    </a:p>
                  </a:txBody>
                  <a:tcPr/>
                </a:tc>
                <a:tc>
                  <a:txBody>
                    <a:bodyPr/>
                    <a:lstStyle/>
                    <a:p>
                      <a:r>
                        <a:rPr lang="en-US" dirty="0"/>
                        <a:t>0.8%</a:t>
                      </a:r>
                      <a:endParaRPr lang="en-US"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930295">
                <a:tc>
                  <a:txBody>
                    <a:bodyPr/>
                    <a:lstStyle/>
                    <a:p>
                      <a:r>
                        <a:rPr lang="en-US" dirty="0"/>
                        <a:t>Ion Torrent</a:t>
                      </a:r>
                      <a:endParaRPr lang="en-US" b="0" i="0" dirty="0">
                        <a:latin typeface="Arial" panose="020B0604020202020204" pitchFamily="34" charset="0"/>
                        <a:cs typeface="Arial" panose="020B0604020202020204" pitchFamily="34" charset="0"/>
                      </a:endParaRPr>
                    </a:p>
                  </a:txBody>
                  <a:tcPr/>
                </a:tc>
                <a:tc>
                  <a:txBody>
                    <a:bodyPr/>
                    <a:lstStyle/>
                    <a:p>
                      <a:r>
                        <a:rPr lang="en-US" dirty="0"/>
                        <a:t>$80K</a:t>
                      </a:r>
                      <a:endParaRPr lang="en-US" b="0" i="0" dirty="0">
                        <a:latin typeface="Arial" panose="020B0604020202020204" pitchFamily="34" charset="0"/>
                        <a:cs typeface="Arial" panose="020B0604020202020204"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Small genomes, targeted gene</a:t>
                      </a:r>
                      <a:endParaRPr lang="en-US" b="0" i="0" dirty="0">
                        <a:latin typeface="Arial" panose="020B0604020202020204" pitchFamily="34" charset="0"/>
                        <a:cs typeface="Arial" panose="020B0604020202020204" pitchFamily="34" charset="0"/>
                      </a:endParaRPr>
                    </a:p>
                  </a:txBody>
                  <a:tcPr/>
                </a:tc>
                <a:tc>
                  <a:txBody>
                    <a:bodyPr/>
                    <a:lstStyle/>
                    <a:p>
                      <a:r>
                        <a:rPr lang="en-US" dirty="0"/>
                        <a:t>1Gb</a:t>
                      </a:r>
                      <a:endParaRPr lang="en-US" b="0" i="0" dirty="0">
                        <a:latin typeface="Arial" panose="020B0604020202020204" pitchFamily="34" charset="0"/>
                        <a:cs typeface="Arial" panose="020B0604020202020204" pitchFamily="34" charset="0"/>
                      </a:endParaRPr>
                    </a:p>
                  </a:txBody>
                  <a:tcPr/>
                </a:tc>
                <a:tc>
                  <a:txBody>
                    <a:bodyPr/>
                    <a:lstStyle/>
                    <a:p>
                      <a:r>
                        <a:rPr lang="en-US" dirty="0"/>
                        <a:t>400</a:t>
                      </a:r>
                      <a:endParaRPr lang="en-US" b="0" i="0" dirty="0">
                        <a:latin typeface="Arial" panose="020B0604020202020204" pitchFamily="34" charset="0"/>
                        <a:cs typeface="Arial" panose="020B0604020202020204" pitchFamily="34" charset="0"/>
                      </a:endParaRPr>
                    </a:p>
                  </a:txBody>
                  <a:tcPr/>
                </a:tc>
                <a:tc>
                  <a:txBody>
                    <a:bodyPr/>
                    <a:lstStyle/>
                    <a:p>
                      <a:r>
                        <a:rPr lang="en-US" dirty="0"/>
                        <a:t>1.71%</a:t>
                      </a:r>
                      <a:endParaRPr lang="en-US"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715611">
                <a:tc>
                  <a:txBody>
                    <a:bodyPr/>
                    <a:lstStyle/>
                    <a:p>
                      <a:r>
                        <a:rPr lang="en-US" dirty="0" err="1"/>
                        <a:t>Illumina</a:t>
                      </a:r>
                      <a:r>
                        <a:rPr lang="en-US" dirty="0"/>
                        <a:t> </a:t>
                      </a:r>
                      <a:r>
                        <a:rPr lang="en-US" dirty="0" err="1"/>
                        <a:t>NextSeq</a:t>
                      </a:r>
                      <a:endParaRPr lang="en-US" dirty="0">
                        <a:latin typeface="Arial" panose="020B0604020202020204" pitchFamily="34" charset="0"/>
                        <a:cs typeface="Arial" panose="020B0604020202020204" pitchFamily="34" charset="0"/>
                      </a:endParaRPr>
                    </a:p>
                  </a:txBody>
                  <a:tcPr/>
                </a:tc>
                <a:tc>
                  <a:txBody>
                    <a:bodyPr/>
                    <a:lstStyle/>
                    <a:p>
                      <a:r>
                        <a:rPr lang="en-US" dirty="0"/>
                        <a:t>$250K</a:t>
                      </a:r>
                      <a:endParaRPr lang="en-US" b="0" i="0" dirty="0">
                        <a:latin typeface="Arial" panose="020B0604020202020204" pitchFamily="34" charset="0"/>
                        <a:cs typeface="Arial" panose="020B0604020202020204" pitchFamily="34" charset="0"/>
                      </a:endParaRPr>
                    </a:p>
                  </a:txBody>
                  <a:tcPr/>
                </a:tc>
                <a:tc>
                  <a:txBody>
                    <a:bodyPr/>
                    <a:lstStyle/>
                    <a:p>
                      <a:r>
                        <a:rPr lang="en-US" dirty="0" err="1"/>
                        <a:t>Exomes</a:t>
                      </a:r>
                      <a:r>
                        <a:rPr lang="en-US" dirty="0"/>
                        <a:t>/</a:t>
                      </a:r>
                      <a:r>
                        <a:rPr lang="en-US" dirty="0" err="1"/>
                        <a:t>transcriptome</a:t>
                      </a:r>
                      <a:endParaRPr lang="en-US" dirty="0">
                        <a:latin typeface="Arial" panose="020B0604020202020204" pitchFamily="34" charset="0"/>
                        <a:cs typeface="Arial" panose="020B0604020202020204" pitchFamily="34" charset="0"/>
                      </a:endParaRPr>
                    </a:p>
                  </a:txBody>
                  <a:tcPr/>
                </a:tc>
                <a:tc>
                  <a:txBody>
                    <a:bodyPr/>
                    <a:lstStyle/>
                    <a:p>
                      <a:r>
                        <a:rPr lang="en-US" dirty="0"/>
                        <a:t>120Gb</a:t>
                      </a:r>
                      <a:endParaRPr lang="en-US" b="0" i="0" dirty="0">
                        <a:latin typeface="Arial" panose="020B0604020202020204" pitchFamily="34" charset="0"/>
                        <a:cs typeface="Arial" panose="020B0604020202020204" pitchFamily="34" charset="0"/>
                      </a:endParaRPr>
                    </a:p>
                  </a:txBody>
                  <a:tcPr/>
                </a:tc>
                <a:tc>
                  <a:txBody>
                    <a:bodyPr/>
                    <a:lstStyle/>
                    <a:p>
                      <a:r>
                        <a:rPr lang="en-US" dirty="0"/>
                        <a:t>2x150</a:t>
                      </a:r>
                      <a:endParaRPr lang="en-US" b="0" i="0" dirty="0">
                        <a:latin typeface="Arial" panose="020B0604020202020204" pitchFamily="34" charset="0"/>
                        <a:cs typeface="Arial" panose="020B0604020202020204" pitchFamily="34" charset="0"/>
                      </a:endParaRPr>
                    </a:p>
                  </a:txBody>
                  <a:tcPr/>
                </a:tc>
                <a:tc>
                  <a:txBody>
                    <a:bodyPr/>
                    <a:lstStyle/>
                    <a:p>
                      <a:r>
                        <a:rPr lang="en-US" dirty="0"/>
                        <a:t>0.8%</a:t>
                      </a:r>
                      <a:endParaRPr lang="en-US"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930295">
                <a:tc>
                  <a:txBody>
                    <a:bodyPr/>
                    <a:lstStyle/>
                    <a:p>
                      <a:r>
                        <a:rPr lang="en-US" dirty="0" err="1"/>
                        <a:t>Illumina</a:t>
                      </a:r>
                      <a:r>
                        <a:rPr lang="en-US" dirty="0"/>
                        <a:t> </a:t>
                      </a:r>
                      <a:r>
                        <a:rPr lang="en-US" dirty="0" err="1"/>
                        <a:t>HiSeq</a:t>
                      </a:r>
                      <a:endParaRPr lang="en-US" dirty="0">
                        <a:latin typeface="Arial" panose="020B0604020202020204" pitchFamily="34" charset="0"/>
                        <a:cs typeface="Arial" panose="020B0604020202020204" pitchFamily="34" charset="0"/>
                      </a:endParaRPr>
                    </a:p>
                  </a:txBody>
                  <a:tcPr/>
                </a:tc>
                <a:tc>
                  <a:txBody>
                    <a:bodyPr/>
                    <a:lstStyle/>
                    <a:p>
                      <a:r>
                        <a:rPr lang="en-US" dirty="0"/>
                        <a:t>$654K</a:t>
                      </a:r>
                      <a:endParaRPr lang="en-US" b="0" i="0" dirty="0">
                        <a:latin typeface="Arial" panose="020B0604020202020204" pitchFamily="34" charset="0"/>
                        <a:cs typeface="Arial" panose="020B0604020202020204" pitchFamily="34" charset="0"/>
                      </a:endParaRPr>
                    </a:p>
                  </a:txBody>
                  <a:tcPr/>
                </a:tc>
                <a:tc>
                  <a:txBody>
                    <a:bodyPr/>
                    <a:lstStyle/>
                    <a:p>
                      <a:r>
                        <a:rPr lang="en-US" dirty="0"/>
                        <a:t>Genomes/</a:t>
                      </a:r>
                      <a:r>
                        <a:rPr lang="en-US" dirty="0" err="1"/>
                        <a:t>exomes</a:t>
                      </a:r>
                      <a:r>
                        <a:rPr lang="en-US" dirty="0"/>
                        <a:t>/</a:t>
                      </a:r>
                      <a:r>
                        <a:rPr lang="en-US" dirty="0" err="1"/>
                        <a:t>transcriptomics</a:t>
                      </a:r>
                      <a:endParaRPr lang="en-US" dirty="0">
                        <a:latin typeface="Arial" panose="020B0604020202020204" pitchFamily="34" charset="0"/>
                        <a:cs typeface="Arial" panose="020B0604020202020204" pitchFamily="34" charset="0"/>
                      </a:endParaRPr>
                    </a:p>
                  </a:txBody>
                  <a:tcPr/>
                </a:tc>
                <a:tc>
                  <a:txBody>
                    <a:bodyPr/>
                    <a:lstStyle/>
                    <a:p>
                      <a:r>
                        <a:rPr lang="en-US" dirty="0"/>
                        <a:t>600Gb</a:t>
                      </a:r>
                      <a:endParaRPr lang="en-US" b="0" i="0" dirty="0">
                        <a:latin typeface="Arial" panose="020B0604020202020204" pitchFamily="34" charset="0"/>
                        <a:cs typeface="Arial" panose="020B0604020202020204" pitchFamily="34" charset="0"/>
                      </a:endParaRPr>
                    </a:p>
                  </a:txBody>
                  <a:tcPr/>
                </a:tc>
                <a:tc>
                  <a:txBody>
                    <a:bodyPr/>
                    <a:lstStyle/>
                    <a:p>
                      <a:r>
                        <a:rPr lang="en-US" dirty="0"/>
                        <a:t>2X150</a:t>
                      </a:r>
                      <a:endParaRPr lang="en-US" b="0" i="0" dirty="0">
                        <a:latin typeface="Arial" panose="020B0604020202020204" pitchFamily="34" charset="0"/>
                        <a:cs typeface="Arial" panose="020B0604020202020204" pitchFamily="34" charset="0"/>
                      </a:endParaRPr>
                    </a:p>
                  </a:txBody>
                  <a:tcPr/>
                </a:tc>
                <a:tc>
                  <a:txBody>
                    <a:bodyPr/>
                    <a:lstStyle/>
                    <a:p>
                      <a:r>
                        <a:rPr lang="en-US" dirty="0"/>
                        <a:t>0.76%</a:t>
                      </a:r>
                      <a:endParaRPr lang="en-US"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553850">
                <a:tc>
                  <a:txBody>
                    <a:bodyPr/>
                    <a:lstStyle/>
                    <a:p>
                      <a:r>
                        <a:rPr lang="en-US" dirty="0" err="1"/>
                        <a:t>Illumina</a:t>
                      </a:r>
                      <a:r>
                        <a:rPr lang="en-US" baseline="0" dirty="0"/>
                        <a:t> X Ten</a:t>
                      </a:r>
                      <a:endParaRPr lang="en-US" dirty="0">
                        <a:latin typeface="Arial" panose="020B0604020202020204" pitchFamily="34" charset="0"/>
                        <a:cs typeface="Arial" panose="020B0604020202020204" pitchFamily="34" charset="0"/>
                      </a:endParaRPr>
                    </a:p>
                  </a:txBody>
                  <a:tcPr/>
                </a:tc>
                <a:tc>
                  <a:txBody>
                    <a:bodyPr/>
                    <a:lstStyle/>
                    <a:p>
                      <a:r>
                        <a:rPr lang="en-US" dirty="0"/>
                        <a:t>$10</a:t>
                      </a:r>
                      <a:r>
                        <a:rPr lang="en-US" baseline="0" dirty="0"/>
                        <a:t> Mil.</a:t>
                      </a:r>
                      <a:endParaRPr lang="en-US" dirty="0">
                        <a:latin typeface="Arial" panose="020B0604020202020204" pitchFamily="34" charset="0"/>
                        <a:cs typeface="Arial" panose="020B0604020202020204" pitchFamily="34" charset="0"/>
                      </a:endParaRPr>
                    </a:p>
                  </a:txBody>
                  <a:tcPr/>
                </a:tc>
                <a:tc>
                  <a:txBody>
                    <a:bodyPr/>
                    <a:lstStyle/>
                    <a:p>
                      <a:r>
                        <a:rPr lang="en-US" dirty="0"/>
                        <a:t>Genomes</a:t>
                      </a:r>
                      <a:endParaRPr lang="en-US" b="0" i="0" dirty="0">
                        <a:latin typeface="Arial" panose="020B0604020202020204" pitchFamily="34" charset="0"/>
                        <a:cs typeface="Arial" panose="020B0604020202020204" pitchFamily="34" charset="0"/>
                      </a:endParaRPr>
                    </a:p>
                  </a:txBody>
                  <a:tcPr/>
                </a:tc>
                <a:tc>
                  <a:txBody>
                    <a:bodyPr/>
                    <a:lstStyle/>
                    <a:p>
                      <a:r>
                        <a:rPr lang="en-US" dirty="0"/>
                        <a:t>1.6Tb</a:t>
                      </a:r>
                      <a:endParaRPr lang="en-US" b="0" i="0" dirty="0">
                        <a:latin typeface="Arial" panose="020B0604020202020204" pitchFamily="34" charset="0"/>
                        <a:cs typeface="Arial" panose="020B0604020202020204" pitchFamily="34" charset="0"/>
                      </a:endParaRPr>
                    </a:p>
                  </a:txBody>
                  <a:tcPr/>
                </a:tc>
                <a:tc>
                  <a:txBody>
                    <a:bodyPr/>
                    <a:lstStyle/>
                    <a:p>
                      <a:r>
                        <a:rPr lang="en-US" dirty="0"/>
                        <a:t>2x150</a:t>
                      </a:r>
                      <a:endParaRPr lang="en-US" b="0" i="0" dirty="0">
                        <a:latin typeface="Arial" panose="020B0604020202020204" pitchFamily="34" charset="0"/>
                        <a:cs typeface="Arial" panose="020B0604020202020204" pitchFamily="34" charset="0"/>
                      </a:endParaRPr>
                    </a:p>
                  </a:txBody>
                  <a:tcPr/>
                </a:tc>
                <a:tc>
                  <a:txBody>
                    <a:bodyPr/>
                    <a:lstStyle/>
                    <a:p>
                      <a:r>
                        <a:rPr lang="en-US" dirty="0"/>
                        <a:t>0.5%</a:t>
                      </a:r>
                      <a:endParaRPr lang="en-US"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500928">
                <a:tc>
                  <a:txBody>
                    <a:bodyPr/>
                    <a:lstStyle/>
                    <a:p>
                      <a:r>
                        <a:rPr lang="en-US" dirty="0" err="1"/>
                        <a:t>PacBio</a:t>
                      </a:r>
                      <a:r>
                        <a:rPr lang="en-US" dirty="0"/>
                        <a:t> </a:t>
                      </a:r>
                      <a:endParaRPr lang="en-US" dirty="0">
                        <a:latin typeface="Arial" panose="020B0604020202020204" pitchFamily="34" charset="0"/>
                        <a:cs typeface="Arial" panose="020B0604020202020204" pitchFamily="34" charset="0"/>
                      </a:endParaRPr>
                    </a:p>
                  </a:txBody>
                  <a:tcPr/>
                </a:tc>
                <a:tc>
                  <a:txBody>
                    <a:bodyPr/>
                    <a:lstStyle/>
                    <a:p>
                      <a:r>
                        <a:rPr lang="en-US" dirty="0"/>
                        <a:t>$695K</a:t>
                      </a:r>
                      <a:endParaRPr lang="en-US" b="0" i="0" dirty="0">
                        <a:latin typeface="Arial" panose="020B0604020202020204" pitchFamily="34" charset="0"/>
                        <a:cs typeface="Arial" panose="020B0604020202020204" pitchFamily="34" charset="0"/>
                      </a:endParaRPr>
                    </a:p>
                  </a:txBody>
                  <a:tcPr/>
                </a:tc>
                <a:tc>
                  <a:txBody>
                    <a:bodyPr/>
                    <a:lstStyle/>
                    <a:p>
                      <a:r>
                        <a:rPr lang="en-US" dirty="0"/>
                        <a:t>Genomes</a:t>
                      </a:r>
                      <a:endParaRPr lang="en-US" b="0" i="0" dirty="0">
                        <a:latin typeface="Arial" panose="020B0604020202020204" pitchFamily="34" charset="0"/>
                        <a:cs typeface="Arial" panose="020B0604020202020204" pitchFamily="34" charset="0"/>
                      </a:endParaRPr>
                    </a:p>
                  </a:txBody>
                  <a:tcPr/>
                </a:tc>
                <a:tc>
                  <a:txBody>
                    <a:bodyPr/>
                    <a:lstStyle/>
                    <a:p>
                      <a:r>
                        <a:rPr lang="en-US" dirty="0"/>
                        <a:t>100Mb</a:t>
                      </a:r>
                      <a:endParaRPr lang="en-US" b="0" i="0" dirty="0">
                        <a:latin typeface="Arial" panose="020B0604020202020204" pitchFamily="34" charset="0"/>
                        <a:cs typeface="Arial" panose="020B0604020202020204" pitchFamily="34" charset="0"/>
                      </a:endParaRPr>
                    </a:p>
                  </a:txBody>
                  <a:tcPr/>
                </a:tc>
                <a:tc>
                  <a:txBody>
                    <a:bodyPr/>
                    <a:lstStyle/>
                    <a:p>
                      <a:r>
                        <a:rPr lang="en-US" dirty="0"/>
                        <a:t>15K</a:t>
                      </a:r>
                      <a:endParaRPr lang="en-US" b="0" i="0" dirty="0">
                        <a:latin typeface="Arial" panose="020B0604020202020204" pitchFamily="34" charset="0"/>
                        <a:cs typeface="Arial" panose="020B0604020202020204" pitchFamily="34" charset="0"/>
                      </a:endParaRPr>
                    </a:p>
                  </a:txBody>
                  <a:tcPr/>
                </a:tc>
                <a:tc>
                  <a:txBody>
                    <a:bodyPr/>
                    <a:lstStyle/>
                    <a:p>
                      <a:r>
                        <a:rPr lang="en-US" dirty="0"/>
                        <a:t>12.86%</a:t>
                      </a:r>
                      <a:endParaRPr lang="en-US"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3460492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escription0 xmlns="6b6a75c0-8068-4b07-98cd-ab24caf00bf2" xsi:nil="true"/>
    <Status xmlns="6b6a75c0-8068-4b07-98cd-ab24caf00bf2">Draft</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FD97383875710458463EDA0E89A10EA" ma:contentTypeVersion="2" ma:contentTypeDescription="Create a new document." ma:contentTypeScope="" ma:versionID="2f960dcec338e100cd6466dab9018ec3">
  <xsd:schema xmlns:xsd="http://www.w3.org/2001/XMLSchema" xmlns:xs="http://www.w3.org/2001/XMLSchema" xmlns:p="http://schemas.microsoft.com/office/2006/metadata/properties" xmlns:ns2="6b6a75c0-8068-4b07-98cd-ab24caf00bf2" targetNamespace="http://schemas.microsoft.com/office/2006/metadata/properties" ma:root="true" ma:fieldsID="324511019646d6bfe3804cb9728f2e9d" ns2:_="">
    <xsd:import namespace="6b6a75c0-8068-4b07-98cd-ab24caf00bf2"/>
    <xsd:element name="properties">
      <xsd:complexType>
        <xsd:sequence>
          <xsd:element name="documentManagement">
            <xsd:complexType>
              <xsd:all>
                <xsd:element ref="ns2:Description0"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6a75c0-8068-4b07-98cd-ab24caf00bf2"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element name="Status" ma:index="9" nillable="true" ma:displayName="Status" ma:default="Draft" ma:format="Dropdown" ma:internalName="Status">
      <xsd:simpleType>
        <xsd:restriction base="dms:Choice">
          <xsd:enumeration value="Draft"/>
          <xsd:enumeration value="Submitted for Review"/>
          <xsd:enumeration value="Accepted"/>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66A8B3-772A-402D-8FE3-184E2FE2E1E7}">
  <ds:schemaRefs>
    <ds:schemaRef ds:uri="http://schemas.microsoft.com/sharepoint/v3/contenttype/forms"/>
  </ds:schemaRefs>
</ds:datastoreItem>
</file>

<file path=customXml/itemProps2.xml><?xml version="1.0" encoding="utf-8"?>
<ds:datastoreItem xmlns:ds="http://schemas.openxmlformats.org/officeDocument/2006/customXml" ds:itemID="{335FC393-EF8D-4A21-970E-189614C3D44B}">
  <ds:schemaRefs>
    <ds:schemaRef ds:uri="6b6a75c0-8068-4b07-98cd-ab24caf00bf2"/>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http://schemas.microsoft.com/office/2006/metadata/properties"/>
    <ds:schemaRef ds:uri="http://www.w3.org/XML/1998/namespace"/>
    <ds:schemaRef ds:uri="http://purl.org/dc/elements/1.1/"/>
  </ds:schemaRefs>
</ds:datastoreItem>
</file>

<file path=customXml/itemProps3.xml><?xml version="1.0" encoding="utf-8"?>
<ds:datastoreItem xmlns:ds="http://schemas.openxmlformats.org/officeDocument/2006/customXml" ds:itemID="{D3619761-5E5C-44E7-8C39-16880BF6C9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6a75c0-8068-4b07-98cd-ab24caf00b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2137</TotalTime>
  <Words>4466</Words>
  <Application>Microsoft Macintosh PowerPoint</Application>
  <PresentationFormat>Widescreen</PresentationFormat>
  <Paragraphs>759</Paragraphs>
  <Slides>63</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Arial Regular</vt:lpstr>
      <vt:lpstr>Calibri</vt:lpstr>
      <vt:lpstr>Zapf Dingbats</vt:lpstr>
      <vt:lpstr>Office Theme</vt:lpstr>
      <vt:lpstr>PowerPoint Presentation</vt:lpstr>
      <vt:lpstr>Today’s Instructor</vt:lpstr>
      <vt:lpstr>Overview</vt:lpstr>
      <vt:lpstr>Important developments in studying genomic variations: First the Human Genome Project</vt:lpstr>
      <vt:lpstr>PowerPoint Presentation</vt:lpstr>
      <vt:lpstr>Variants are not only found in coding sequences</vt:lpstr>
      <vt:lpstr>There are many types of variants</vt:lpstr>
      <vt:lpstr>Overview of next-generation sequencing processing for variant analysis</vt:lpstr>
      <vt:lpstr>Sequencers</vt:lpstr>
      <vt:lpstr>Next-generation sequencing overview</vt:lpstr>
      <vt:lpstr>Processing reads for Variant Analysis</vt:lpstr>
      <vt:lpstr>Overview of next-generation sequencing processing for variant analysis</vt:lpstr>
      <vt:lpstr>Variant analysis can be done using the entire genome (WGS) or only coding sequences (exome)</vt:lpstr>
      <vt:lpstr>Exome sequencing overview</vt:lpstr>
      <vt:lpstr>Partial list of capture enrichment kits</vt:lpstr>
      <vt:lpstr>How exomes and genomes look</vt:lpstr>
      <vt:lpstr>All about exomes</vt:lpstr>
      <vt:lpstr>What to know about your data</vt:lpstr>
      <vt:lpstr>Files and tools used for SNPs and Small INDELs</vt:lpstr>
      <vt:lpstr>PowerPoint Presentation</vt:lpstr>
      <vt:lpstr>VCF format (version 4.3)</vt:lpstr>
      <vt:lpstr>VCF format</vt:lpstr>
      <vt:lpstr>Popular tools for mapping, variant calling and annotation</vt:lpstr>
      <vt:lpstr>Commonly used sources for reference genomes and annotations</vt:lpstr>
      <vt:lpstr>Overview of next-generation sequencing processing for variant analysis</vt:lpstr>
      <vt:lpstr>Example of variant calling with GATK</vt:lpstr>
      <vt:lpstr>Example of variant calling and filtering with FreeBayes / samtools</vt:lpstr>
      <vt:lpstr>Additional consideration: germline vs somatic variants</vt:lpstr>
      <vt:lpstr>PowerPoint Presentation</vt:lpstr>
      <vt:lpstr>Reference genome</vt:lpstr>
      <vt:lpstr>Index files</vt:lpstr>
      <vt:lpstr>Reference FASTA index file</vt:lpstr>
      <vt:lpstr>GATK Best Practices Website</vt:lpstr>
      <vt:lpstr>Why BWA+ GATK Haplotype caller?</vt:lpstr>
      <vt:lpstr>Data processing</vt:lpstr>
      <vt:lpstr>FASTQ</vt:lpstr>
      <vt:lpstr>Marking duplicates and why is it necessary?</vt:lpstr>
      <vt:lpstr>Indel realignment</vt:lpstr>
      <vt:lpstr>Recalibrate Base Quality Scores</vt:lpstr>
      <vt:lpstr>Recalibrate Base Quality Scores</vt:lpstr>
      <vt:lpstr>Now we are ready to call variants!</vt:lpstr>
      <vt:lpstr>Variant Discovery</vt:lpstr>
      <vt:lpstr>GATK uses a bayesian model</vt:lpstr>
      <vt:lpstr>Generate genotype likelihoods in each sample (gVCF)</vt:lpstr>
      <vt:lpstr>What is a joint genotyping?</vt:lpstr>
      <vt:lpstr>Generate new variant quality score using VQSR</vt:lpstr>
      <vt:lpstr>Generate new variant quality score using VQSR</vt:lpstr>
      <vt:lpstr>Alternatively! IF you have few samples use multiple filters</vt:lpstr>
      <vt:lpstr>Final VCF</vt:lpstr>
      <vt:lpstr>Overview of next-generation sequencing processing for variant analysis</vt:lpstr>
      <vt:lpstr>Annotating Variants</vt:lpstr>
      <vt:lpstr>Variant Analysis… like finding a needle in a ‘deep’ haystack</vt:lpstr>
      <vt:lpstr>Look for evidence of variants of interest</vt:lpstr>
      <vt:lpstr>Further filters needed</vt:lpstr>
      <vt:lpstr>Things to consider</vt:lpstr>
      <vt:lpstr>Overview of next-generation sequencing processing for variant analysis</vt:lpstr>
      <vt:lpstr>Additional Analysis</vt:lpstr>
      <vt:lpstr>GWAS Association studies</vt:lpstr>
      <vt:lpstr>GWAS manhattan plot</vt:lpstr>
      <vt:lpstr>CNVs from exome</vt:lpstr>
      <vt:lpstr>PowerPoint Presentation</vt:lpstr>
      <vt:lpstr>A more integrative approach</vt:lpstr>
      <vt:lpstr>Let’s practice</vt:lpstr>
    </vt:vector>
  </TitlesOfParts>
  <Company>NIH</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Karlynn Noble;meghan.coakley@nih.gov</dc:creator>
  <cp:lastModifiedBy>Quinones, Mariam (NIH/NIAID) [E]</cp:lastModifiedBy>
  <cp:revision>176</cp:revision>
  <cp:lastPrinted>2018-08-21T01:04:07Z</cp:lastPrinted>
  <dcterms:created xsi:type="dcterms:W3CDTF">2015-04-15T14:43:01Z</dcterms:created>
  <dcterms:modified xsi:type="dcterms:W3CDTF">2018-08-30T06:51:16Z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0x0101001FD97383875710458463EDA0E89A10EA</vt:lpwstr>
  </property>
</Properties>
</file>